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4" r:id="rId18"/>
    <p:sldId id="270" r:id="rId19"/>
    <p:sldId id="271" r:id="rId20"/>
    <p:sldId id="273" r:id="rId21"/>
    <p:sldId id="27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9kCCE3zx/1t/wco8fLjc4gumZ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ready 072022">
  <p:cSld name="CUSTOM_7_1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>
            <a:spLocks noGrp="1"/>
          </p:cNvSpPr>
          <p:nvPr>
            <p:ph type="subTitle" idx="1"/>
          </p:nvPr>
        </p:nvSpPr>
        <p:spPr>
          <a:xfrm>
            <a:off x="457200" y="3685032"/>
            <a:ext cx="48942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/>
          <p:nvPr/>
        </p:nvSpPr>
        <p:spPr>
          <a:xfrm>
            <a:off x="8349575" y="4686175"/>
            <a:ext cx="512400" cy="2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6797550" y="4401650"/>
            <a:ext cx="1906800" cy="6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1792225"/>
            <a:ext cx="69036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152400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CUSTOM_7_1_1_1_1_1_1_1_1_1_1_1_1_1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6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8229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1">
  <p:cSld name="CUSTOM_7_1_1_1_1_1_1_1_1_1_1_1_1_1_1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3_1_1_1_1_1_1_1_1_1_2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_Two columns">
  <p:cSld name="CUSTOM_2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1012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lain">
  <p:cSld name="CUSTOM_3_1_1_1_1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oogl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6843001" y="521550"/>
            <a:ext cx="2126400" cy="4100400"/>
          </a:xfrm>
          <a:prstGeom prst="rect">
            <a:avLst/>
          </a:prstGeom>
          <a:gradFill>
            <a:gsLst>
              <a:gs pos="0">
                <a:srgbClr val="E8F0FE"/>
              </a:gs>
              <a:gs pos="100000">
                <a:srgbClr val="4285F4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622275" y="1599600"/>
            <a:ext cx="6903600" cy="3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 dirty="0"/>
              <a:t>Machine Learning </a:t>
            </a: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 dirty="0"/>
              <a:t>with </a:t>
            </a:r>
            <a:r>
              <a:rPr lang="en" sz="3000" dirty="0">
                <a:solidFill>
                  <a:schemeClr val="accent1"/>
                </a:solidFill>
              </a:rPr>
              <a:t>Tensorflow</a:t>
            </a:r>
            <a:endParaRPr sz="30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chemeClr val="accent1"/>
                </a:solidFill>
              </a:rPr>
              <a:t>Superstore Sales and Profit Analysis</a:t>
            </a:r>
            <a:endParaRPr sz="2400" dirty="0">
              <a:solidFill>
                <a:schemeClr val="accent1"/>
              </a:solidFill>
            </a:endParaRPr>
          </a:p>
          <a:p>
            <a:r>
              <a:rPr lang="en" sz="1800" dirty="0"/>
              <a:t>RETAIL 3</a:t>
            </a:r>
            <a:br>
              <a:rPr lang="en" sz="1800" dirty="0"/>
            </a:br>
            <a:r>
              <a:rPr lang="en" sz="1600" b="0" dirty="0"/>
              <a:t>1. </a:t>
            </a:r>
            <a:r>
              <a:rPr lang="en-ID" sz="1600" b="0" u="none" strike="noStrike" dirty="0" err="1"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Irvan</a:t>
            </a:r>
            <a:r>
              <a:rPr lang="en-ID" sz="1600" b="0" u="none" strike="noStrike" dirty="0"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600" b="0" u="none" strike="noStrike" dirty="0" err="1"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Febyanto</a:t>
            </a:r>
            <a:r>
              <a:rPr lang="en-ID" sz="1600" b="0" u="none" strike="noStrike" dirty="0"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- 152236035100-730</a:t>
            </a:r>
            <a:br>
              <a:rPr lang="en-ID" sz="1600" b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" sz="1600" b="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</a:t>
            </a:r>
            <a:r>
              <a:rPr lang="en-ID" sz="1600" b="0" u="none" strike="noStrike" dirty="0"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Muhammad </a:t>
            </a:r>
            <a:r>
              <a:rPr lang="en-ID" sz="1600" b="0" u="none" strike="noStrike" dirty="0" err="1"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Aryo</a:t>
            </a:r>
            <a:r>
              <a:rPr lang="en-ID" sz="1600" b="0" u="none" strike="noStrike" dirty="0"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Panji - 152236035100-619</a:t>
            </a:r>
            <a:br>
              <a:rPr lang="en-ID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sz="1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960-5C79-91E7-D103-7D711E59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43" y="542722"/>
            <a:ext cx="4077000" cy="55338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Montserrat Medium" panose="00000600000000000000" pitchFamily="50" charset="0"/>
              </a:rPr>
              <a:t>Data Description</a:t>
            </a:r>
            <a:endParaRPr lang="en-ID" sz="2000" b="1" dirty="0">
              <a:solidFill>
                <a:schemeClr val="tx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8448-0185-8C5C-8A5A-9099BA2C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74" y="1155405"/>
            <a:ext cx="8810847" cy="3778102"/>
          </a:xfrm>
        </p:spPr>
        <p:txBody>
          <a:bodyPr/>
          <a:lstStyle/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 ID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baris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ID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pemesanan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Date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pemesanan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 Date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 Mode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Mode/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ID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Name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Nama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Negara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tinggal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	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Kota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tinggal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	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Negara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tinggal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100" indent="0" algn="just">
              <a:lnSpc>
                <a:spcPct val="100000"/>
              </a:lnSpc>
              <a:buNone/>
            </a:pPr>
            <a:endParaRPr lang="en-ID" sz="1600" dirty="0"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4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960-5C79-91E7-D103-7D711E59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43" y="542722"/>
            <a:ext cx="4077000" cy="55338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Montserrat Medium" panose="00000600000000000000" pitchFamily="50" charset="0"/>
              </a:rPr>
              <a:t>Data Description</a:t>
            </a:r>
            <a:endParaRPr lang="en-ID" sz="2000" b="1" dirty="0">
              <a:solidFill>
                <a:schemeClr val="tx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8448-0185-8C5C-8A5A-9099BA2C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74" y="1155405"/>
            <a:ext cx="8810847" cy="3778102"/>
          </a:xfrm>
        </p:spPr>
        <p:txBody>
          <a:bodyPr/>
          <a:lstStyle/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Postal Code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Kode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Wilayah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tinggal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ID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dipesan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Sub-Category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Sub-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dipesan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Name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Nama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	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Hasil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USD)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Kuantitas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dijual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Diskon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potongan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Profit		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Laba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rugi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Montserrat Medium" panose="000006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USD)</a:t>
            </a:r>
            <a:r>
              <a:rPr lang="en-US" sz="1600" dirty="0">
                <a:effectLst/>
                <a:latin typeface="Montserrat Medium" panose="000006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600" dirty="0">
              <a:effectLst/>
              <a:latin typeface="Montserrat 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100" indent="0" algn="just">
              <a:lnSpc>
                <a:spcPct val="130000"/>
              </a:lnSpc>
              <a:buNone/>
            </a:pPr>
            <a:endParaRPr lang="en-ID" sz="1600" dirty="0"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8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798615-8B96-80C4-F8B9-BAE1CB87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Exploratory Data Analysis</a:t>
            </a:r>
            <a:endParaRPr lang="en-ID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3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9BA1-DD48-ADEE-F6F9-A33978A3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506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798615-8B96-80C4-F8B9-BAE1CB87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Machine Learning</a:t>
            </a:r>
            <a:endParaRPr lang="en-ID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3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960-5C79-91E7-D103-7D711E59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43" y="542722"/>
            <a:ext cx="4077000" cy="55338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Montserrat Medium" panose="00000600000000000000" pitchFamily="50" charset="0"/>
              </a:rPr>
              <a:t>Machine Learning</a:t>
            </a:r>
            <a:endParaRPr lang="en-ID" sz="2000" b="1" dirty="0">
              <a:solidFill>
                <a:schemeClr val="tx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" name="Google Shape;1521;p34">
            <a:extLst>
              <a:ext uri="{FF2B5EF4-FFF2-40B4-BE49-F238E27FC236}">
                <a16:creationId xmlns:a16="http://schemas.microsoft.com/office/drawing/2014/main" id="{B8EEB580-B531-4449-740D-5997E6FC110D}"/>
              </a:ext>
            </a:extLst>
          </p:cNvPr>
          <p:cNvSpPr txBox="1"/>
          <p:nvPr/>
        </p:nvSpPr>
        <p:spPr>
          <a:xfrm>
            <a:off x="191678" y="1202997"/>
            <a:ext cx="8952322" cy="383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b="1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Features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D" sz="1800" b="1" dirty="0">
                <a:latin typeface="Montserrat Medium"/>
                <a:ea typeface="Montserrat Medium"/>
                <a:cs typeface="Montserrat Medium"/>
                <a:sym typeface="Montserrat Medium"/>
              </a:rPr>
              <a:t>     - </a:t>
            </a:r>
            <a:r>
              <a:rPr lang="en-ID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Variabel</a:t>
            </a:r>
            <a:r>
              <a:rPr lang="en-ID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kategorik</a:t>
            </a:r>
            <a:r>
              <a:rPr lang="en-ID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:</a:t>
            </a:r>
            <a:r>
              <a:rPr lang="en-ID" sz="1600" b="1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Ship Mode, Segment, Region dan Category</a:t>
            </a:r>
          </a:p>
          <a:p>
            <a:pPr>
              <a:buSzPts val="1800"/>
            </a:pPr>
            <a:r>
              <a:rPr lang="en-ID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     -  </a:t>
            </a:r>
            <a:r>
              <a:rPr lang="en-ID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Variabel</a:t>
            </a:r>
            <a:r>
              <a:rPr lang="en-ID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numerik</a:t>
            </a:r>
            <a:r>
              <a:rPr lang="en-ID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  : Sales, Quantity dan Discount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D" sz="1800" b="1" i="0" u="none" strike="noStrike" cap="none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b="1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Preprocessing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    </a:t>
            </a:r>
            <a:r>
              <a:rPr lang="en-ID" sz="1800" b="1" dirty="0">
                <a:latin typeface="Montserrat Medium"/>
                <a:ea typeface="Montserrat Medium"/>
                <a:cs typeface="Montserrat Medium"/>
                <a:sym typeface="Montserrat Medium"/>
              </a:rPr>
              <a:t>-</a:t>
            </a:r>
            <a:r>
              <a:rPr lang="en-ID" sz="1800" b="1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600" b="0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Melakukan</a:t>
            </a:r>
            <a:r>
              <a:rPr lang="en-ID" sz="1600" b="0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proses </a:t>
            </a:r>
            <a:r>
              <a:rPr lang="en-ID" sz="1600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One Hot Encoding</a:t>
            </a:r>
            <a:r>
              <a:rPr lang="en-ID" sz="1600" b="1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600" b="0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pada </a:t>
            </a:r>
            <a:r>
              <a:rPr lang="en-ID" sz="1600" b="0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variabel</a:t>
            </a:r>
            <a:r>
              <a:rPr lang="en-ID" sz="1600" b="0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600" b="0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kategorik</a:t>
            </a:r>
            <a:endParaRPr lang="en-ID" sz="1600" b="0" i="0" u="none" strike="noStrike" cap="none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     - 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Melakukan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proses scaling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dengan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Robust Scaler pada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variabel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numerik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b="1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Modeling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    </a:t>
            </a:r>
            <a:r>
              <a:rPr lang="en-ID" sz="1600" b="0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Menggunakan</a:t>
            </a:r>
            <a:r>
              <a:rPr lang="en-ID" sz="1600" b="0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Linear Regression </a:t>
            </a:r>
            <a:r>
              <a:rPr lang="en-ID" sz="1600" b="0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dengan</a:t>
            </a:r>
            <a:r>
              <a:rPr lang="en-ID" sz="1600" b="0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Deep Neural Network (DNN)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D" sz="1800" b="1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Metrics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    </a:t>
            </a:r>
            <a:r>
              <a:rPr lang="en-ID" sz="1600" b="0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MAE, MSE, RMSE, R-Squared</a:t>
            </a:r>
            <a:endParaRPr sz="1800" b="1" i="0" u="none" strike="noStrike" cap="none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793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3532-6144-8490-DD06-699CC9E2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5" y="460250"/>
            <a:ext cx="4077000" cy="4541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Montserrat Medium" panose="00000600000000000000" pitchFamily="50" charset="0"/>
              </a:rPr>
              <a:t>Machine Learning</a:t>
            </a:r>
            <a:endParaRPr lang="en-ID" b="1" dirty="0">
              <a:solidFill>
                <a:schemeClr val="tx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8837-BD13-6DE3-FF8E-A3227BBEC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507" y="3902881"/>
            <a:ext cx="4172668" cy="1080246"/>
          </a:xfrm>
        </p:spPr>
        <p:txBody>
          <a:bodyPr/>
          <a:lstStyle/>
          <a:p>
            <a:pPr marL="165100" indent="0" algn="just">
              <a:lnSpc>
                <a:spcPct val="100000"/>
              </a:lnSpc>
              <a:buNone/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Grafik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menunjukkan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nilai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error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sudah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berkisar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di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nilai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nol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Montserrat Medium" panose="00000600000000000000" pitchFamily="50" charset="0"/>
              </a:rPr>
              <a:t>sehingga</a:t>
            </a:r>
            <a:r>
              <a:rPr lang="en-ID" sz="1400" dirty="0">
                <a:solidFill>
                  <a:srgbClr val="000000"/>
                </a:solidFill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hasil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prediksi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sudah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cukup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baik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,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namun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ada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beberapa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amatan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dimana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data point yang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hasil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prediksinya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meleset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jauh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Montserrat Medium" panose="00000600000000000000" pitchFamily="50" charset="0"/>
              </a:rPr>
              <a:t>.</a:t>
            </a:r>
            <a:endParaRPr lang="en-ID" sz="1400" dirty="0">
              <a:solidFill>
                <a:srgbClr val="000000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A8B6F-C8A1-47E2-0942-6C674E6B0B5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10125" y="3902882"/>
            <a:ext cx="4077000" cy="763904"/>
          </a:xfrm>
        </p:spPr>
        <p:txBody>
          <a:bodyPr/>
          <a:lstStyle/>
          <a:p>
            <a:pPr marL="165100" indent="0">
              <a:lnSpc>
                <a:spcPct val="100000"/>
              </a:lnSpc>
              <a:buNone/>
            </a:pPr>
            <a:r>
              <a:rPr lang="en-US" sz="1400" dirty="0" err="1">
                <a:latin typeface="Montserrat Medium" panose="00000600000000000000" pitchFamily="50" charset="0"/>
              </a:rPr>
              <a:t>Berdasarkan</a:t>
            </a:r>
            <a:r>
              <a:rPr lang="en-US" sz="1400" dirty="0">
                <a:latin typeface="Montserrat Medium" panose="00000600000000000000" pitchFamily="50" charset="0"/>
              </a:rPr>
              <a:t> </a:t>
            </a:r>
            <a:r>
              <a:rPr lang="en-US" sz="1400" dirty="0" err="1">
                <a:latin typeface="Montserrat Medium" panose="00000600000000000000" pitchFamily="50" charset="0"/>
              </a:rPr>
              <a:t>grafik</a:t>
            </a:r>
            <a:r>
              <a:rPr lang="en-US" sz="1400" dirty="0">
                <a:latin typeface="Montserrat Medium" panose="00000600000000000000" pitchFamily="50" charset="0"/>
              </a:rPr>
              <a:t> di </a:t>
            </a:r>
            <a:r>
              <a:rPr lang="en-US" sz="1400" dirty="0" err="1">
                <a:latin typeface="Montserrat Medium" panose="00000600000000000000" pitchFamily="50" charset="0"/>
              </a:rPr>
              <a:t>atas</a:t>
            </a:r>
            <a:r>
              <a:rPr lang="en-US" sz="1400" dirty="0">
                <a:latin typeface="Montserrat Medium" panose="00000600000000000000" pitchFamily="50" charset="0"/>
              </a:rPr>
              <a:t>, model </a:t>
            </a:r>
            <a:r>
              <a:rPr lang="en-US" sz="1400" dirty="0" err="1">
                <a:latin typeface="Montserrat Medium" panose="00000600000000000000" pitchFamily="50" charset="0"/>
              </a:rPr>
              <a:t>sudah</a:t>
            </a:r>
            <a:r>
              <a:rPr lang="en-US" sz="1400" dirty="0">
                <a:latin typeface="Montserrat Medium" panose="00000600000000000000" pitchFamily="50" charset="0"/>
              </a:rPr>
              <a:t> </a:t>
            </a:r>
            <a:r>
              <a:rPr lang="en-US" sz="1400" dirty="0" err="1">
                <a:latin typeface="Montserrat Medium" panose="00000600000000000000" pitchFamily="50" charset="0"/>
              </a:rPr>
              <a:t>cukup</a:t>
            </a:r>
            <a:r>
              <a:rPr lang="en-US" sz="1400" dirty="0">
                <a:latin typeface="Montserrat Medium" panose="00000600000000000000" pitchFamily="50" charset="0"/>
              </a:rPr>
              <a:t> </a:t>
            </a:r>
            <a:r>
              <a:rPr lang="en-US" sz="1400" dirty="0" err="1">
                <a:latin typeface="Montserrat Medium" panose="00000600000000000000" pitchFamily="50" charset="0"/>
              </a:rPr>
              <a:t>bisa</a:t>
            </a:r>
            <a:r>
              <a:rPr lang="en-US" sz="1400" dirty="0">
                <a:latin typeface="Montserrat Medium" panose="00000600000000000000" pitchFamily="50" charset="0"/>
              </a:rPr>
              <a:t> </a:t>
            </a:r>
            <a:r>
              <a:rPr lang="en-US" sz="1400" dirty="0" err="1">
                <a:latin typeface="Montserrat Medium" panose="00000600000000000000" pitchFamily="50" charset="0"/>
              </a:rPr>
              <a:t>menggeneralisasi</a:t>
            </a:r>
            <a:r>
              <a:rPr lang="en-US" sz="1400" dirty="0">
                <a:latin typeface="Montserrat Medium" panose="00000600000000000000" pitchFamily="50" charset="0"/>
              </a:rPr>
              <a:t> data test.</a:t>
            </a:r>
            <a:endParaRPr lang="en-ID" sz="1400" dirty="0">
              <a:latin typeface="Montserrat Medium" panose="000006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286AD-1100-46AA-591C-F8AA5E6B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53" y="850605"/>
            <a:ext cx="4307349" cy="3061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7735E-BB93-3FE9-AA04-482A0CB1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079" y="863085"/>
            <a:ext cx="4512562" cy="30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3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960-5C79-91E7-D103-7D711E59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64" y="567851"/>
            <a:ext cx="4644066" cy="55338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Montserrat Medium" panose="00000600000000000000" pitchFamily="50" charset="0"/>
              </a:rPr>
              <a:t>Regression Performance Metrics</a:t>
            </a:r>
            <a:endParaRPr lang="en-ID" sz="2000" b="1" dirty="0">
              <a:solidFill>
                <a:schemeClr val="tx1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4" name="Google Shape;1550;p38">
            <a:extLst>
              <a:ext uri="{FF2B5EF4-FFF2-40B4-BE49-F238E27FC236}">
                <a16:creationId xmlns:a16="http://schemas.microsoft.com/office/drawing/2014/main" id="{AFB8236F-FBE8-5064-23ED-8A4D19DAA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54479"/>
              </p:ext>
            </p:extLst>
          </p:nvPr>
        </p:nvGraphicFramePr>
        <p:xfrm>
          <a:off x="390072" y="1217164"/>
          <a:ext cx="8363875" cy="919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b="1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</a:t>
                      </a:r>
                      <a:endParaRPr sz="1500" b="1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b="1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MAE</a:t>
                      </a:r>
                      <a:endParaRPr sz="1500" b="1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b="1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MSE</a:t>
                      </a:r>
                      <a:endParaRPr sz="1500" b="1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b="1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RMSE</a:t>
                      </a:r>
                      <a:endParaRPr sz="1500" b="1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b="1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R-SQUARED</a:t>
                      </a:r>
                      <a:endParaRPr sz="1500" b="1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Multiple Linear Regression with DNN</a:t>
                      </a:r>
                      <a:endParaRPr sz="1500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27.9768</a:t>
                      </a:r>
                      <a:endParaRPr sz="1500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13566.8157</a:t>
                      </a:r>
                      <a:endParaRPr sz="1500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116.4767</a:t>
                      </a:r>
                      <a:endParaRPr sz="1500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0.8456</a:t>
                      </a:r>
                      <a:endParaRPr sz="1500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624880-DE52-9475-4266-820E03CBDE7F}"/>
              </a:ext>
            </a:extLst>
          </p:cNvPr>
          <p:cNvSpPr txBox="1"/>
          <p:nvPr/>
        </p:nvSpPr>
        <p:spPr>
          <a:xfrm>
            <a:off x="409943" y="2509283"/>
            <a:ext cx="8344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Medium" panose="00000600000000000000" pitchFamily="50" charset="0"/>
              </a:rPr>
              <a:t>Model </a:t>
            </a:r>
            <a:r>
              <a:rPr lang="en-US" sz="1600" dirty="0" err="1">
                <a:latin typeface="Montserrat Medium" panose="00000600000000000000" pitchFamily="50" charset="0"/>
              </a:rPr>
              <a:t>ini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memiliki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nilai</a:t>
            </a:r>
            <a:r>
              <a:rPr lang="en-US" sz="1600" dirty="0">
                <a:latin typeface="Montserrat Medium" panose="00000600000000000000" pitchFamily="50" charset="0"/>
              </a:rPr>
              <a:t> R-squared </a:t>
            </a:r>
            <a:r>
              <a:rPr lang="en-US" sz="1600" dirty="0" err="1">
                <a:latin typeface="Montserrat Medium" panose="00000600000000000000" pitchFamily="50" charset="0"/>
              </a:rPr>
              <a:t>sebesar</a:t>
            </a:r>
            <a:r>
              <a:rPr lang="en-US" sz="1600" dirty="0">
                <a:latin typeface="Montserrat Medium" panose="00000600000000000000" pitchFamily="50" charset="0"/>
              </a:rPr>
              <a:t> 0.8456 </a:t>
            </a:r>
            <a:r>
              <a:rPr lang="en-US" sz="1600" dirty="0" err="1">
                <a:latin typeface="Montserrat Medium" panose="00000600000000000000" pitchFamily="50" charset="0"/>
              </a:rPr>
              <a:t>menandakan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bahwa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variasi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nilai</a:t>
            </a:r>
            <a:r>
              <a:rPr lang="en-US" sz="1600" dirty="0">
                <a:latin typeface="Montserrat Medium" panose="00000600000000000000" pitchFamily="50" charset="0"/>
              </a:rPr>
              <a:t> Y (</a:t>
            </a:r>
            <a:r>
              <a:rPr lang="en-US" sz="1600" i="1" dirty="0">
                <a:latin typeface="Montserrat Medium" panose="00000600000000000000" pitchFamily="50" charset="0"/>
              </a:rPr>
              <a:t>Response Variable</a:t>
            </a:r>
            <a:r>
              <a:rPr lang="en-US" sz="1600" dirty="0">
                <a:latin typeface="Montserrat Medium" panose="00000600000000000000" pitchFamily="50" charset="0"/>
              </a:rPr>
              <a:t>) yang </a:t>
            </a:r>
            <a:r>
              <a:rPr lang="en-US" sz="1600" dirty="0" err="1">
                <a:latin typeface="Montserrat Medium" panose="00000600000000000000" pitchFamily="50" charset="0"/>
              </a:rPr>
              <a:t>dapat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dijelaskan</a:t>
            </a:r>
            <a:r>
              <a:rPr lang="en-US" sz="1600" dirty="0">
                <a:latin typeface="Montserrat Medium" panose="00000600000000000000" pitchFamily="50" charset="0"/>
              </a:rPr>
              <a:t> oleh model </a:t>
            </a:r>
            <a:r>
              <a:rPr lang="en-US" sz="1600" dirty="0" err="1">
                <a:latin typeface="Montserrat Medium" panose="00000600000000000000" pitchFamily="50" charset="0"/>
              </a:rPr>
              <a:t>sebesar</a:t>
            </a:r>
            <a:r>
              <a:rPr lang="en-US" sz="1600" dirty="0">
                <a:latin typeface="Montserrat Medium" panose="00000600000000000000" pitchFamily="50" charset="0"/>
              </a:rPr>
              <a:t> 84.56%.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Medium" panose="00000600000000000000" pitchFamily="50" charset="0"/>
              </a:rPr>
              <a:t>MAE (</a:t>
            </a:r>
            <a:r>
              <a:rPr lang="en-US" sz="1600" i="1" dirty="0">
                <a:latin typeface="Montserrat Medium" panose="00000600000000000000" pitchFamily="50" charset="0"/>
              </a:rPr>
              <a:t>Mean Absolute Error</a:t>
            </a:r>
            <a:r>
              <a:rPr lang="en-US" sz="1600" dirty="0">
                <a:latin typeface="Montserrat Medium" panose="00000600000000000000" pitchFamily="50" charset="0"/>
              </a:rPr>
              <a:t>) </a:t>
            </a:r>
            <a:r>
              <a:rPr lang="en-US" sz="1600" dirty="0" err="1">
                <a:latin typeface="Montserrat Medium" panose="00000600000000000000" pitchFamily="50" charset="0"/>
              </a:rPr>
              <a:t>digunakan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sebagai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standar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i="1" dirty="0">
                <a:latin typeface="Montserrat Medium" panose="00000600000000000000" pitchFamily="50" charset="0"/>
              </a:rPr>
              <a:t>error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karena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kurang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sensitif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terhadap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i="1" dirty="0">
                <a:latin typeface="Montserrat Medium" panose="00000600000000000000" pitchFamily="50" charset="0"/>
              </a:rPr>
              <a:t>outlier</a:t>
            </a:r>
            <a:r>
              <a:rPr lang="en-US" sz="1600" dirty="0">
                <a:latin typeface="Montserrat Medium" panose="00000600000000000000" pitchFamily="50" charset="0"/>
              </a:rPr>
              <a:t>. Nilai MAE yang </a:t>
            </a:r>
            <a:r>
              <a:rPr lang="en-US" sz="1600" dirty="0" err="1">
                <a:latin typeface="Montserrat Medium" panose="00000600000000000000" pitchFamily="50" charset="0"/>
              </a:rPr>
              <a:t>dihasilkan</a:t>
            </a:r>
            <a:r>
              <a:rPr lang="en-US" sz="1600" dirty="0">
                <a:latin typeface="Montserrat Medium" panose="00000600000000000000" pitchFamily="50" charset="0"/>
              </a:rPr>
              <a:t> oleh model </a:t>
            </a:r>
            <a:r>
              <a:rPr lang="en-US" sz="1600" dirty="0" err="1">
                <a:latin typeface="Montserrat Medium" panose="00000600000000000000" pitchFamily="50" charset="0"/>
              </a:rPr>
              <a:t>ini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adalah</a:t>
            </a:r>
            <a:r>
              <a:rPr lang="en-US" sz="1600" dirty="0">
                <a:latin typeface="Montserrat Medium" panose="00000600000000000000" pitchFamily="50" charset="0"/>
              </a:rPr>
              <a:t> 27.9768.</a:t>
            </a:r>
            <a:endParaRPr lang="en-ID" sz="1600" dirty="0"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4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798615-8B96-80C4-F8B9-BAE1CB87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</a:t>
            </a:r>
            <a:endParaRPr lang="en-ID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6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960-5C79-91E7-D103-7D711E59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43" y="542722"/>
            <a:ext cx="4077000" cy="55338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Montserrat Medium" panose="00000600000000000000" pitchFamily="50" charset="0"/>
              </a:rPr>
              <a:t>Conclusion</a:t>
            </a:r>
            <a:endParaRPr lang="en-ID" sz="2000" b="1" dirty="0">
              <a:solidFill>
                <a:schemeClr val="tx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8448-0185-8C5C-8A5A-9099BA2C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74" y="1155405"/>
            <a:ext cx="8810847" cy="3778102"/>
          </a:xfrm>
        </p:spPr>
        <p:txBody>
          <a:bodyPr/>
          <a:lstStyle/>
          <a:p>
            <a:pPr marL="165100" indent="0" algn="just">
              <a:lnSpc>
                <a:spcPct val="130000"/>
              </a:lnSpc>
              <a:buNone/>
            </a:pPr>
            <a:endParaRPr lang="en-ID" sz="1600" dirty="0"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7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69400" y="798655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Table of Contents</a:t>
            </a:r>
            <a:endParaRPr sz="3200" dirty="0"/>
          </a:p>
        </p:txBody>
      </p:sp>
      <p:sp>
        <p:nvSpPr>
          <p:cNvPr id="54" name="Google Shape;54;g13b7577721b_0_0"/>
          <p:cNvSpPr txBox="1">
            <a:spLocks noGrp="1"/>
          </p:cNvSpPr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 </a:t>
            </a:r>
            <a:endParaRPr lang="en-US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4C02D-90D7-2729-65F6-F0A13F56674D}"/>
              </a:ext>
            </a:extLst>
          </p:cNvPr>
          <p:cNvSpPr txBox="1"/>
          <p:nvPr/>
        </p:nvSpPr>
        <p:spPr>
          <a:xfrm>
            <a:off x="680484" y="1535128"/>
            <a:ext cx="80949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Montserrat Medium" panose="00000600000000000000" pitchFamily="50" charset="0"/>
              </a:rPr>
              <a:t>Business Understanding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Montserrat Medium" panose="00000600000000000000" pitchFamily="50" charset="0"/>
              </a:rPr>
              <a:t>Data Understanding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Montserrat Medium" panose="00000600000000000000" pitchFamily="50" charset="0"/>
              </a:rPr>
              <a:t>Exploratory Data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Montserrat Medium" panose="00000600000000000000" pitchFamily="50" charset="0"/>
              </a:rPr>
              <a:t>Machine Learning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Montserrat Medium" panose="00000600000000000000" pitchFamily="50" charset="0"/>
              </a:rPr>
              <a:t>Evaluation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960-5C79-91E7-D103-7D711E59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43" y="542722"/>
            <a:ext cx="4077000" cy="55338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Montserrat Medium" panose="00000600000000000000" pitchFamily="50" charset="0"/>
              </a:rPr>
              <a:t>Recommendation</a:t>
            </a:r>
            <a:endParaRPr lang="en-ID" sz="2000" b="1" dirty="0">
              <a:solidFill>
                <a:schemeClr val="tx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8448-0185-8C5C-8A5A-9099BA2C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74" y="1155405"/>
            <a:ext cx="8810847" cy="3778102"/>
          </a:xfrm>
        </p:spPr>
        <p:txBody>
          <a:bodyPr/>
          <a:lstStyle/>
          <a:p>
            <a:pPr marL="165100" indent="0" algn="just">
              <a:lnSpc>
                <a:spcPct val="130000"/>
              </a:lnSpc>
              <a:buNone/>
            </a:pPr>
            <a:endParaRPr lang="en-ID" sz="1600" dirty="0"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89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8A8D-F5A0-4A9F-4688-6FDD548A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050" y="1533900"/>
            <a:ext cx="6153900" cy="2075700"/>
          </a:xfrm>
        </p:spPr>
        <p:txBody>
          <a:bodyPr/>
          <a:lstStyle/>
          <a:p>
            <a:pPr algn="ctr"/>
            <a:r>
              <a:rPr lang="en-ID" sz="6000" b="1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you!</a:t>
            </a:r>
            <a:br>
              <a:rPr lang="en-ID" sz="2400" b="1" dirty="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640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;p10">
            <a:extLst>
              <a:ext uri="{FF2B5EF4-FFF2-40B4-BE49-F238E27FC236}">
                <a16:creationId xmlns:a16="http://schemas.microsoft.com/office/drawing/2014/main" id="{35B6649C-A656-A108-7A77-6A5C8CFFB01C}"/>
              </a:ext>
            </a:extLst>
          </p:cNvPr>
          <p:cNvSpPr txBox="1">
            <a:spLocks/>
          </p:cNvSpPr>
          <p:nvPr/>
        </p:nvSpPr>
        <p:spPr>
          <a:xfrm>
            <a:off x="216525" y="524850"/>
            <a:ext cx="54792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End to End Process</a:t>
            </a:r>
          </a:p>
        </p:txBody>
      </p:sp>
      <p:sp>
        <p:nvSpPr>
          <p:cNvPr id="27" name="Google Shape;48;p10">
            <a:extLst>
              <a:ext uri="{FF2B5EF4-FFF2-40B4-BE49-F238E27FC236}">
                <a16:creationId xmlns:a16="http://schemas.microsoft.com/office/drawing/2014/main" id="{F94ABD44-6DD7-CD95-3BF7-2D849F796C79}"/>
              </a:ext>
            </a:extLst>
          </p:cNvPr>
          <p:cNvSpPr/>
          <p:nvPr/>
        </p:nvSpPr>
        <p:spPr>
          <a:xfrm>
            <a:off x="232284" y="1699695"/>
            <a:ext cx="2068200" cy="1039500"/>
          </a:xfrm>
          <a:prstGeom prst="homePlate">
            <a:avLst>
              <a:gd name="adj" fmla="val 50000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Business</a:t>
            </a:r>
            <a:endParaRPr sz="1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Understanding</a:t>
            </a:r>
            <a:endParaRPr sz="1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49;p10">
            <a:extLst>
              <a:ext uri="{FF2B5EF4-FFF2-40B4-BE49-F238E27FC236}">
                <a16:creationId xmlns:a16="http://schemas.microsoft.com/office/drawing/2014/main" id="{446EE0BF-6D9D-B485-4929-B7CC2D92848B}"/>
              </a:ext>
            </a:extLst>
          </p:cNvPr>
          <p:cNvSpPr/>
          <p:nvPr/>
        </p:nvSpPr>
        <p:spPr>
          <a:xfrm>
            <a:off x="1919484" y="1699695"/>
            <a:ext cx="2068200" cy="1039500"/>
          </a:xfrm>
          <a:prstGeom prst="chevron">
            <a:avLst>
              <a:gd name="adj" fmla="val 50000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50;p10">
            <a:extLst>
              <a:ext uri="{FF2B5EF4-FFF2-40B4-BE49-F238E27FC236}">
                <a16:creationId xmlns:a16="http://schemas.microsoft.com/office/drawing/2014/main" id="{DB4EF6E1-EE66-46B9-2308-718AD908939A}"/>
              </a:ext>
            </a:extLst>
          </p:cNvPr>
          <p:cNvSpPr/>
          <p:nvPr/>
        </p:nvSpPr>
        <p:spPr>
          <a:xfrm>
            <a:off x="3615058" y="1699695"/>
            <a:ext cx="2068200" cy="1039500"/>
          </a:xfrm>
          <a:prstGeom prst="chevron">
            <a:avLst>
              <a:gd name="adj" fmla="val 50000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1;p10">
            <a:extLst>
              <a:ext uri="{FF2B5EF4-FFF2-40B4-BE49-F238E27FC236}">
                <a16:creationId xmlns:a16="http://schemas.microsoft.com/office/drawing/2014/main" id="{D665A5BF-4E00-EDC1-DC5F-DFF08AD56956}"/>
              </a:ext>
            </a:extLst>
          </p:cNvPr>
          <p:cNvSpPr/>
          <p:nvPr/>
        </p:nvSpPr>
        <p:spPr>
          <a:xfrm>
            <a:off x="5310384" y="1699695"/>
            <a:ext cx="2068200" cy="1039500"/>
          </a:xfrm>
          <a:prstGeom prst="chevron">
            <a:avLst>
              <a:gd name="adj" fmla="val 50000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2;p10">
            <a:extLst>
              <a:ext uri="{FF2B5EF4-FFF2-40B4-BE49-F238E27FC236}">
                <a16:creationId xmlns:a16="http://schemas.microsoft.com/office/drawing/2014/main" id="{C6175CA7-5A99-DBB6-BC2B-B50716733CA8}"/>
              </a:ext>
            </a:extLst>
          </p:cNvPr>
          <p:cNvSpPr/>
          <p:nvPr/>
        </p:nvSpPr>
        <p:spPr>
          <a:xfrm>
            <a:off x="7026184" y="1699695"/>
            <a:ext cx="2082374" cy="1039500"/>
          </a:xfrm>
          <a:prstGeom prst="chevron">
            <a:avLst>
              <a:gd name="adj" fmla="val 50000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endParaRPr sz="1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53;p10">
            <a:extLst>
              <a:ext uri="{FF2B5EF4-FFF2-40B4-BE49-F238E27FC236}">
                <a16:creationId xmlns:a16="http://schemas.microsoft.com/office/drawing/2014/main" id="{950EFEEB-D63A-FD1E-6E17-DCF251AB3564}"/>
              </a:ext>
            </a:extLst>
          </p:cNvPr>
          <p:cNvSpPr/>
          <p:nvPr/>
        </p:nvSpPr>
        <p:spPr>
          <a:xfrm>
            <a:off x="50134" y="1496095"/>
            <a:ext cx="428700" cy="3750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3" name="Google Shape;54;p10">
            <a:extLst>
              <a:ext uri="{FF2B5EF4-FFF2-40B4-BE49-F238E27FC236}">
                <a16:creationId xmlns:a16="http://schemas.microsoft.com/office/drawing/2014/main" id="{3F7A399A-AAAB-94D1-2116-3C53579E4C77}"/>
              </a:ext>
            </a:extLst>
          </p:cNvPr>
          <p:cNvSpPr/>
          <p:nvPr/>
        </p:nvSpPr>
        <p:spPr>
          <a:xfrm>
            <a:off x="1908768" y="1496095"/>
            <a:ext cx="428700" cy="3750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" name="Google Shape;55;p10">
            <a:extLst>
              <a:ext uri="{FF2B5EF4-FFF2-40B4-BE49-F238E27FC236}">
                <a16:creationId xmlns:a16="http://schemas.microsoft.com/office/drawing/2014/main" id="{6E10BB92-9C01-9B93-5099-B4CB19F27117}"/>
              </a:ext>
            </a:extLst>
          </p:cNvPr>
          <p:cNvSpPr/>
          <p:nvPr/>
        </p:nvSpPr>
        <p:spPr>
          <a:xfrm>
            <a:off x="3629234" y="1496095"/>
            <a:ext cx="428700" cy="3750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Google Shape;56;p10">
            <a:extLst>
              <a:ext uri="{FF2B5EF4-FFF2-40B4-BE49-F238E27FC236}">
                <a16:creationId xmlns:a16="http://schemas.microsoft.com/office/drawing/2014/main" id="{4BC4BCEE-3B73-0792-7677-EC9B02C99AE3}"/>
              </a:ext>
            </a:extLst>
          </p:cNvPr>
          <p:cNvSpPr/>
          <p:nvPr/>
        </p:nvSpPr>
        <p:spPr>
          <a:xfrm>
            <a:off x="5292584" y="1496095"/>
            <a:ext cx="428700" cy="3750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" name="Google Shape;57;p10">
            <a:extLst>
              <a:ext uri="{FF2B5EF4-FFF2-40B4-BE49-F238E27FC236}">
                <a16:creationId xmlns:a16="http://schemas.microsoft.com/office/drawing/2014/main" id="{CEA69C9E-CF57-C975-53F3-52C8FA069D48}"/>
              </a:ext>
            </a:extLst>
          </p:cNvPr>
          <p:cNvSpPr/>
          <p:nvPr/>
        </p:nvSpPr>
        <p:spPr>
          <a:xfrm>
            <a:off x="7026184" y="1496095"/>
            <a:ext cx="428700" cy="3750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5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" name="Google Shape;58;p10">
            <a:extLst>
              <a:ext uri="{FF2B5EF4-FFF2-40B4-BE49-F238E27FC236}">
                <a16:creationId xmlns:a16="http://schemas.microsoft.com/office/drawing/2014/main" id="{E7349B37-F966-AD54-CDD3-639678A1D8B4}"/>
              </a:ext>
            </a:extLst>
          </p:cNvPr>
          <p:cNvSpPr txBox="1"/>
          <p:nvPr/>
        </p:nvSpPr>
        <p:spPr>
          <a:xfrm>
            <a:off x="2418359" y="1929987"/>
            <a:ext cx="1811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endParaRPr sz="1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Understanding</a:t>
            </a:r>
            <a:endParaRPr sz="1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59;p10">
            <a:extLst>
              <a:ext uri="{FF2B5EF4-FFF2-40B4-BE49-F238E27FC236}">
                <a16:creationId xmlns:a16="http://schemas.microsoft.com/office/drawing/2014/main" id="{5117E730-1DED-9207-9A30-E9CC6B0ACB63}"/>
              </a:ext>
            </a:extLst>
          </p:cNvPr>
          <p:cNvSpPr txBox="1"/>
          <p:nvPr/>
        </p:nvSpPr>
        <p:spPr>
          <a:xfrm>
            <a:off x="4079199" y="1958595"/>
            <a:ext cx="1811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1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60;p10">
            <a:extLst>
              <a:ext uri="{FF2B5EF4-FFF2-40B4-BE49-F238E27FC236}">
                <a16:creationId xmlns:a16="http://schemas.microsoft.com/office/drawing/2014/main" id="{004967C6-4A32-9D6B-8120-DB5ED8380CB4}"/>
              </a:ext>
            </a:extLst>
          </p:cNvPr>
          <p:cNvSpPr txBox="1"/>
          <p:nvPr/>
        </p:nvSpPr>
        <p:spPr>
          <a:xfrm>
            <a:off x="5918784" y="1942395"/>
            <a:ext cx="1811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ID" sz="1200" b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achine</a:t>
            </a:r>
            <a:r>
              <a:rPr lang="en-ID" sz="1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endParaRPr sz="1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61;p10">
            <a:extLst>
              <a:ext uri="{FF2B5EF4-FFF2-40B4-BE49-F238E27FC236}">
                <a16:creationId xmlns:a16="http://schemas.microsoft.com/office/drawing/2014/main" id="{F1DC8185-AF50-DB60-216F-694CE6477F60}"/>
              </a:ext>
            </a:extLst>
          </p:cNvPr>
          <p:cNvSpPr txBox="1"/>
          <p:nvPr/>
        </p:nvSpPr>
        <p:spPr>
          <a:xfrm>
            <a:off x="234825" y="3011800"/>
            <a:ext cx="206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sz="12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" name="Google Shape;62;p10">
            <a:extLst>
              <a:ext uri="{FF2B5EF4-FFF2-40B4-BE49-F238E27FC236}">
                <a16:creationId xmlns:a16="http://schemas.microsoft.com/office/drawing/2014/main" id="{9F6074A6-86D3-AA83-7872-969743A6E679}"/>
              </a:ext>
            </a:extLst>
          </p:cNvPr>
          <p:cNvCxnSpPr/>
          <p:nvPr/>
        </p:nvCxnSpPr>
        <p:spPr>
          <a:xfrm>
            <a:off x="234825" y="3381100"/>
            <a:ext cx="8250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63;p10">
            <a:extLst>
              <a:ext uri="{FF2B5EF4-FFF2-40B4-BE49-F238E27FC236}">
                <a16:creationId xmlns:a16="http://schemas.microsoft.com/office/drawing/2014/main" id="{279E93B9-2C2B-7651-81EE-1C44C64266B4}"/>
              </a:ext>
            </a:extLst>
          </p:cNvPr>
          <p:cNvSpPr txBox="1"/>
          <p:nvPr/>
        </p:nvSpPr>
        <p:spPr>
          <a:xfrm>
            <a:off x="234825" y="3504850"/>
            <a:ext cx="167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Montserrat Light"/>
                <a:ea typeface="Montserrat Light"/>
                <a:cs typeface="Montserrat Light"/>
                <a:sym typeface="Montserrat Light"/>
              </a:rPr>
              <a:t>Identify business</a:t>
            </a: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Montserrat Light"/>
                <a:ea typeface="Montserrat Light"/>
                <a:cs typeface="Montserrat Light"/>
                <a:sym typeface="Montserrat Light"/>
              </a:rPr>
              <a:t>problem statement</a:t>
            </a: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Montserrat Light"/>
                <a:ea typeface="Montserrat Light"/>
                <a:cs typeface="Montserrat Light"/>
                <a:sym typeface="Montserrat Light"/>
              </a:rPr>
              <a:t>Identify objectives</a:t>
            </a: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5" name="Google Shape;46;p10">
            <a:extLst>
              <a:ext uri="{FF2B5EF4-FFF2-40B4-BE49-F238E27FC236}">
                <a16:creationId xmlns:a16="http://schemas.microsoft.com/office/drawing/2014/main" id="{5C49922C-2DA6-1E7E-540B-01BACD453A29}"/>
              </a:ext>
            </a:extLst>
          </p:cNvPr>
          <p:cNvSpPr txBox="1"/>
          <p:nvPr/>
        </p:nvSpPr>
        <p:spPr>
          <a:xfrm>
            <a:off x="1923503" y="3504850"/>
            <a:ext cx="20682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Montserrat Light"/>
                <a:ea typeface="Montserrat Light"/>
                <a:cs typeface="Montserrat Light"/>
                <a:sym typeface="Montserrat Light"/>
              </a:rPr>
              <a:t>Understand initial </a:t>
            </a: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Montserrat Light"/>
                <a:ea typeface="Montserrat Light"/>
                <a:cs typeface="Montserrat Light"/>
                <a:sym typeface="Montserrat Light"/>
              </a:rPr>
              <a:t>datasets</a:t>
            </a: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Montserrat Light"/>
                <a:ea typeface="Montserrat Light"/>
                <a:cs typeface="Montserrat Light"/>
                <a:sym typeface="Montserrat Light"/>
              </a:rPr>
              <a:t>Identify relevance </a:t>
            </a: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Montserrat Light"/>
                <a:ea typeface="Montserrat Light"/>
                <a:cs typeface="Montserrat Light"/>
                <a:sym typeface="Montserrat Light"/>
              </a:rPr>
              <a:t>features from datasets</a:t>
            </a: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6" name="Google Shape;64;p10">
            <a:extLst>
              <a:ext uri="{FF2B5EF4-FFF2-40B4-BE49-F238E27FC236}">
                <a16:creationId xmlns:a16="http://schemas.microsoft.com/office/drawing/2014/main" id="{AF6BA7AF-38BC-3D40-93E3-80A4F02A47C0}"/>
              </a:ext>
            </a:extLst>
          </p:cNvPr>
          <p:cNvSpPr txBox="1"/>
          <p:nvPr/>
        </p:nvSpPr>
        <p:spPr>
          <a:xfrm>
            <a:off x="3872175" y="3504850"/>
            <a:ext cx="1676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Montserrat Light"/>
                <a:ea typeface="Montserrat Light"/>
                <a:cs typeface="Montserrat Light"/>
                <a:sym typeface="Montserrat Light"/>
              </a:rPr>
              <a:t>Data Analysis</a:t>
            </a: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7" name="Google Shape;45;p10">
            <a:extLst>
              <a:ext uri="{FF2B5EF4-FFF2-40B4-BE49-F238E27FC236}">
                <a16:creationId xmlns:a16="http://schemas.microsoft.com/office/drawing/2014/main" id="{1EDA4B3D-B153-699B-2276-BD23B13A035F}"/>
              </a:ext>
            </a:extLst>
          </p:cNvPr>
          <p:cNvSpPr txBox="1"/>
          <p:nvPr/>
        </p:nvSpPr>
        <p:spPr>
          <a:xfrm>
            <a:off x="5699975" y="3504850"/>
            <a:ext cx="16764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Montserrat Light"/>
                <a:ea typeface="Montserrat Light"/>
                <a:cs typeface="Montserrat Light"/>
                <a:sym typeface="Montserrat Light"/>
              </a:rPr>
              <a:t>Build machine</a:t>
            </a: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Montserrat Light"/>
                <a:ea typeface="Montserrat Light"/>
                <a:cs typeface="Montserrat Light"/>
                <a:sym typeface="Montserrat Light"/>
              </a:rPr>
              <a:t>learning model</a:t>
            </a: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8" name="Google Shape;44;p10">
            <a:extLst>
              <a:ext uri="{FF2B5EF4-FFF2-40B4-BE49-F238E27FC236}">
                <a16:creationId xmlns:a16="http://schemas.microsoft.com/office/drawing/2014/main" id="{742DA97D-347A-06DE-617F-D20C2A3A7070}"/>
              </a:ext>
            </a:extLst>
          </p:cNvPr>
          <p:cNvSpPr txBox="1"/>
          <p:nvPr/>
        </p:nvSpPr>
        <p:spPr>
          <a:xfrm>
            <a:off x="7224625" y="3504850"/>
            <a:ext cx="1872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Montserrat Light"/>
                <a:ea typeface="Montserrat Light"/>
                <a:cs typeface="Montserrat Light"/>
                <a:sym typeface="Montserrat Light"/>
              </a:rPr>
              <a:t>Summarize conclusions &amp; findings</a:t>
            </a: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latin typeface="Montserrat Light"/>
                <a:ea typeface="Montserrat Light"/>
                <a:cs typeface="Montserrat Light"/>
                <a:sym typeface="Montserrat Light"/>
              </a:rPr>
              <a:t>Give business recommendations</a:t>
            </a:r>
            <a:endParaRPr sz="1100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703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798615-8B96-80C4-F8B9-BAE1CB87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Business Understanding</a:t>
            </a:r>
            <a:endParaRPr lang="en-ID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3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960-5C79-91E7-D103-7D711E59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96" y="868787"/>
            <a:ext cx="4077000" cy="55338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Montserrat Medium" panose="00000600000000000000" pitchFamily="50" charset="0"/>
              </a:rPr>
              <a:t>Background</a:t>
            </a:r>
            <a:endParaRPr lang="en-ID" sz="2000" b="1" dirty="0">
              <a:solidFill>
                <a:schemeClr val="tx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8448-0185-8C5C-8A5A-9099BA2C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419" y="1536250"/>
            <a:ext cx="4900270" cy="3151800"/>
          </a:xfrm>
        </p:spPr>
        <p:txBody>
          <a:bodyPr/>
          <a:lstStyle/>
          <a:p>
            <a:pPr marL="165100" indent="0" algn="just">
              <a:lnSpc>
                <a:spcPct val="100000"/>
              </a:lnSpc>
              <a:buNone/>
            </a:pPr>
            <a:r>
              <a:rPr lang="en-ID" sz="1600" i="1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Superstore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merupakan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sebuah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bisnis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retail di Amerika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Serikat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yang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menjual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produk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teknologi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,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furnitur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dan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peralatan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kantor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.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Seiring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berjalannya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waktu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,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permintaan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semakin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meningkat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dan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persaingan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di pasar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semakin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ketat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sehingga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i="1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superstore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perlu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mencari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pengetahuan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dalam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memahami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apa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yang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terbaik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untuk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mendorong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pertumbuhan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bisnis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mereka</a:t>
            </a:r>
            <a:r>
              <a:rPr lang="en-ID" sz="1600" dirty="0">
                <a:effectLst/>
                <a:latin typeface="Montserrat Medium" panose="00000600000000000000" pitchFamily="50" charset="0"/>
                <a:ea typeface="Arial" panose="020B0604020202020204" pitchFamily="34" charset="0"/>
              </a:rPr>
              <a:t>. </a:t>
            </a:r>
            <a:endParaRPr lang="en-ID" sz="1600" dirty="0">
              <a:latin typeface="Montserrat Medium" panose="00000600000000000000" pitchFamily="50" charset="0"/>
            </a:endParaRPr>
          </a:p>
        </p:txBody>
      </p:sp>
      <p:pic>
        <p:nvPicPr>
          <p:cNvPr id="5" name="Google Shape;359;p12">
            <a:extLst>
              <a:ext uri="{FF2B5EF4-FFF2-40B4-BE49-F238E27FC236}">
                <a16:creationId xmlns:a16="http://schemas.microsoft.com/office/drawing/2014/main" id="{428C1D84-DF7F-5639-59F8-6CE6B998EE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31894" y="1308099"/>
            <a:ext cx="3171575" cy="317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28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960-5C79-91E7-D103-7D711E59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96" y="868787"/>
            <a:ext cx="4077000" cy="55338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Montserrat Medium" panose="00000600000000000000" pitchFamily="50" charset="0"/>
              </a:rPr>
              <a:t>Problem Statements :</a:t>
            </a:r>
            <a:endParaRPr lang="en-ID" sz="2000" b="1" dirty="0">
              <a:solidFill>
                <a:schemeClr val="tx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8448-0185-8C5C-8A5A-9099BA2C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418" y="1536250"/>
            <a:ext cx="5077475" cy="3151800"/>
          </a:xfrm>
        </p:spPr>
        <p:txBody>
          <a:bodyPr/>
          <a:lstStyle/>
          <a:p>
            <a:pPr marL="508000" indent="-342900">
              <a:lnSpc>
                <a:spcPct val="100000"/>
              </a:lnSpc>
              <a:buAutoNum type="arabicPeriod"/>
            </a:pPr>
            <a:r>
              <a:rPr lang="en-US" sz="1600" dirty="0" err="1">
                <a:latin typeface="Montserrat Medium" panose="00000600000000000000" pitchFamily="50" charset="0"/>
              </a:rPr>
              <a:t>Bagaimana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caranya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kita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mengidentifikasi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produk</a:t>
            </a:r>
            <a:r>
              <a:rPr lang="en-US" sz="1600" dirty="0">
                <a:latin typeface="Montserrat Medium" panose="00000600000000000000" pitchFamily="50" charset="0"/>
              </a:rPr>
              <a:t>, </a:t>
            </a:r>
            <a:r>
              <a:rPr lang="en-US" sz="1600" dirty="0" err="1">
                <a:latin typeface="Montserrat Medium" panose="00000600000000000000" pitchFamily="50" charset="0"/>
              </a:rPr>
              <a:t>kategori</a:t>
            </a:r>
            <a:r>
              <a:rPr lang="en-US" sz="1600" dirty="0">
                <a:latin typeface="Montserrat Medium" panose="00000600000000000000" pitchFamily="50" charset="0"/>
              </a:rPr>
              <a:t>, wilayah dan </a:t>
            </a:r>
            <a:r>
              <a:rPr lang="en-US" sz="1600" dirty="0" err="1">
                <a:latin typeface="Montserrat Medium" panose="00000600000000000000" pitchFamily="50" charset="0"/>
              </a:rPr>
              <a:t>segmen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pelanggan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untuk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meningkatkan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penjualan</a:t>
            </a:r>
            <a:r>
              <a:rPr lang="en-US" sz="1600" dirty="0">
                <a:latin typeface="Montserrat Medium" panose="00000600000000000000" pitchFamily="50" charset="0"/>
              </a:rPr>
              <a:t> </a:t>
            </a:r>
            <a:r>
              <a:rPr lang="en-US" sz="1600" dirty="0" err="1">
                <a:latin typeface="Montserrat Medium" panose="00000600000000000000" pitchFamily="50" charset="0"/>
              </a:rPr>
              <a:t>atau</a:t>
            </a:r>
            <a:r>
              <a:rPr lang="en-US" sz="1600" dirty="0">
                <a:latin typeface="Montserrat Medium" panose="00000600000000000000" pitchFamily="50" charset="0"/>
              </a:rPr>
              <a:t> profit?</a:t>
            </a:r>
          </a:p>
          <a:p>
            <a:pPr marL="508000" indent="-342900" algn="just">
              <a:lnSpc>
                <a:spcPct val="100000"/>
              </a:lnSpc>
              <a:buAutoNum type="arabicPeriod"/>
            </a:pPr>
            <a:r>
              <a:rPr lang="en-ID" sz="1600" dirty="0" err="1">
                <a:latin typeface="Montserrat Medium" panose="00000600000000000000" pitchFamily="50" charset="0"/>
              </a:rPr>
              <a:t>Bagimana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caranya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kita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memprediksi</a:t>
            </a:r>
            <a:r>
              <a:rPr lang="en-ID" sz="1600" dirty="0">
                <a:latin typeface="Montserrat Medium" panose="00000600000000000000" pitchFamily="50" charset="0"/>
              </a:rPr>
              <a:t> profit </a:t>
            </a:r>
            <a:r>
              <a:rPr lang="en-ID" sz="1600" dirty="0" err="1">
                <a:latin typeface="Montserrat Medium" panose="00000600000000000000" pitchFamily="50" charset="0"/>
              </a:rPr>
              <a:t>untuk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mempersiapkan</a:t>
            </a:r>
            <a:r>
              <a:rPr lang="en-ID" sz="1600" dirty="0">
                <a:latin typeface="Montserrat Medium" panose="00000600000000000000" pitchFamily="50" charset="0"/>
              </a:rPr>
              <a:t> strategi </a:t>
            </a:r>
            <a:r>
              <a:rPr lang="en-ID" sz="1600" dirty="0" err="1">
                <a:latin typeface="Montserrat Medium" panose="00000600000000000000" pitchFamily="50" charset="0"/>
              </a:rPr>
              <a:t>bisnis</a:t>
            </a:r>
            <a:r>
              <a:rPr lang="en-ID" sz="1600" dirty="0">
                <a:latin typeface="Montserrat Medium" panose="00000600000000000000" pitchFamily="50" charset="0"/>
              </a:rPr>
              <a:t> yang </a:t>
            </a:r>
            <a:r>
              <a:rPr lang="en-ID" sz="1600" dirty="0" err="1">
                <a:latin typeface="Montserrat Medium" panose="00000600000000000000" pitchFamily="50" charset="0"/>
              </a:rPr>
              <a:t>tepat</a:t>
            </a:r>
            <a:r>
              <a:rPr lang="en-ID" sz="1600" dirty="0">
                <a:latin typeface="Montserrat Medium" panose="00000600000000000000" pitchFamily="50" charset="0"/>
              </a:rPr>
              <a:t>?</a:t>
            </a:r>
          </a:p>
        </p:txBody>
      </p:sp>
      <p:pic>
        <p:nvPicPr>
          <p:cNvPr id="5" name="Google Shape;359;p12">
            <a:extLst>
              <a:ext uri="{FF2B5EF4-FFF2-40B4-BE49-F238E27FC236}">
                <a16:creationId xmlns:a16="http://schemas.microsoft.com/office/drawing/2014/main" id="{428C1D84-DF7F-5639-59F8-6CE6B998EE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31894" y="1308099"/>
            <a:ext cx="3171575" cy="317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28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960-5C79-91E7-D103-7D711E59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96" y="868787"/>
            <a:ext cx="4077000" cy="55338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Montserrat Medium" panose="00000600000000000000" pitchFamily="50" charset="0"/>
              </a:rPr>
              <a:t>Objectives :</a:t>
            </a:r>
            <a:endParaRPr lang="en-ID" sz="2000" b="1" dirty="0">
              <a:solidFill>
                <a:schemeClr val="tx1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8448-0185-8C5C-8A5A-9099BA2C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418" y="1536250"/>
            <a:ext cx="5077475" cy="3151800"/>
          </a:xfrm>
        </p:spPr>
        <p:txBody>
          <a:bodyPr/>
          <a:lstStyle/>
          <a:p>
            <a:pPr marL="508000" indent="-342900" algn="just">
              <a:lnSpc>
                <a:spcPct val="100000"/>
              </a:lnSpc>
              <a:buAutoNum type="arabicPeriod"/>
            </a:pPr>
            <a:r>
              <a:rPr lang="en-ID" sz="1600" dirty="0" err="1">
                <a:latin typeface="Montserrat Medium" panose="00000600000000000000" pitchFamily="50" charset="0"/>
              </a:rPr>
              <a:t>Mengetahui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produk</a:t>
            </a:r>
            <a:r>
              <a:rPr lang="en-ID" sz="1600" dirty="0">
                <a:latin typeface="Montserrat Medium" panose="00000600000000000000" pitchFamily="50" charset="0"/>
              </a:rPr>
              <a:t>, </a:t>
            </a:r>
            <a:r>
              <a:rPr lang="en-ID" sz="1600" dirty="0" err="1">
                <a:latin typeface="Montserrat Medium" panose="00000600000000000000" pitchFamily="50" charset="0"/>
              </a:rPr>
              <a:t>kategori</a:t>
            </a:r>
            <a:r>
              <a:rPr lang="en-ID" sz="1600" dirty="0">
                <a:latin typeface="Montserrat Medium" panose="00000600000000000000" pitchFamily="50" charset="0"/>
              </a:rPr>
              <a:t>, wilayah dan </a:t>
            </a:r>
            <a:r>
              <a:rPr lang="en-ID" sz="1600" dirty="0" err="1">
                <a:latin typeface="Montserrat Medium" panose="00000600000000000000" pitchFamily="50" charset="0"/>
              </a:rPr>
              <a:t>segmen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pelanggan</a:t>
            </a:r>
            <a:r>
              <a:rPr lang="en-ID" sz="1600" dirty="0">
                <a:latin typeface="Montserrat Medium" panose="00000600000000000000" pitchFamily="50" charset="0"/>
              </a:rPr>
              <a:t> mana yang </a:t>
            </a:r>
            <a:r>
              <a:rPr lang="en-ID" sz="1600" dirty="0" err="1">
                <a:latin typeface="Montserrat Medium" panose="00000600000000000000" pitchFamily="50" charset="0"/>
              </a:rPr>
              <a:t>harus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ditargetkan</a:t>
            </a:r>
            <a:r>
              <a:rPr lang="en-ID" sz="1600" dirty="0">
                <a:latin typeface="Montserrat Medium" panose="00000600000000000000" pitchFamily="50" charset="0"/>
              </a:rPr>
              <a:t> dan </a:t>
            </a:r>
            <a:r>
              <a:rPr lang="en-ID" sz="1600" dirty="0" err="1">
                <a:latin typeface="Montserrat Medium" panose="00000600000000000000" pitchFamily="50" charset="0"/>
              </a:rPr>
              <a:t>dihindari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dalam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upaya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memaksimalkan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penjualan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atau</a:t>
            </a:r>
            <a:r>
              <a:rPr lang="en-ID" sz="1600" dirty="0">
                <a:latin typeface="Montserrat Medium" panose="00000600000000000000" pitchFamily="50" charset="0"/>
              </a:rPr>
              <a:t> profit.</a:t>
            </a:r>
          </a:p>
          <a:p>
            <a:pPr marL="508000" indent="-342900" algn="just">
              <a:lnSpc>
                <a:spcPct val="100000"/>
              </a:lnSpc>
              <a:buAutoNum type="arabicPeriod"/>
            </a:pPr>
            <a:r>
              <a:rPr lang="en-ID" sz="1600" dirty="0" err="1">
                <a:latin typeface="Montserrat Medium" panose="00000600000000000000" pitchFamily="50" charset="0"/>
              </a:rPr>
              <a:t>Membuat</a:t>
            </a:r>
            <a:r>
              <a:rPr lang="en-ID" sz="1600" dirty="0">
                <a:latin typeface="Montserrat Medium" panose="00000600000000000000" pitchFamily="50" charset="0"/>
              </a:rPr>
              <a:t> model </a:t>
            </a:r>
            <a:r>
              <a:rPr lang="en-ID" sz="1600" dirty="0" err="1">
                <a:latin typeface="Montserrat Medium" panose="00000600000000000000" pitchFamily="50" charset="0"/>
              </a:rPr>
              <a:t>regresi</a:t>
            </a:r>
            <a:r>
              <a:rPr lang="en-ID" sz="1600" dirty="0">
                <a:latin typeface="Montserrat Medium" panose="00000600000000000000" pitchFamily="50" charset="0"/>
              </a:rPr>
              <a:t> linear </a:t>
            </a:r>
            <a:r>
              <a:rPr lang="en-ID" sz="1600" dirty="0" err="1">
                <a:latin typeface="Montserrat Medium" panose="00000600000000000000" pitchFamily="50" charset="0"/>
              </a:rPr>
              <a:t>dengan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akurasi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maksimal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untuk</a:t>
            </a:r>
            <a:r>
              <a:rPr lang="en-ID" sz="1600" dirty="0">
                <a:latin typeface="Montserrat Medium" panose="00000600000000000000" pitchFamily="50" charset="0"/>
              </a:rPr>
              <a:t> </a:t>
            </a:r>
            <a:r>
              <a:rPr lang="en-ID" sz="1600" dirty="0" err="1">
                <a:latin typeface="Montserrat Medium" panose="00000600000000000000" pitchFamily="50" charset="0"/>
              </a:rPr>
              <a:t>memprediksi</a:t>
            </a:r>
            <a:r>
              <a:rPr lang="en-ID" sz="1600" dirty="0">
                <a:latin typeface="Montserrat Medium" panose="00000600000000000000" pitchFamily="50" charset="0"/>
              </a:rPr>
              <a:t> profit.</a:t>
            </a:r>
          </a:p>
          <a:p>
            <a:pPr marL="508000" indent="-342900" algn="just">
              <a:lnSpc>
                <a:spcPct val="100000"/>
              </a:lnSpc>
              <a:buAutoNum type="arabicPeriod"/>
            </a:pPr>
            <a:endParaRPr lang="en-ID" sz="1600" dirty="0">
              <a:latin typeface="Montserrat Medium" panose="00000600000000000000" pitchFamily="50" charset="0"/>
            </a:endParaRPr>
          </a:p>
        </p:txBody>
      </p:sp>
      <p:pic>
        <p:nvPicPr>
          <p:cNvPr id="5" name="Google Shape;359;p12">
            <a:extLst>
              <a:ext uri="{FF2B5EF4-FFF2-40B4-BE49-F238E27FC236}">
                <a16:creationId xmlns:a16="http://schemas.microsoft.com/office/drawing/2014/main" id="{428C1D84-DF7F-5639-59F8-6CE6B998EE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31894" y="1308099"/>
            <a:ext cx="3171575" cy="317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48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798615-8B96-80C4-F8B9-BAE1CB87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Data Understanding</a:t>
            </a:r>
            <a:endParaRPr lang="en-ID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7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697D-E26F-CC82-E13C-9FC8C62D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5" y="835934"/>
            <a:ext cx="4077000" cy="55338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Montserrat Medium" panose="00000600000000000000" pitchFamily="50" charset="0"/>
              </a:rPr>
              <a:t>Data Source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5" name="Google Shape;668;p16">
            <a:extLst>
              <a:ext uri="{FF2B5EF4-FFF2-40B4-BE49-F238E27FC236}">
                <a16:creationId xmlns:a16="http://schemas.microsoft.com/office/drawing/2014/main" id="{495AF07A-9FF5-9AB4-0CC3-54EA604593CD}"/>
              </a:ext>
            </a:extLst>
          </p:cNvPr>
          <p:cNvSpPr txBox="1"/>
          <p:nvPr/>
        </p:nvSpPr>
        <p:spPr>
          <a:xfrm>
            <a:off x="3007041" y="1542312"/>
            <a:ext cx="6123600" cy="297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</a:pPr>
            <a:r>
              <a:rPr lang="en-ID" sz="1600" b="1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Superstore Sales Dataset</a:t>
            </a:r>
            <a:r>
              <a:rPr lang="en-ID" sz="1600" b="0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yang </a:t>
            </a:r>
            <a:r>
              <a:rPr lang="en-ID" sz="1600" b="0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diambil</a:t>
            </a:r>
            <a:r>
              <a:rPr lang="en-ID" sz="1600" b="0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600" b="0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dari</a:t>
            </a:r>
            <a:r>
              <a:rPr lang="en-ID" sz="1600" b="0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600" b="1" i="0" u="sng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https://drive.google.com/drive/folders/11Ru_XWA4mVpjZPnuucGRGJDc4dZbyJlc</a:t>
            </a:r>
            <a:endParaRPr sz="16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</a:pPr>
            <a:endParaRPr sz="1600" b="0" i="0" u="none" strike="noStrike" cap="none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</a:pPr>
            <a:r>
              <a:rPr lang="en-ID" sz="1600" b="0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Dataset </a:t>
            </a:r>
            <a:r>
              <a:rPr lang="en-ID" sz="1600" b="0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ini</a:t>
            </a:r>
            <a:r>
              <a:rPr lang="en-ID" sz="1600" b="0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600" b="0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berupa</a:t>
            </a:r>
            <a:r>
              <a:rPr lang="en-ID" sz="1600" b="0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-"/>
            </a:pPr>
            <a:r>
              <a:rPr lang="en-ID" sz="1600" b="1" dirty="0">
                <a:latin typeface="Montserrat"/>
                <a:ea typeface="Montserrat"/>
                <a:cs typeface="Montserrat"/>
                <a:sym typeface="Montserrat"/>
              </a:rPr>
              <a:t>Sample-Superstore.csv</a:t>
            </a:r>
            <a:r>
              <a:rPr lang="en-ID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: data </a:t>
            </a:r>
            <a:r>
              <a:rPr lang="en-ID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transaksi</a:t>
            </a:r>
            <a:r>
              <a:rPr lang="en-ID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penjualan</a:t>
            </a:r>
            <a:r>
              <a:rPr lang="en-ID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(21 </a:t>
            </a:r>
            <a:r>
              <a:rPr lang="en-ID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kolom</a:t>
            </a:r>
            <a:r>
              <a:rPr lang="en-ID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dan 9994 baris)</a:t>
            </a: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Char char="-"/>
            </a:pP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Data </a:t>
            </a:r>
            <a:r>
              <a:rPr lang="en-US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diambil</a:t>
            </a:r>
            <a:r>
              <a:rPr lang="en-US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dari</a:t>
            </a:r>
            <a:r>
              <a:rPr lang="en-US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tahun</a:t>
            </a:r>
            <a:r>
              <a:rPr lang="en-US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2014 </a:t>
            </a:r>
            <a:r>
              <a:rPr lang="en-US" i="0" u="none" strike="noStrike" cap="none" dirty="0" err="1">
                <a:latin typeface="Montserrat Medium"/>
                <a:ea typeface="Montserrat Medium"/>
                <a:cs typeface="Montserrat Medium"/>
                <a:sym typeface="Montserrat Medium"/>
              </a:rPr>
              <a:t>hingga</a:t>
            </a:r>
            <a:r>
              <a:rPr lang="en-US" i="0" u="none" strike="noStrike" cap="none" dirty="0">
                <a:latin typeface="Montserrat Medium"/>
                <a:ea typeface="Montserrat Medium"/>
                <a:cs typeface="Montserrat Medium"/>
                <a:sym typeface="Montserrat Medium"/>
              </a:rPr>
              <a:t> 2017 di United States (U.S.).</a:t>
            </a:r>
            <a:endParaRPr i="0" u="none" strike="noStrike" cap="none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0C3C9300-E78B-E710-29FE-39BB1315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0" y="1464341"/>
            <a:ext cx="2972976" cy="29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68808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653</Words>
  <Application>Microsoft Office PowerPoint</Application>
  <PresentationFormat>On-screen Show (16:9)</PresentationFormat>
  <Paragraphs>119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Montserrat</vt:lpstr>
      <vt:lpstr>Montserrat Light</vt:lpstr>
      <vt:lpstr>Montserrat Medium</vt:lpstr>
      <vt:lpstr>Source Sans Pro</vt:lpstr>
      <vt:lpstr>Staatliches</vt:lpstr>
      <vt:lpstr>Symbol</vt:lpstr>
      <vt:lpstr>Google</vt:lpstr>
      <vt:lpstr>Machine Learning  with Tensorflow  Superstore Sales and Profit Analysis RETAIL 3 1. Irvan Febyanto - 152236035100-730 2. Muhammad Aryo Panji - 152236035100-619 </vt:lpstr>
      <vt:lpstr>Table of Contents</vt:lpstr>
      <vt:lpstr>PowerPoint Presentation</vt:lpstr>
      <vt:lpstr>Business Understanding</vt:lpstr>
      <vt:lpstr>Background</vt:lpstr>
      <vt:lpstr>Problem Statements :</vt:lpstr>
      <vt:lpstr>Objectives :</vt:lpstr>
      <vt:lpstr>Data Understanding</vt:lpstr>
      <vt:lpstr>Data Source</vt:lpstr>
      <vt:lpstr>Data Description</vt:lpstr>
      <vt:lpstr>Data Description</vt:lpstr>
      <vt:lpstr>Exploratory Data Analysis</vt:lpstr>
      <vt:lpstr>PowerPoint Presentation</vt:lpstr>
      <vt:lpstr>Machine Learning</vt:lpstr>
      <vt:lpstr>Machine Learning</vt:lpstr>
      <vt:lpstr>Machine Learning</vt:lpstr>
      <vt:lpstr>Regression Performance Metrics</vt:lpstr>
      <vt:lpstr>Evaluation</vt:lpstr>
      <vt:lpstr>Conclusion</vt:lpstr>
      <vt:lpstr>Recommendation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Tensorflow  Superstore Sales and Profit Analysis RETAIL 3 1. Irvan Febyanto - 152236035100-730 2. Muhammad Aryo Panji - 152236035100-619 </dc:title>
  <cp:lastModifiedBy>HP</cp:lastModifiedBy>
  <cp:revision>8</cp:revision>
  <dcterms:modified xsi:type="dcterms:W3CDTF">2022-07-27T14:17:54Z</dcterms:modified>
</cp:coreProperties>
</file>