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59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B067DD3-CCC7-487E-A2CB-B3EABB64ADA9}" styleName="Table_0">
    <a:wholeTbl>
      <a:tcTxStyle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>
        <p:scale>
          <a:sx n="81" d="100"/>
          <a:sy n="81" d="100"/>
        </p:scale>
        <p:origin x="-408" y="-3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417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843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uml.com/plantuml/uml/PP0zJiH038Lxdy9A1KKu00LQVg0W7JSmYM6zcNXM4-yWRe_9Z4QHjehqlI_FBpciHiakIu0nBkUeh8RTEsN25yuSuddv9uDOXxJYQPgll8-BcYoChvebHNM_kea1lYGmTaES68TeGHHltXpTpNQxIVC6YrRgdaGf_LPj3BIknVpS-DvyJEDHCbVrHAc8L320ZyL-YZ_QFzGxU8_FljxrVLYhFIotmPUthBPvwDy9K7lw9Dz7Qwz2UJJSDXnO9_-tVm00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2319bb38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2319bb38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2319bb38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2319bb38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2319bb380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2319bb380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2319bb380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2319bb380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2319bb380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2319bb380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2319bb380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2319bb380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2319bb380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2319bb380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2319bb380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2319bb380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2319bb380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2319bb380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2319bb380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2319bb380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2319bb38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2319bb380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2319bb38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2319bb38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28cefd1bf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28cefd1bf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28cefd1bf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28cefd1bf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2319bb380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2319bb380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28cefd1b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28cefd1bf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28cefd1bf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28cefd1bf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2319bb380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2319bb380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28cefd1bf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28cefd1bf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28cefd1bf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28cefd1bf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28cefd1bf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28cefd1bf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28cefd1bf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28cefd1bf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2319bb380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2319bb380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28cefd1bf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28cefd1bf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28cefd1bf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28cefd1bf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28cefd1bf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28cefd1bf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28cefd1bf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28cefd1bf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28cefd1bf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28cefd1bf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828cefd1b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828cefd1b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828cefd1bf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828cefd1bf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828cefd1bf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828cefd1bf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828cefd1bf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828cefd1bf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72319bb380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72319bb380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28cefd1b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28cefd1b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72319bb380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72319bb380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28cefd1bf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28cefd1bf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828cefd1bf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828cefd1bf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28cefd1bf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28cefd1bf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297183f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297183f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plantuml.com/plantuml/uml/PP0zJiH038Lxdy9A1KKu00LQVg0W7JSmYM6zcNXM4-yWRe_9Z4QHjehqlI_FBpciHiakIu0nBkUeh8RTEsN25yuSuddv9uDOXxJYQPgll8-BcYoChvebHNM_kea1lYGmTaES68TeGHHltXpTpNQxIVC6YrRgdaGf_LPj3BIknVpS-DvyJEDHCbVrHAc8L320ZyL-YZ_QFzGxU8_FljxrVLYhFIotmPUthBPvwDy9K7lw9Dz7Qwz2UJJSDXnO9_-tVm00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28cefd1b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28cefd1b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2d3420e6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2d3420e6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2319bb380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2319bb380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2319bb380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2319bb380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rect l="0" t="0" r="0" b="0"/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rect l="0" t="0" r="0" b="0"/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rect l="0" t="0" r="0" b="0"/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rect l="0" t="0" r="0" b="0"/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rect l="0" t="0" r="0" b="0"/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rect l="0" t="0" r="0" b="0"/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rect l="0" t="0" r="0" b="0"/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rect l="0" t="0" r="0" b="0"/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rect l="0" t="0" r="0" b="0"/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rect l="0" t="0" r="0" b="0"/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189" y="1588341"/>
            <a:ext cx="994351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5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5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5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5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5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5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5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5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5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1465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200" lvl="1" indent="-398145">
              <a:spcBef>
                <a:spcPct val="427000"/>
              </a:spcBef>
              <a:spcAft>
                <a:spcPts val="0"/>
              </a:spcAft>
              <a:buSzPts val="1100"/>
              <a:buChar char="○"/>
              <a:defRPr/>
            </a:lvl2pPr>
            <a:lvl3pPr marL="1828800" lvl="2" indent="-398145">
              <a:spcBef>
                <a:spcPct val="427000"/>
              </a:spcBef>
              <a:spcAft>
                <a:spcPts val="0"/>
              </a:spcAft>
              <a:buSzPts val="1100"/>
              <a:buChar char="■"/>
              <a:defRPr/>
            </a:lvl3pPr>
            <a:lvl4pPr marL="2438400" lvl="3" indent="-398145">
              <a:spcBef>
                <a:spcPct val="427000"/>
              </a:spcBef>
              <a:spcAft>
                <a:spcPts val="0"/>
              </a:spcAft>
              <a:buSzPts val="1100"/>
              <a:buChar char="●"/>
              <a:defRPr/>
            </a:lvl4pPr>
            <a:lvl5pPr marL="3048000" lvl="4" indent="-398145">
              <a:spcBef>
                <a:spcPct val="427000"/>
              </a:spcBef>
              <a:spcAft>
                <a:spcPts val="0"/>
              </a:spcAft>
              <a:buSzPts val="1100"/>
              <a:buChar char="○"/>
              <a:defRPr/>
            </a:lvl5pPr>
            <a:lvl6pPr marL="3657600" lvl="5" indent="-398145">
              <a:spcBef>
                <a:spcPct val="427000"/>
              </a:spcBef>
              <a:spcAft>
                <a:spcPts val="0"/>
              </a:spcAft>
              <a:buSzPts val="1100"/>
              <a:buChar char="■"/>
              <a:defRPr/>
            </a:lvl6pPr>
            <a:lvl7pPr marL="4267200" lvl="6" indent="-398145">
              <a:spcBef>
                <a:spcPct val="427000"/>
              </a:spcBef>
              <a:spcAft>
                <a:spcPts val="0"/>
              </a:spcAft>
              <a:buSzPts val="1100"/>
              <a:buChar char="●"/>
              <a:defRPr/>
            </a:lvl7pPr>
            <a:lvl8pPr marL="4876800" lvl="7" indent="-398145">
              <a:spcBef>
                <a:spcPct val="427000"/>
              </a:spcBef>
              <a:spcAft>
                <a:spcPts val="0"/>
              </a:spcAft>
              <a:buSzPts val="1100"/>
              <a:buChar char="○"/>
              <a:defRPr/>
            </a:lvl8pPr>
            <a:lvl9pPr marL="5486400" lvl="8" indent="-398145">
              <a:spcBef>
                <a:spcPct val="4270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2020/10/13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rect l="0" t="0" r="0" b="0"/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rect l="0" t="0" r="0" b="0"/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rect l="0" t="0" r="0" b="0"/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rect l="0" t="0" r="0" b="0"/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rect l="0" t="0" r="0" b="0"/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rect l="0" t="0" r="0" b="0"/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rect l="0" t="0" r="0" b="0"/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rect l="0" t="0" r="0" b="0"/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rect l="0" t="0" r="0" b="0"/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rect l="0" t="0" r="0" b="0"/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dk.java.ne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rogrammer-zaman-now/setting-java-path-di-windows-4da2c65d829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970060" y="1808352"/>
            <a:ext cx="10251200" cy="20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Pengenalan Kotlin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200" cy="20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Tipe Data Number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Tipe Data Number</a:t>
            </a:r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Integer Number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Floating Point Number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Integer Number</a:t>
            </a:r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3200" y="2675000"/>
            <a:ext cx="11785607" cy="3365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Integer Number</a:t>
            </a:r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3200" y="2675000"/>
            <a:ext cx="11785603" cy="3928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Floating Point Number</a:t>
            </a:r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3200" y="2675000"/>
            <a:ext cx="11785605" cy="2681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Floating Point Number</a:t>
            </a:r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3200" y="2675000"/>
            <a:ext cx="11785603" cy="3928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Literals</a:t>
            </a:r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3200" y="2675000"/>
            <a:ext cx="11785603" cy="3928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Underscore</a:t>
            </a:r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3200" y="2675000"/>
            <a:ext cx="11785603" cy="3928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Conversion</a:t>
            </a:r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3200" y="2675000"/>
            <a:ext cx="11785603" cy="3928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200" cy="20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Tipe Data Character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Sejarah Kotlin</a:t>
            </a: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800"/>
              <a:t>Bahasa pemrograman Kotlin dikenalkan oleh Perusahaan JetBrains pada tahun 2011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800"/>
              <a:t>Awalnya Kotlin adalah bahasa pemrograman yang berjalan diatas JVM (Java Virtual Machine)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800"/>
              <a:t>Kotlin di desain agar terintegrasi dengan Java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800"/>
              <a:t>Tahun 2017, Google mengumumkan bahwa Kotlin adalah bahasa pemrograman yang direkomendasikan untuk pengembangan aplikasi Android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Tipe Data Character</a:t>
            </a:r>
          </a:p>
        </p:txBody>
      </p:sp>
      <p:sp>
        <p:nvSpPr>
          <p:cNvPr id="217" name="Google Shape;217;p35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Data karakter (huruf), di Kotlin direpresentasikan oleh tipe Char.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Untuk membuat data Char, di Kotlin kita bisa menggunakan tanda ‘ (petik satu)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Kode : Character</a:t>
            </a:r>
          </a:p>
        </p:txBody>
      </p:sp>
      <p:pic>
        <p:nvPicPr>
          <p:cNvPr id="223" name="Google Shape;223;p3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3200" y="2675000"/>
            <a:ext cx="11785603" cy="3928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200" cy="20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Tipe Data Boolean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Tipe Data Boolean</a:t>
            </a:r>
          </a:p>
        </p:txBody>
      </p:sp>
      <p:sp>
        <p:nvSpPr>
          <p:cNvPr id="234" name="Google Shape;234;p38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Tipe data boolean adalah tipe data yang hanya memiliki 2 nilai, yaitu benar atau salah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Tipe data boolean di kotlin direpresentasikan dengan kata kunci Boolean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Nilai benar direpresentasikan dengan kata kunci true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Nilai salah direpresentasikan dengan kata kunci false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Kode : Boolean</a:t>
            </a:r>
          </a:p>
        </p:txBody>
      </p:sp>
      <p:pic>
        <p:nvPicPr>
          <p:cNvPr id="240" name="Google Shape;240;p3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3200" y="2699765"/>
            <a:ext cx="11785603" cy="3928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200" cy="20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Tipe Data String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Tipe Data String</a:t>
            </a:r>
          </a:p>
        </p:txBody>
      </p:sp>
      <p:sp>
        <p:nvSpPr>
          <p:cNvPr id="251" name="Google Shape;251;p41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Tipe data string adalah tipe data yang berisikan data kumpulan karakter atau sederhananya adalah teks.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Di kotlin, tipe data string direpresentasikan dengan kata kunci String.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Untuk membuat string di kotlin, kita bisa menggunakan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“ (tanda petik 2) untuk teks satu baris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“”” (tanda petik 2 sebanyak 3 kali) untuk teks lebih dari satu baris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Kode : String</a:t>
            </a:r>
          </a:p>
        </p:txBody>
      </p:sp>
      <p:pic>
        <p:nvPicPr>
          <p:cNvPr id="257" name="Google Shape;257;p4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3200" y="2675000"/>
            <a:ext cx="11785603" cy="3928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Kode : String Trim Margin</a:t>
            </a:r>
          </a:p>
        </p:txBody>
      </p:sp>
      <p:pic>
        <p:nvPicPr>
          <p:cNvPr id="263" name="Google Shape;263;p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3200" y="2675000"/>
            <a:ext cx="11785603" cy="3928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Menggabungkan String</a:t>
            </a:r>
          </a:p>
        </p:txBody>
      </p:sp>
      <p:sp>
        <p:nvSpPr>
          <p:cNvPr id="269" name="Google Shape;269;p4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Kadang kita butuh melakukan menggabungkan data String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Untuk melakukan penggabungan data String, kita bisa menggunakan operator +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Kenapa Belajar Kotlin?</a:t>
            </a:r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972600" y="2581333"/>
            <a:ext cx="10251600" cy="301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400"/>
              <a:t>Java adalah bahasa pemrograman paling populer di dunia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400"/>
              <a:t>Ekosistem teknologi pendukung Java sudah sangat besar dan dewasa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400"/>
              <a:t>Kotlin adalah bahasa pemrograman yang dapat berjalan diatas JVM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400"/>
              <a:t>Bahasa pemrograman Kotlin lebih elegan dan sederhana dibanding Java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400"/>
              <a:t>Kotlin menjadi bahasa pemrograman utama untuk pengembangan aplikasi Android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400"/>
              <a:t>Spring (framework backend Java terpopuler) sekarang sudah mendukung Kotlin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Kode : Menggabungkan String</a:t>
            </a:r>
          </a:p>
        </p:txBody>
      </p:sp>
      <p:pic>
        <p:nvPicPr>
          <p:cNvPr id="275" name="Google Shape;275;p4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3200" y="2675000"/>
            <a:ext cx="11785603" cy="3928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 Template</a:t>
            </a:r>
          </a:p>
        </p:txBody>
      </p:sp>
      <p:sp>
        <p:nvSpPr>
          <p:cNvPr id="281" name="Google Shape;281;p46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String template adalah kemampuan String di kotlin yang mendukung ekspresi template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Dengan string template, secara otomatis kita bisa mengakses data dari luar teks string.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$ adalah tanda yang digunakan untuk template ekspresi sederhana, seperti mengakses variable lain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${ isi ekspresi } adalah tanda yang digunakan untuk template ekspresi yang kompleks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Kode : String Template</a:t>
            </a:r>
          </a:p>
        </p:txBody>
      </p:sp>
      <p:pic>
        <p:nvPicPr>
          <p:cNvPr id="287" name="Google Shape;287;p4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3200" y="2675000"/>
            <a:ext cx="11785603" cy="3928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6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200" cy="20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Tipe Data Range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7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Kadang kita ingin membuat array yang berisi data yang angka berurutan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Membuat array dengan jumlah data sedikit mungkin mudah, tapi bagaimana jika data angka yang berurutannya sangat banyak, misal dari 1 sampai 1000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Kotlin mendukung tipe data range, yang digunakan untuk kebutuhan seperti ini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Cara membuat range di Kotlin sangat mudah cukup menggunakan tanda .. (titik dua kali) :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0..10 : Range dari 0 sampai 10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1..100 : Range dari 1 sampai 100</a:t>
            </a:r>
          </a:p>
        </p:txBody>
      </p:sp>
      <p:sp>
        <p:nvSpPr>
          <p:cNvPr id="403" name="Google Shape;403;p6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Tipe Data Range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8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Kode : Range</a:t>
            </a:r>
          </a:p>
        </p:txBody>
      </p:sp>
      <p:pic>
        <p:nvPicPr>
          <p:cNvPr id="409" name="Google Shape;409;p6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3200" y="2675000"/>
            <a:ext cx="11785603" cy="3928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9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Operasi Range</a:t>
            </a:r>
          </a:p>
        </p:txBody>
      </p:sp>
      <p:graphicFrame>
        <p:nvGraphicFramePr>
          <p:cNvPr id="415" name="Google Shape;415;p69"/>
          <p:cNvGraphicFramePr/>
          <p:nvPr/>
        </p:nvGraphicFramePr>
        <p:xfrm>
          <a:off x="1270000" y="2921000"/>
          <a:ext cx="9652000" cy="4429125"/>
        </p:xfrm>
        <a:graphic>
          <a:graphicData uri="http://schemas.openxmlformats.org/drawingml/2006/table">
            <a:tbl>
              <a:tblPr>
                <a:noFill/>
                <a:tableStyleId>{6B067DD3-CCC7-487E-A2CB-B3EABB64ADA9}</a:tableStyleId>
              </a:tblPr>
              <a:tblGrid>
                <a:gridCol w="4826000"/>
                <a:gridCol w="4826000"/>
              </a:tblGrid>
              <a:tr h="60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Operasi</a:t>
                      </a:r>
                    </a:p>
                  </a:txBody>
                  <a:tcPr marL="121900" marR="121900" marT="121900" marB="1219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Keterangan</a:t>
                      </a:r>
                    </a:p>
                  </a:txBody>
                  <a:tcPr marL="121900" marR="121900" marT="121900" marB="121900">
                    <a:solidFill>
                      <a:srgbClr val="CCCCCC"/>
                    </a:solidFill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count()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Mendapatkan total data di range</a:t>
                      </a:r>
                    </a:p>
                  </a:txBody>
                  <a:tcPr marL="121900" marR="121900" marT="121900" marB="121900"/>
                </a:tc>
              </a:tr>
              <a:tr h="975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contains(value)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Mengecek apakah terdapat value tersebut</a:t>
                      </a:r>
                    </a:p>
                  </a:txBody>
                  <a:tcPr marL="121900" marR="121900" marT="121900" marB="121900"/>
                </a:tc>
              </a:tr>
              <a:tr h="71056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first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Mendapatkan nilai pertama</a:t>
                      </a:r>
                    </a:p>
                  </a:txBody>
                  <a:tcPr marL="121900" marR="121900" marT="121900" marB="121900"/>
                </a:tc>
              </a:tr>
              <a:tr h="71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last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Mendapatkan nilai terakhir</a:t>
                      </a:r>
                    </a:p>
                  </a:txBody>
                  <a:tcPr marL="121900" marR="121900" marT="121900" marB="121900"/>
                </a:tc>
              </a:tr>
              <a:tr h="71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step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Mendapatkan nilai tiap kenaikan</a:t>
                      </a:r>
                    </a:p>
                  </a:txBody>
                  <a:tcPr marL="121900" marR="121900" marT="121900" marB="121900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0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Kode : Range Terbalik</a:t>
            </a:r>
          </a:p>
        </p:txBody>
      </p:sp>
      <p:pic>
        <p:nvPicPr>
          <p:cNvPr id="421" name="Google Shape;421;p7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3200" y="2675000"/>
            <a:ext cx="11785603" cy="3928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1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Kode : Range Dengan Step</a:t>
            </a:r>
          </a:p>
        </p:txBody>
      </p:sp>
      <p:pic>
        <p:nvPicPr>
          <p:cNvPr id="427" name="Google Shape;427;p7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3200" y="2675000"/>
            <a:ext cx="11785603" cy="39285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0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available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2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200" cy="20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Operasi Matematika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Development Kit</a:t>
            </a:r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400"/>
              <a:t>SDK adalah perangkat lunak yang digunakan untuk proses development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400"/>
              <a:t>SDK digunakan untuk melakukan kompilasi kode program Kotlin dan menjalankan kode program Kotlin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400"/>
              <a:t>Java Development Kit versi 8 keatas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400" u="sng">
                <a:solidFill>
                  <a:schemeClr val="hlink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3"/>
              </a:rPr>
              <a:t>https://jdk.java.net/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3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Operasi Matematika</a:t>
            </a:r>
          </a:p>
        </p:txBody>
      </p:sp>
      <p:graphicFrame>
        <p:nvGraphicFramePr>
          <p:cNvPr id="438" name="Google Shape;438;p73"/>
          <p:cNvGraphicFramePr/>
          <p:nvPr/>
        </p:nvGraphicFramePr>
        <p:xfrm>
          <a:off x="1272540" y="2569550"/>
          <a:ext cx="9652000" cy="4000500"/>
        </p:xfrm>
        <a:graphic>
          <a:graphicData uri="http://schemas.openxmlformats.org/drawingml/2006/table">
            <a:tbl>
              <a:tblPr>
                <a:noFill/>
                <a:tableStyleId>{6B067DD3-CCC7-487E-A2CB-B3EABB64ADA9}</a:tableStyleId>
              </a:tblPr>
              <a:tblGrid>
                <a:gridCol w="4826000"/>
                <a:gridCol w="4826000"/>
              </a:tblGrid>
              <a:tr h="66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Operator</a:t>
                      </a:r>
                    </a:p>
                  </a:txBody>
                  <a:tcPr marL="121900" marR="121900" marT="121900" marB="1219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Keterangan</a:t>
                      </a:r>
                    </a:p>
                  </a:txBody>
                  <a:tcPr marL="121900" marR="121900" marT="121900" marB="121900">
                    <a:solidFill>
                      <a:srgbClr val="CCCCCC"/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+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Penjumlahan</a:t>
                      </a:r>
                    </a:p>
                  </a:txBody>
                  <a:tcPr marL="121900" marR="121900" marT="121900" marB="121900"/>
                </a:tc>
              </a:tr>
              <a:tr h="66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- 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Pengurangan</a:t>
                      </a:r>
                    </a:p>
                  </a:txBody>
                  <a:tcPr marL="121900" marR="121900" marT="121900" marB="121900"/>
                </a:tc>
              </a:tr>
              <a:tr h="66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*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Perkalian</a:t>
                      </a:r>
                    </a:p>
                  </a:txBody>
                  <a:tcPr marL="121900" marR="121900" marT="121900" marB="121900"/>
                </a:tc>
              </a:tr>
              <a:tr h="66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/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Pembagian</a:t>
                      </a:r>
                    </a:p>
                  </a:txBody>
                  <a:tcPr marL="121900" marR="121900" marT="121900" marB="121900"/>
                </a:tc>
              </a:tr>
              <a:tr h="66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%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Sisa Pembagian</a:t>
                      </a:r>
                    </a:p>
                  </a:txBody>
                  <a:tcPr marL="121900" marR="121900" marT="121900" marB="121900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Contoh Operasi Matematika</a:t>
            </a:r>
          </a:p>
        </p:txBody>
      </p:sp>
      <p:pic>
        <p:nvPicPr>
          <p:cNvPr id="444" name="Google Shape;444;p7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3200" y="2675000"/>
            <a:ext cx="11785603" cy="3928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Augmented Assignments</a:t>
            </a:r>
          </a:p>
        </p:txBody>
      </p:sp>
      <p:graphicFrame>
        <p:nvGraphicFramePr>
          <p:cNvPr id="450" name="Google Shape;450;p75"/>
          <p:cNvGraphicFramePr/>
          <p:nvPr/>
        </p:nvGraphicFramePr>
        <p:xfrm>
          <a:off x="1270000" y="2893400"/>
          <a:ext cx="9652000" cy="4000500"/>
        </p:xfrm>
        <a:graphic>
          <a:graphicData uri="http://schemas.openxmlformats.org/drawingml/2006/table">
            <a:tbl>
              <a:tblPr>
                <a:noFill/>
                <a:tableStyleId>{6B067DD3-CCC7-487E-A2CB-B3EABB64ADA9}</a:tableStyleId>
              </a:tblPr>
              <a:tblGrid>
                <a:gridCol w="4826000"/>
                <a:gridCol w="4826000"/>
              </a:tblGrid>
              <a:tr h="66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Operasi Matematika</a:t>
                      </a:r>
                    </a:p>
                  </a:txBody>
                  <a:tcPr marL="121900" marR="121900" marT="121900" marB="1219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Augmented Assignments</a:t>
                      </a:r>
                    </a:p>
                  </a:txBody>
                  <a:tcPr marL="121900" marR="121900" marT="121900" marB="121900">
                    <a:solidFill>
                      <a:srgbClr val="CCCCCC"/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 = a + 10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 += 10</a:t>
                      </a:r>
                    </a:p>
                  </a:txBody>
                  <a:tcPr marL="121900" marR="121900" marT="121900" marB="121900"/>
                </a:tc>
              </a:tr>
              <a:tr h="66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 = a - 10 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 -= 10</a:t>
                      </a:r>
                    </a:p>
                  </a:txBody>
                  <a:tcPr marL="121900" marR="121900" marT="121900" marB="121900"/>
                </a:tc>
              </a:tr>
              <a:tr h="66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 = a * 10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 *= 10</a:t>
                      </a:r>
                    </a:p>
                  </a:txBody>
                  <a:tcPr marL="121900" marR="121900" marT="121900" marB="121900"/>
                </a:tc>
              </a:tr>
              <a:tr h="66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 = a / 10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 /= 10</a:t>
                      </a:r>
                    </a:p>
                  </a:txBody>
                  <a:tcPr marL="121900" marR="121900" marT="121900" marB="121900"/>
                </a:tc>
              </a:tr>
              <a:tr h="66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 = a % 10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 %= 10</a:t>
                      </a:r>
                    </a:p>
                  </a:txBody>
                  <a:tcPr marL="121900" marR="121900" marT="121900" marB="121900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Unary Operator</a:t>
            </a:r>
          </a:p>
        </p:txBody>
      </p:sp>
      <p:graphicFrame>
        <p:nvGraphicFramePr>
          <p:cNvPr id="456" name="Google Shape;456;p76"/>
          <p:cNvGraphicFramePr/>
          <p:nvPr/>
        </p:nvGraphicFramePr>
        <p:xfrm>
          <a:off x="1270000" y="2893400"/>
          <a:ext cx="9652000" cy="4000500"/>
        </p:xfrm>
        <a:graphic>
          <a:graphicData uri="http://schemas.openxmlformats.org/drawingml/2006/table">
            <a:tbl>
              <a:tblPr>
                <a:noFill/>
                <a:tableStyleId>{6B067DD3-CCC7-487E-A2CB-B3EABB64ADA9}</a:tableStyleId>
              </a:tblPr>
              <a:tblGrid>
                <a:gridCol w="4826000"/>
                <a:gridCol w="4826000"/>
              </a:tblGrid>
              <a:tr h="66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Operator</a:t>
                      </a:r>
                    </a:p>
                  </a:txBody>
                  <a:tcPr marL="121900" marR="121900" marT="121900" marB="1219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Keterangan</a:t>
                      </a:r>
                    </a:p>
                  </a:txBody>
                  <a:tcPr marL="121900" marR="121900" marT="121900" marB="121900">
                    <a:solidFill>
                      <a:srgbClr val="CCCCCC"/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++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 = a + 1</a:t>
                      </a:r>
                    </a:p>
                  </a:txBody>
                  <a:tcPr marL="121900" marR="121900" marT="121900" marB="121900"/>
                </a:tc>
              </a:tr>
              <a:tr h="66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--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 = a - 1</a:t>
                      </a:r>
                    </a:p>
                  </a:txBody>
                  <a:tcPr marL="121900" marR="121900" marT="121900" marB="121900"/>
                </a:tc>
              </a:tr>
              <a:tr h="66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-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Negative</a:t>
                      </a:r>
                    </a:p>
                  </a:txBody>
                  <a:tcPr marL="121900" marR="121900" marT="121900" marB="121900"/>
                </a:tc>
              </a:tr>
              <a:tr h="66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+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Positive</a:t>
                      </a:r>
                    </a:p>
                  </a:txBody>
                  <a:tcPr marL="121900" marR="121900" marT="121900" marB="121900"/>
                </a:tc>
              </a:tr>
              <a:tr h="66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!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Boolean kebalikan</a:t>
                      </a:r>
                    </a:p>
                  </a:txBody>
                  <a:tcPr marL="121900" marR="121900" marT="121900" marB="1219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Proses Development Program Kotlin</a:t>
            </a: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387600" y="3429000"/>
            <a:ext cx="74168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Integrated Development Environment</a:t>
            </a:r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IDE adalah smart editor yang digunakan untuk mengedit kode program Kotlin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IDE juga digunakan untuk melakukan otomatisasi proses kompilasi kode program Kotlin dan otomatisasi proses menjalankan program Kotlin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JetBrains IntelliJ IDEA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465" u="sng">
                <a:solidFill>
                  <a:schemeClr val="hlink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3"/>
              </a:rPr>
              <a:t>https://www.jetbrains.com/idea/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Instalasi JDK</a:t>
            </a:r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Windows : </a:t>
            </a:r>
            <a:r>
              <a:rPr lang="en-US" sz="1465" u="sng">
                <a:solidFill>
                  <a:schemeClr val="hlink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3"/>
              </a:rPr>
              <a:t>https://medium.com/programmer-zaman-now/setting-java-path-di-windows-4da2c65d8298</a:t>
            </a:r>
            <a:endParaRPr lang="en-US" sz="1465" u="sng">
              <a:solidFill>
                <a:schemeClr val="hlink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Linux atau Mac :</a:t>
            </a:r>
          </a:p>
        </p:txBody>
      </p:sp>
      <p:sp>
        <p:nvSpPr>
          <p:cNvPr id="142" name="Google Shape;142;p22"/>
          <p:cNvSpPr txBox="1"/>
          <p:nvPr/>
        </p:nvSpPr>
        <p:spPr>
          <a:xfrm>
            <a:off x="970200" y="3644300"/>
            <a:ext cx="10251600" cy="2352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# Add to .bashrc or .zshrc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export JAVA_HOME="/Library/Java/JavaVirtualMachines/jdk1.8.0_241.jdk/Contents/Home"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export PATH="$JAVA_HOME/bin:$PATH"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200" cy="20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 Hello World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Kode : Hello World</a:t>
            </a:r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3200" y="2675000"/>
            <a:ext cx="11785603" cy="3928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</Words>
  <Application>Microsoft Office PowerPoint</Application>
  <PresentationFormat>Custom</PresentationFormat>
  <Paragraphs>142</Paragraphs>
  <Slides>43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Art_mountaineering</vt:lpstr>
      <vt:lpstr>Pengenalan Kotlin</vt:lpstr>
      <vt:lpstr>Sejarah Kotlin</vt:lpstr>
      <vt:lpstr>Kenapa Belajar Kotlin?</vt:lpstr>
      <vt:lpstr>Software Development Kit</vt:lpstr>
      <vt:lpstr>Proses Development Program Kotlin</vt:lpstr>
      <vt:lpstr>Integrated Development Environment</vt:lpstr>
      <vt:lpstr>Instalasi JDK</vt:lpstr>
      <vt:lpstr>Program Hello World</vt:lpstr>
      <vt:lpstr>Kode : Hello World</vt:lpstr>
      <vt:lpstr>Tipe Data Number</vt:lpstr>
      <vt:lpstr>Tipe Data Number</vt:lpstr>
      <vt:lpstr>Integer Number</vt:lpstr>
      <vt:lpstr>Integer Number</vt:lpstr>
      <vt:lpstr>Floating Point Number</vt:lpstr>
      <vt:lpstr>Floating Point Number</vt:lpstr>
      <vt:lpstr>Literals</vt:lpstr>
      <vt:lpstr>Underscore</vt:lpstr>
      <vt:lpstr>Conversion</vt:lpstr>
      <vt:lpstr>Tipe Data Character</vt:lpstr>
      <vt:lpstr>Tipe Data Character</vt:lpstr>
      <vt:lpstr>Kode : Character</vt:lpstr>
      <vt:lpstr>Tipe Data Boolean</vt:lpstr>
      <vt:lpstr>Tipe Data Boolean</vt:lpstr>
      <vt:lpstr>Kode : Boolean</vt:lpstr>
      <vt:lpstr>Tipe Data String</vt:lpstr>
      <vt:lpstr>Tipe Data String</vt:lpstr>
      <vt:lpstr>Kode : String</vt:lpstr>
      <vt:lpstr>Kode : String Trim Margin</vt:lpstr>
      <vt:lpstr>Menggabungkan String</vt:lpstr>
      <vt:lpstr>Kode : Menggabungkan String</vt:lpstr>
      <vt:lpstr>String Template</vt:lpstr>
      <vt:lpstr>Kode : String Template</vt:lpstr>
      <vt:lpstr>Tipe Data Range</vt:lpstr>
      <vt:lpstr>Tipe Data Range</vt:lpstr>
      <vt:lpstr>Kode : Range</vt:lpstr>
      <vt:lpstr>Operasi Range</vt:lpstr>
      <vt:lpstr>Kode : Range Terbalik</vt:lpstr>
      <vt:lpstr>Kode : Range Dengan Step</vt:lpstr>
      <vt:lpstr>Operasi Matematika</vt:lpstr>
      <vt:lpstr>Operasi Matematika</vt:lpstr>
      <vt:lpstr>Contoh Operasi Matematika</vt:lpstr>
      <vt:lpstr>Augmented Assignments</vt:lpstr>
      <vt:lpstr>Unary Operator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Kotlin</dc:title>
  <dc:creator>setiyawan</dc:creator>
  <cp:lastModifiedBy>Windows User</cp:lastModifiedBy>
  <cp:revision>12</cp:revision>
  <dcterms:created xsi:type="dcterms:W3CDTF">2020-10-02T07:49:02Z</dcterms:created>
  <dcterms:modified xsi:type="dcterms:W3CDTF">2020-10-13T13:19:01Z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