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64" r:id="rId3"/>
    <p:sldId id="257" r:id="rId4"/>
    <p:sldId id="261" r:id="rId5"/>
    <p:sldId id="272" r:id="rId6"/>
    <p:sldId id="284" r:id="rId7"/>
  </p:sldIdLst>
  <p:sldSz cx="9144000" cy="5143500" type="screen16x9"/>
  <p:notesSz cx="6858000" cy="9144000"/>
  <p:embeddedFontLst>
    <p:embeddedFont>
      <p:font typeface="DM Serif Display" panose="020B0604020202020204" charset="0"/>
      <p:regular r:id="rId9"/>
      <p:italic r:id="rId10"/>
    </p:embeddedFont>
    <p:embeddedFont>
      <p:font typeface="Karla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273446-2AE1-4367-8DCA-A49B68B34ACC}">
  <a:tblStyle styleId="{66273446-2AE1-4367-8DCA-A49B68B34A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91" d="100"/>
          <a:sy n="91" d="100"/>
        </p:scale>
        <p:origin x="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4db157b9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4db157b9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4db157b9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d4db157b9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d3e6e908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d3e6e908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597377">
            <a:off x="-1389774" y="77279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531525" y="-1746625"/>
            <a:ext cx="1446050" cy="32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900" y="-333175"/>
            <a:ext cx="1730375" cy="15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3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 idx="5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1624450" y="1629138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24450" y="2028262"/>
            <a:ext cx="26940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 idx="3"/>
          </p:nvPr>
        </p:nvSpPr>
        <p:spPr>
          <a:xfrm>
            <a:off x="4825390" y="1629138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4"/>
          </p:nvPr>
        </p:nvSpPr>
        <p:spPr>
          <a:xfrm>
            <a:off x="4825389" y="2028262"/>
            <a:ext cx="26940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 idx="5"/>
          </p:nvPr>
        </p:nvSpPr>
        <p:spPr>
          <a:xfrm>
            <a:off x="1624450" y="2998163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6"/>
          </p:nvPr>
        </p:nvSpPr>
        <p:spPr>
          <a:xfrm>
            <a:off x="1624450" y="3397288"/>
            <a:ext cx="26940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title" idx="7"/>
          </p:nvPr>
        </p:nvSpPr>
        <p:spPr>
          <a:xfrm>
            <a:off x="4825390" y="2998163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8"/>
          </p:nvPr>
        </p:nvSpPr>
        <p:spPr>
          <a:xfrm>
            <a:off x="4825389" y="3397288"/>
            <a:ext cx="26940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138799">
            <a:off x="7705970" y="-1163991"/>
            <a:ext cx="1449612" cy="330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616525" y="38527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5172175" y="3734100"/>
            <a:ext cx="1315650" cy="31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subTitle" idx="1"/>
          </p:nvPr>
        </p:nvSpPr>
        <p:spPr>
          <a:xfrm>
            <a:off x="1275750" y="2296400"/>
            <a:ext cx="29061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665182" flipH="1">
            <a:off x="7579958" y="1446998"/>
            <a:ext cx="1492285" cy="361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58732">
            <a:off x="-796229" y="377347"/>
            <a:ext cx="2002458" cy="455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801" y="222617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2" r:id="rId5"/>
    <p:sldLayoutId id="2147483665" r:id="rId6"/>
    <p:sldLayoutId id="2147483669" r:id="rId7"/>
    <p:sldLayoutId id="2147483672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Aplikasi</a:t>
            </a:r>
            <a:r>
              <a:rPr lang="en-US" dirty="0"/>
              <a:t> Pointer &amp; </a:t>
            </a:r>
            <a:r>
              <a:rPr lang="en-US" dirty="0" err="1"/>
              <a:t>Rekursif</a:t>
            </a:r>
            <a:endParaRPr dirty="0"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1"/>
          </p:nvPr>
        </p:nvSpPr>
        <p:spPr>
          <a:xfrm>
            <a:off x="5474817" y="3266850"/>
            <a:ext cx="3512166" cy="1683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Kelompok</a:t>
            </a:r>
            <a:r>
              <a:rPr lang="en-US" sz="1400" dirty="0"/>
              <a:t> 10 :</a:t>
            </a:r>
          </a:p>
          <a:p>
            <a:pPr marL="285750" lvl="0" indent="-285750" algn="l">
              <a:buFontTx/>
              <a:buChar char="-"/>
            </a:pPr>
            <a:r>
              <a:rPr lang="en-US" sz="1400" dirty="0"/>
              <a:t>825210094 / </a:t>
            </a:r>
            <a:r>
              <a:rPr lang="en-US" sz="1400" dirty="0" err="1"/>
              <a:t>Axcel</a:t>
            </a:r>
            <a:r>
              <a:rPr lang="en-US" sz="1400" dirty="0"/>
              <a:t> </a:t>
            </a:r>
            <a:r>
              <a:rPr lang="en-US" sz="1400" dirty="0" err="1"/>
              <a:t>Lorensius</a:t>
            </a:r>
            <a:r>
              <a:rPr lang="en-US" sz="1400" dirty="0"/>
              <a:t> Sumana</a:t>
            </a:r>
          </a:p>
          <a:p>
            <a:pPr marL="285750" lvl="0" indent="-285750" algn="l">
              <a:buFontTx/>
              <a:buChar char="-"/>
            </a:pPr>
            <a:r>
              <a:rPr lang="en-US" sz="1400" dirty="0"/>
              <a:t>825210135 / Dave </a:t>
            </a:r>
            <a:r>
              <a:rPr lang="en-US" sz="1400" dirty="0" err="1"/>
              <a:t>Davando</a:t>
            </a:r>
            <a:r>
              <a:rPr lang="en-US" sz="1400" dirty="0"/>
              <a:t> Wijaya</a:t>
            </a:r>
          </a:p>
          <a:p>
            <a:pPr marL="285750" lvl="0" indent="-285750" algn="l">
              <a:buFontTx/>
              <a:buChar char="-"/>
            </a:pPr>
            <a:r>
              <a:rPr lang="en-ID" sz="1400" dirty="0"/>
              <a:t>825210115 / Farhan </a:t>
            </a:r>
            <a:r>
              <a:rPr lang="en-ID" sz="1400" dirty="0" err="1"/>
              <a:t>Afrial</a:t>
            </a:r>
            <a:endParaRPr lang="en-ID" sz="1400" dirty="0"/>
          </a:p>
          <a:p>
            <a:pPr marL="285750" lvl="0" indent="-285750" algn="l">
              <a:buFontTx/>
              <a:buChar char="-"/>
            </a:pPr>
            <a:r>
              <a:rPr lang="en-ID" sz="1400" dirty="0"/>
              <a:t>825210121 / Matthew Rene</a:t>
            </a:r>
          </a:p>
          <a:p>
            <a:pPr marL="285750" lvl="0" indent="-285750" algn="l">
              <a:buFontTx/>
              <a:buChar char="-"/>
            </a:pPr>
            <a:r>
              <a:rPr lang="en-ID" sz="1400" dirty="0"/>
              <a:t>825210147 / Valerie Lawrence</a:t>
            </a:r>
          </a:p>
          <a:p>
            <a:pPr marL="285750" lvl="0" indent="-285750" algn="l">
              <a:buFontTx/>
              <a:buChar char="-"/>
            </a:pPr>
            <a:r>
              <a:rPr lang="en-ID" sz="1400" dirty="0"/>
              <a:t>825210079 / </a:t>
            </a:r>
            <a:r>
              <a:rPr lang="en-ID" sz="1400" dirty="0" err="1"/>
              <a:t>Vincentius</a:t>
            </a:r>
            <a:r>
              <a:rPr lang="en-ID" sz="1400" dirty="0"/>
              <a:t> Randy Putra</a:t>
            </a:r>
          </a:p>
          <a:p>
            <a:pPr marL="285750" lvl="0" indent="-285750" algn="l">
              <a:buFontTx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Tujuan</a:t>
            </a:r>
            <a:endParaRPr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1B26488E-A295-FF46-8867-475AADB36FFB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327866" y="1184852"/>
            <a:ext cx="8488217" cy="3419148"/>
          </a:xfrm>
        </p:spPr>
        <p:txBody>
          <a:bodyPr/>
          <a:lstStyle/>
          <a:p>
            <a:pPr algn="l"/>
            <a:r>
              <a:rPr lang="en-US" dirty="0" err="1"/>
              <a:t>Tujuan</a:t>
            </a:r>
            <a:r>
              <a:rPr lang="en-US" dirty="0"/>
              <a:t> pointer</a:t>
            </a:r>
          </a:p>
          <a:p>
            <a:pPr algn="l"/>
            <a:r>
              <a:rPr lang="en-US" dirty="0"/>
              <a:t>Pointer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lain.</a:t>
            </a:r>
          </a:p>
          <a:p>
            <a:pPr algn="l"/>
            <a:r>
              <a:rPr lang="en-US" dirty="0"/>
              <a:t>Pointer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pointer dan </a:t>
            </a:r>
            <a:r>
              <a:rPr lang="en-US" dirty="0" err="1"/>
              <a:t>rekursif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endParaRPr lang="en-US" dirty="0"/>
          </a:p>
          <a:p>
            <a:pPr algn="l"/>
            <a:r>
              <a:rPr lang="en-US" dirty="0" err="1"/>
              <a:t>bilangan</a:t>
            </a:r>
            <a:r>
              <a:rPr lang="en-US" dirty="0"/>
              <a:t> x yang </a:t>
            </a:r>
            <a:r>
              <a:rPr lang="en-US" dirty="0" err="1"/>
              <a:t>dipangkatkan</a:t>
            </a:r>
            <a:r>
              <a:rPr lang="en-US" dirty="0"/>
              <a:t> oleh 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713225" y="14233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 </a:t>
            </a:r>
            <a:r>
              <a:rPr lang="en" dirty="0" err="1"/>
              <a:t>c++</a:t>
            </a:r>
            <a:endParaRPr dirty="0"/>
          </a:p>
        </p:txBody>
      </p:sp>
      <p:sp>
        <p:nvSpPr>
          <p:cNvPr id="256" name="Google Shape;256;p32"/>
          <p:cNvSpPr txBox="1">
            <a:spLocks noGrp="1"/>
          </p:cNvSpPr>
          <p:nvPr>
            <p:ph type="body" idx="1"/>
          </p:nvPr>
        </p:nvSpPr>
        <p:spPr>
          <a:xfrm>
            <a:off x="713225" y="624182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ID" dirty="0"/>
              <a:t>#include &lt;iostream&gt;</a:t>
            </a:r>
          </a:p>
          <a:p>
            <a:pPr marL="127000" indent="0">
              <a:buNone/>
            </a:pPr>
            <a:r>
              <a:rPr lang="en-ID" dirty="0"/>
              <a:t>using namespace std;</a:t>
            </a:r>
          </a:p>
          <a:p>
            <a:pPr marL="127000" indent="0">
              <a:buNone/>
            </a:pPr>
            <a:endParaRPr lang="en-ID" dirty="0"/>
          </a:p>
          <a:p>
            <a:pPr marL="127000" indent="0">
              <a:buNone/>
            </a:pPr>
            <a:r>
              <a:rPr lang="en-ID" dirty="0"/>
              <a:t>long int </a:t>
            </a:r>
            <a:r>
              <a:rPr lang="en-ID" dirty="0" err="1"/>
              <a:t>pangkatrekursif</a:t>
            </a:r>
            <a:r>
              <a:rPr lang="en-ID" dirty="0"/>
              <a:t>(int x, int y);</a:t>
            </a:r>
          </a:p>
          <a:p>
            <a:pPr marL="127000" indent="0">
              <a:buNone/>
            </a:pPr>
            <a:endParaRPr lang="en-ID" dirty="0"/>
          </a:p>
          <a:p>
            <a:pPr marL="127000" indent="0">
              <a:buNone/>
            </a:pPr>
            <a:r>
              <a:rPr lang="en-ID" dirty="0"/>
              <a:t>int main(){</a:t>
            </a:r>
          </a:p>
          <a:p>
            <a:pPr marL="127000" indent="0">
              <a:buNone/>
            </a:pPr>
            <a:r>
              <a:rPr lang="en-ID" dirty="0"/>
              <a:t>int </a:t>
            </a:r>
            <a:r>
              <a:rPr lang="en-ID" dirty="0" err="1"/>
              <a:t>x,y</a:t>
            </a:r>
            <a:r>
              <a:rPr lang="en-ID" dirty="0"/>
              <a:t>;</a:t>
            </a:r>
          </a:p>
          <a:p>
            <a:pPr marL="127000" indent="0">
              <a:buNone/>
            </a:pPr>
            <a:r>
              <a:rPr lang="en-ID" dirty="0" err="1"/>
              <a:t>cout</a:t>
            </a:r>
            <a:r>
              <a:rPr lang="en-ID" dirty="0"/>
              <a:t>&lt;&lt;"FUNGSI REKURSIF UNTUK MENGHITUNG PANGKAT"&lt;&lt;</a:t>
            </a:r>
            <a:r>
              <a:rPr lang="en-ID" dirty="0" err="1"/>
              <a:t>endl</a:t>
            </a:r>
            <a:r>
              <a:rPr lang="en-ID" dirty="0"/>
              <a:t>;</a:t>
            </a:r>
          </a:p>
          <a:p>
            <a:pPr marL="127000" indent="0">
              <a:buNone/>
            </a:pPr>
            <a:r>
              <a:rPr lang="en-ID" dirty="0" err="1"/>
              <a:t>cout</a:t>
            </a:r>
            <a:r>
              <a:rPr lang="en-ID" dirty="0"/>
              <a:t>&lt;&lt;</a:t>
            </a:r>
            <a:r>
              <a:rPr lang="en-ID" dirty="0" err="1"/>
              <a:t>endl</a:t>
            </a:r>
            <a:r>
              <a:rPr lang="en-ID" dirty="0"/>
              <a:t>;</a:t>
            </a:r>
          </a:p>
          <a:p>
            <a:pPr marL="127000" indent="0">
              <a:buNone/>
            </a:pPr>
            <a:r>
              <a:rPr lang="en-ID" dirty="0" err="1"/>
              <a:t>cout</a:t>
            </a:r>
            <a:r>
              <a:rPr lang="en-ID" dirty="0"/>
              <a:t>&lt;&lt;"</a:t>
            </a:r>
            <a:r>
              <a:rPr lang="en-ID" dirty="0" err="1"/>
              <a:t>Masukan</a:t>
            </a:r>
            <a:r>
              <a:rPr lang="en-ID" dirty="0"/>
              <a:t> Nilai X = ";</a:t>
            </a:r>
          </a:p>
          <a:p>
            <a:pPr marL="127000" indent="0">
              <a:buNone/>
            </a:pPr>
            <a:r>
              <a:rPr lang="en-ID" dirty="0" err="1"/>
              <a:t>cin</a:t>
            </a:r>
            <a:r>
              <a:rPr lang="en-ID" dirty="0"/>
              <a:t>&gt;&gt;x;</a:t>
            </a:r>
          </a:p>
          <a:p>
            <a:pPr marL="127000" indent="0">
              <a:buNone/>
            </a:pPr>
            <a:r>
              <a:rPr lang="en-ID" dirty="0" err="1"/>
              <a:t>cout</a:t>
            </a:r>
            <a:r>
              <a:rPr lang="en-ID" dirty="0"/>
              <a:t>&lt;&lt;"</a:t>
            </a:r>
            <a:r>
              <a:rPr lang="en-ID" dirty="0" err="1"/>
              <a:t>Masukan</a:t>
            </a:r>
            <a:r>
              <a:rPr lang="en-ID" dirty="0"/>
              <a:t> Nilai Y = ";</a:t>
            </a:r>
          </a:p>
          <a:p>
            <a:pPr marL="127000" indent="0">
              <a:buNone/>
            </a:pPr>
            <a:r>
              <a:rPr lang="en-ID" dirty="0" err="1"/>
              <a:t>cin</a:t>
            </a:r>
            <a:r>
              <a:rPr lang="en-ID" dirty="0"/>
              <a:t>&gt;&gt;y;</a:t>
            </a:r>
          </a:p>
          <a:p>
            <a:pPr marL="127000" indent="0">
              <a:buNone/>
            </a:pPr>
            <a:r>
              <a:rPr lang="en-ID" dirty="0" err="1"/>
              <a:t>cout</a:t>
            </a:r>
            <a:r>
              <a:rPr lang="en-ID" dirty="0"/>
              <a:t>&lt;&lt;</a:t>
            </a:r>
            <a:r>
              <a:rPr lang="en-ID" dirty="0" err="1"/>
              <a:t>endl</a:t>
            </a:r>
            <a:r>
              <a:rPr lang="en-ID" dirty="0"/>
              <a:t>;</a:t>
            </a:r>
          </a:p>
          <a:p>
            <a:pPr marL="127000" indent="0">
              <a:buNone/>
            </a:pPr>
            <a:r>
              <a:rPr lang="en-ID" dirty="0" err="1"/>
              <a:t>cout</a:t>
            </a:r>
            <a:r>
              <a:rPr lang="en-ID" dirty="0"/>
              <a:t>&lt;&lt;x&lt;&lt;" </a:t>
            </a:r>
            <a:r>
              <a:rPr lang="en-ID" dirty="0" err="1"/>
              <a:t>Dipangkatkan</a:t>
            </a:r>
            <a:r>
              <a:rPr lang="en-ID" dirty="0"/>
              <a:t> "&lt;&lt;y&lt;&lt;" = "&lt;&lt;</a:t>
            </a:r>
            <a:r>
              <a:rPr lang="en-ID" dirty="0" err="1"/>
              <a:t>pangkatrekursif</a:t>
            </a:r>
            <a:r>
              <a:rPr lang="en-ID" dirty="0"/>
              <a:t>(</a:t>
            </a:r>
            <a:r>
              <a:rPr lang="en-ID" dirty="0" err="1"/>
              <a:t>x,y</a:t>
            </a:r>
            <a:r>
              <a:rPr lang="en-ID" dirty="0"/>
              <a:t>)&lt;&lt;</a:t>
            </a:r>
            <a:r>
              <a:rPr lang="en-ID" dirty="0" err="1"/>
              <a:t>endl</a:t>
            </a:r>
            <a:r>
              <a:rPr lang="en-ID" dirty="0"/>
              <a:t>;</a:t>
            </a:r>
          </a:p>
          <a:p>
            <a:pPr marL="127000" indent="0">
              <a:buNone/>
            </a:pPr>
            <a:r>
              <a:rPr lang="en-ID" dirty="0"/>
              <a:t>}</a:t>
            </a:r>
          </a:p>
          <a:p>
            <a:pPr marL="127000" indent="0">
              <a:buNone/>
            </a:pPr>
            <a:endParaRPr lang="en-ID" dirty="0"/>
          </a:p>
          <a:p>
            <a:pPr marL="127000" indent="0">
              <a:buNone/>
            </a:pPr>
            <a:r>
              <a:rPr lang="en-ID" dirty="0"/>
              <a:t>long int </a:t>
            </a:r>
            <a:r>
              <a:rPr lang="en-ID" dirty="0" err="1"/>
              <a:t>pangkatrekursif</a:t>
            </a:r>
            <a:r>
              <a:rPr lang="en-ID" dirty="0"/>
              <a:t>(int x, int y){</a:t>
            </a:r>
          </a:p>
          <a:p>
            <a:pPr marL="127000" indent="0">
              <a:buNone/>
            </a:pPr>
            <a:r>
              <a:rPr lang="en-ID" dirty="0"/>
              <a:t>if (y==0)</a:t>
            </a:r>
          </a:p>
          <a:p>
            <a:pPr marL="127000" indent="0">
              <a:buNone/>
            </a:pPr>
            <a:r>
              <a:rPr lang="en-ID" dirty="0"/>
              <a:t>return 1 ;</a:t>
            </a:r>
          </a:p>
          <a:p>
            <a:pPr marL="127000" indent="0">
              <a:buNone/>
            </a:pPr>
            <a:r>
              <a:rPr lang="en-ID" dirty="0"/>
              <a:t>else </a:t>
            </a:r>
          </a:p>
          <a:p>
            <a:pPr marL="127000" indent="0">
              <a:buNone/>
            </a:pPr>
            <a:r>
              <a:rPr lang="en-ID" dirty="0"/>
              <a:t>return x * </a:t>
            </a:r>
            <a:r>
              <a:rPr lang="en-ID" dirty="0" err="1"/>
              <a:t>pangkatrekursif</a:t>
            </a:r>
            <a:r>
              <a:rPr lang="en-ID" dirty="0"/>
              <a:t>(x,y-1);</a:t>
            </a:r>
          </a:p>
          <a:p>
            <a:pPr marL="127000" indent="0">
              <a:buNone/>
            </a:pPr>
            <a:r>
              <a:rPr lang="en-ID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713224" y="31782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Pseudocode</a:t>
            </a:r>
            <a:endParaRPr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AE17693-457B-BA43-B3A5-F26DB8065FF6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755609" y="1187322"/>
            <a:ext cx="7632729" cy="4196324"/>
          </a:xfrm>
        </p:spPr>
        <p:txBody>
          <a:bodyPr numCol="2"/>
          <a:lstStyle/>
          <a:p>
            <a:pPr marL="127000" indent="0" algn="l"/>
            <a:r>
              <a:rPr lang="en-US" dirty="0"/>
              <a:t>1. [</a:t>
            </a:r>
            <a:r>
              <a:rPr lang="en-US" dirty="0" err="1"/>
              <a:t>Mulai</a:t>
            </a:r>
            <a:r>
              <a:rPr lang="en-US" dirty="0"/>
              <a:t>]</a:t>
            </a:r>
          </a:p>
          <a:p>
            <a:pPr marL="127000" indent="0" algn="l"/>
            <a:endParaRPr lang="en-US" dirty="0"/>
          </a:p>
          <a:p>
            <a:pPr marL="127000" indent="0" algn="l"/>
            <a:r>
              <a:rPr lang="en-US" dirty="0"/>
              <a:t>2. [variable]</a:t>
            </a:r>
          </a:p>
          <a:p>
            <a:pPr marL="127000" indent="0" algn="l"/>
            <a:r>
              <a:rPr lang="en-US" dirty="0"/>
              <a:t>read long int </a:t>
            </a:r>
            <a:r>
              <a:rPr lang="en-US" dirty="0" err="1"/>
              <a:t>pangkatrekursif</a:t>
            </a:r>
            <a:r>
              <a:rPr lang="en-US" dirty="0"/>
              <a:t>(int </a:t>
            </a:r>
            <a:r>
              <a:rPr lang="en-US" dirty="0" err="1"/>
              <a:t>x,y</a:t>
            </a:r>
            <a:r>
              <a:rPr lang="en-US" dirty="0"/>
              <a:t>);</a:t>
            </a:r>
          </a:p>
          <a:p>
            <a:pPr marL="127000" indent="0" algn="l"/>
            <a:endParaRPr lang="en-US" dirty="0"/>
          </a:p>
          <a:p>
            <a:pPr marL="127000" indent="0" algn="l"/>
            <a:r>
              <a:rPr lang="en-US" dirty="0"/>
              <a:t>3. [input integer]</a:t>
            </a:r>
          </a:p>
          <a:p>
            <a:pPr marL="127000" indent="0" algn="l"/>
            <a:r>
              <a:rPr lang="en-US" dirty="0"/>
              <a:t>int </a:t>
            </a:r>
            <a:r>
              <a:rPr lang="en-US" dirty="0" err="1"/>
              <a:t>x,y</a:t>
            </a:r>
            <a:r>
              <a:rPr lang="en-US" dirty="0"/>
              <a:t>;</a:t>
            </a:r>
          </a:p>
          <a:p>
            <a:pPr marL="127000" indent="0" algn="l"/>
            <a:r>
              <a:rPr lang="en-US" dirty="0"/>
              <a:t>write("FUNGSI REKURSIF UNTUK MENGHITUNG PANGKAT")</a:t>
            </a:r>
          </a:p>
          <a:p>
            <a:pPr marL="127000" indent="0" algn="l"/>
            <a:r>
              <a:rPr lang="en-US" dirty="0"/>
              <a:t>     write(/n;);</a:t>
            </a:r>
          </a:p>
          <a:p>
            <a:pPr marL="127000" indent="0" algn="l"/>
            <a:r>
              <a:rPr lang="en-US" dirty="0"/>
              <a:t>        write("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x = ");</a:t>
            </a:r>
          </a:p>
          <a:p>
            <a:pPr marL="127000" indent="0" algn="l"/>
            <a:r>
              <a:rPr lang="en-US" dirty="0"/>
              <a:t>         read x;</a:t>
            </a:r>
          </a:p>
          <a:p>
            <a:pPr marL="127000" indent="0" algn="l"/>
            <a:r>
              <a:rPr lang="en-US" dirty="0"/>
              <a:t>       </a:t>
            </a:r>
          </a:p>
          <a:p>
            <a:pPr marL="127000" indent="0" algn="l"/>
            <a:endParaRPr lang="en-US" dirty="0"/>
          </a:p>
          <a:p>
            <a:pPr marL="127000" indent="0" algn="l"/>
            <a:endParaRPr lang="en-US" dirty="0"/>
          </a:p>
          <a:p>
            <a:pPr marL="127000" indent="0" algn="l"/>
            <a:endParaRPr lang="en-US" dirty="0"/>
          </a:p>
          <a:p>
            <a:pPr marL="127000" indent="0" algn="l"/>
            <a:r>
              <a:rPr lang="en-US" dirty="0"/>
              <a:t> write("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 = ");</a:t>
            </a:r>
          </a:p>
          <a:p>
            <a:pPr marL="127000" indent="0" algn="l"/>
            <a:r>
              <a:rPr lang="en-US" dirty="0"/>
              <a:t>        read y;</a:t>
            </a:r>
          </a:p>
          <a:p>
            <a:pPr marL="127000" indent="0" algn="l"/>
            <a:r>
              <a:rPr lang="en-US" dirty="0"/>
              <a:t>     write(</a:t>
            </a:r>
            <a:r>
              <a:rPr lang="en-US" dirty="0" err="1"/>
              <a:t>endl</a:t>
            </a:r>
            <a:r>
              <a:rPr lang="en-US" dirty="0"/>
              <a:t>);</a:t>
            </a:r>
          </a:p>
          <a:p>
            <a:pPr marL="127000" indent="0" algn="l"/>
            <a:r>
              <a:rPr lang="en-US" dirty="0"/>
              <a:t>        write(&lt;&lt;x&lt;&lt;"</a:t>
            </a:r>
            <a:r>
              <a:rPr lang="en-US" dirty="0" err="1"/>
              <a:t>pangkatkan</a:t>
            </a:r>
            <a:r>
              <a:rPr lang="en-US" dirty="0"/>
              <a:t> "&lt;&lt;y&lt;&lt;" = "&lt;&lt;</a:t>
            </a:r>
            <a:r>
              <a:rPr lang="en-US" dirty="0" err="1"/>
              <a:t>pangkatrekursif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127000" indent="0" algn="l"/>
            <a:r>
              <a:rPr lang="en-US" dirty="0"/>
              <a:t>4. [input </a:t>
            </a:r>
            <a:r>
              <a:rPr lang="en-US" dirty="0" err="1"/>
              <a:t>fungsi</a:t>
            </a:r>
            <a:r>
              <a:rPr lang="en-US" dirty="0"/>
              <a:t>]</a:t>
            </a:r>
          </a:p>
          <a:p>
            <a:pPr marL="127000" indent="0" algn="l"/>
            <a:r>
              <a:rPr lang="en-US" dirty="0"/>
              <a:t>   if(y==0)</a:t>
            </a:r>
          </a:p>
          <a:p>
            <a:pPr marL="127000" indent="0" algn="l"/>
            <a:r>
              <a:rPr lang="en-US" dirty="0"/>
              <a:t>      return 1;</a:t>
            </a:r>
          </a:p>
          <a:p>
            <a:pPr marL="127000" indent="0" algn="l"/>
            <a:r>
              <a:rPr lang="en-US" dirty="0"/>
              <a:t>        else</a:t>
            </a:r>
          </a:p>
          <a:p>
            <a:pPr marL="127000" indent="0" algn="l"/>
            <a:r>
              <a:rPr lang="en-US" dirty="0"/>
              <a:t>          return x * </a:t>
            </a:r>
            <a:r>
              <a:rPr lang="en-US" dirty="0" err="1"/>
              <a:t>pangkatrekursif</a:t>
            </a:r>
            <a:r>
              <a:rPr lang="en-US" dirty="0"/>
              <a:t>(x,y-1);</a:t>
            </a:r>
          </a:p>
          <a:p>
            <a:pPr marL="127000" indent="0" algn="l"/>
            <a:r>
              <a:rPr lang="en-US" dirty="0"/>
              <a:t>5. [halt]</a:t>
            </a:r>
          </a:p>
          <a:p>
            <a:pPr marL="127000" indent="0" algn="l"/>
            <a:r>
              <a:rPr lang="en-US" dirty="0"/>
              <a:t>6. [</a:t>
            </a:r>
            <a:r>
              <a:rPr lang="en-US" dirty="0" err="1"/>
              <a:t>selesai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7"/>
          <p:cNvSpPr txBox="1">
            <a:spLocks noGrp="1"/>
          </p:cNvSpPr>
          <p:nvPr>
            <p:ph type="title"/>
          </p:nvPr>
        </p:nvSpPr>
        <p:spPr>
          <a:xfrm>
            <a:off x="713250" y="43319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Flowchart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841AF39-51D1-2B48-909F-A1458DD7E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031" y="1005894"/>
            <a:ext cx="4559938" cy="41378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9"/>
          <p:cNvSpPr txBox="1">
            <a:spLocks noGrp="1"/>
          </p:cNvSpPr>
          <p:nvPr>
            <p:ph type="title"/>
          </p:nvPr>
        </p:nvSpPr>
        <p:spPr>
          <a:xfrm>
            <a:off x="713224" y="22854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Terima</a:t>
            </a:r>
            <a:r>
              <a:rPr lang="en" dirty="0"/>
              <a:t> Kasih</a:t>
            </a:r>
            <a:endParaRPr dirty="0"/>
          </a:p>
        </p:txBody>
      </p:sp>
      <p:sp>
        <p:nvSpPr>
          <p:cNvPr id="725" name="Google Shape;725;p59"/>
          <p:cNvSpPr/>
          <p:nvPr/>
        </p:nvSpPr>
        <p:spPr>
          <a:xfrm>
            <a:off x="1987923" y="1363044"/>
            <a:ext cx="5168103" cy="3559938"/>
          </a:xfrm>
          <a:custGeom>
            <a:avLst/>
            <a:gdLst/>
            <a:ahLst/>
            <a:cxnLst/>
            <a:rect l="l" t="t" r="r" b="b"/>
            <a:pathLst>
              <a:path w="259640" h="207365" extrusionOk="0">
                <a:moveTo>
                  <a:pt x="248323" y="9646"/>
                </a:moveTo>
                <a:lnTo>
                  <a:pt x="248323" y="143837"/>
                </a:lnTo>
                <a:lnTo>
                  <a:pt x="11253" y="143837"/>
                </a:lnTo>
                <a:lnTo>
                  <a:pt x="11253" y="9646"/>
                </a:lnTo>
                <a:close/>
                <a:moveTo>
                  <a:pt x="8231" y="1"/>
                </a:moveTo>
                <a:cubicBezTo>
                  <a:pt x="3987" y="1"/>
                  <a:pt x="1" y="3023"/>
                  <a:pt x="1" y="7267"/>
                </a:cubicBezTo>
                <a:lnTo>
                  <a:pt x="1" y="170007"/>
                </a:lnTo>
                <a:cubicBezTo>
                  <a:pt x="1" y="174315"/>
                  <a:pt x="3987" y="177594"/>
                  <a:pt x="8231" y="177594"/>
                </a:cubicBezTo>
                <a:lnTo>
                  <a:pt x="104229" y="177594"/>
                </a:lnTo>
                <a:cubicBezTo>
                  <a:pt x="104229" y="177594"/>
                  <a:pt x="103972" y="190004"/>
                  <a:pt x="98314" y="195791"/>
                </a:cubicBezTo>
                <a:cubicBezTo>
                  <a:pt x="94520" y="199649"/>
                  <a:pt x="89376" y="203121"/>
                  <a:pt x="90791" y="204986"/>
                </a:cubicBezTo>
                <a:lnTo>
                  <a:pt x="90791" y="205179"/>
                </a:lnTo>
                <a:cubicBezTo>
                  <a:pt x="90791" y="206657"/>
                  <a:pt x="93234" y="207365"/>
                  <a:pt x="99664" y="207365"/>
                </a:cubicBezTo>
                <a:lnTo>
                  <a:pt x="162741" y="207365"/>
                </a:lnTo>
                <a:cubicBezTo>
                  <a:pt x="169107" y="207365"/>
                  <a:pt x="171357" y="206529"/>
                  <a:pt x="171357" y="204921"/>
                </a:cubicBezTo>
                <a:lnTo>
                  <a:pt x="170779" y="204921"/>
                </a:lnTo>
                <a:cubicBezTo>
                  <a:pt x="172000" y="202992"/>
                  <a:pt x="166921" y="199585"/>
                  <a:pt x="163191" y="195791"/>
                </a:cubicBezTo>
                <a:cubicBezTo>
                  <a:pt x="157469" y="190004"/>
                  <a:pt x="157276" y="177594"/>
                  <a:pt x="157276" y="177594"/>
                </a:cubicBezTo>
                <a:lnTo>
                  <a:pt x="251988" y="177594"/>
                </a:lnTo>
                <a:cubicBezTo>
                  <a:pt x="252027" y="177595"/>
                  <a:pt x="252066" y="177595"/>
                  <a:pt x="252104" y="177595"/>
                </a:cubicBezTo>
                <a:cubicBezTo>
                  <a:pt x="256232" y="177595"/>
                  <a:pt x="259640" y="174211"/>
                  <a:pt x="259640" y="170007"/>
                </a:cubicBezTo>
                <a:lnTo>
                  <a:pt x="259640" y="7267"/>
                </a:lnTo>
                <a:cubicBezTo>
                  <a:pt x="259575" y="3023"/>
                  <a:pt x="256168" y="1"/>
                  <a:pt x="251924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642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1C18B3FB6A1047B70C04E1E113D036" ma:contentTypeVersion="10" ma:contentTypeDescription="Create a new document." ma:contentTypeScope="" ma:versionID="39dc66d5af6b9818110d4822773f80af">
  <xsd:schema xmlns:xsd="http://www.w3.org/2001/XMLSchema" xmlns:xs="http://www.w3.org/2001/XMLSchema" xmlns:p="http://schemas.microsoft.com/office/2006/metadata/properties" xmlns:ns2="c3a18153-d2b2-411d-8229-cf2710526dc7" targetNamespace="http://schemas.microsoft.com/office/2006/metadata/properties" ma:root="true" ma:fieldsID="9bd2e6269dd30cbc23758fe5f683336f" ns2:_="">
    <xsd:import namespace="c3a18153-d2b2-411d-8229-cf2710526dc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a18153-d2b2-411d-8229-cf2710526dc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3a18153-d2b2-411d-8229-cf2710526dc7" xsi:nil="true"/>
  </documentManagement>
</p:properties>
</file>

<file path=customXml/itemProps1.xml><?xml version="1.0" encoding="utf-8"?>
<ds:datastoreItem xmlns:ds="http://schemas.openxmlformats.org/officeDocument/2006/customXml" ds:itemID="{EB107433-05E8-401A-8EA4-E212C23356FB}"/>
</file>

<file path=customXml/itemProps2.xml><?xml version="1.0" encoding="utf-8"?>
<ds:datastoreItem xmlns:ds="http://schemas.openxmlformats.org/officeDocument/2006/customXml" ds:itemID="{5D3B76DF-784A-45A6-A831-5EDD7584C09F}"/>
</file>

<file path=customXml/itemProps3.xml><?xml version="1.0" encoding="utf-8"?>
<ds:datastoreItem xmlns:ds="http://schemas.openxmlformats.org/officeDocument/2006/customXml" ds:itemID="{1B287348-C613-4A1F-8474-9744EB4BD4A4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336</Words>
  <Application>Microsoft Office PowerPoint</Application>
  <PresentationFormat>Peragaan Layar (16:9)</PresentationFormat>
  <Paragraphs>68</Paragraphs>
  <Slides>6</Slides>
  <Notes>6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0" baseType="lpstr">
      <vt:lpstr>Arial</vt:lpstr>
      <vt:lpstr>DM Serif Display</vt:lpstr>
      <vt:lpstr>Karla</vt:lpstr>
      <vt:lpstr>Minimalist Hepatitis Clinical Case by Slidesgo</vt:lpstr>
      <vt:lpstr>Aplikasi Pointer &amp; Rekursif</vt:lpstr>
      <vt:lpstr>Tujuan</vt:lpstr>
      <vt:lpstr>Coding c++</vt:lpstr>
      <vt:lpstr>Pseudocode</vt:lpstr>
      <vt:lpstr>Flowchart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Pointer &amp; Rekursif</dc:title>
  <dc:creator>Dave Davando Wijaya</dc:creator>
  <cp:lastModifiedBy>dave wong</cp:lastModifiedBy>
  <cp:revision>2</cp:revision>
  <dcterms:modified xsi:type="dcterms:W3CDTF">2021-11-01T15:46:48Z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0x010100AF1C18B3FB6A1047B70C04E1E113D036</vt:lpwstr>
  </property>
</Properties>
</file>