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12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3" r:id="rId59"/>
    <p:sldId id="317" r:id="rId60"/>
    <p:sldId id="314" r:id="rId61"/>
    <p:sldId id="318" r:id="rId62"/>
    <p:sldId id="315" r:id="rId63"/>
    <p:sldId id="319" r:id="rId64"/>
    <p:sldId id="316" r:id="rId65"/>
    <p:sldId id="320" r:id="rId66"/>
    <p:sldId id="321" r:id="rId67"/>
    <p:sldId id="322" r:id="rId68"/>
    <p:sldId id="323" r:id="rId69"/>
    <p:sldId id="324" r:id="rId70"/>
    <p:sldId id="325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CSS/CSS3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6258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Element Selector</a:t>
            </a:r>
          </a:p>
          <a:p>
            <a:r>
              <a:rPr lang="en-US" sz="3600" dirty="0"/>
              <a:t>class selector</a:t>
            </a:r>
          </a:p>
          <a:p>
            <a:r>
              <a:rPr lang="en-US" sz="3600" dirty="0"/>
              <a:t>ID selector</a:t>
            </a:r>
          </a:p>
          <a:p>
            <a:r>
              <a:rPr lang="en-US" sz="3600" dirty="0"/>
              <a:t>Descendant Selector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80872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individual HTML elements and Applied Globally</a:t>
            </a:r>
          </a:p>
          <a:p>
            <a:endParaRPr lang="en-US" dirty="0"/>
          </a:p>
          <a:p>
            <a:r>
              <a:rPr lang="en-US" sz="3200" dirty="0">
                <a:solidFill>
                  <a:srgbClr val="FF0000"/>
                </a:solidFill>
              </a:rPr>
              <a:t>p</a:t>
            </a:r>
            <a:r>
              <a:rPr lang="en-US" sz="3200" dirty="0"/>
              <a:t> { font-size:14px; }</a:t>
            </a:r>
          </a:p>
          <a:p>
            <a:r>
              <a:rPr lang="en-US" sz="3200" dirty="0">
                <a:solidFill>
                  <a:srgbClr val="FF0000"/>
                </a:solidFill>
              </a:rPr>
              <a:t>h1</a:t>
            </a:r>
            <a:r>
              <a:rPr lang="en-US" sz="3200" dirty="0"/>
              <a:t> {font-size:14px; }</a:t>
            </a:r>
          </a:p>
          <a:p>
            <a:r>
              <a:rPr lang="en-US" sz="3200" dirty="0" err="1">
                <a:solidFill>
                  <a:srgbClr val="FF0000"/>
                </a:solidFill>
              </a:rPr>
              <a:t>ul</a:t>
            </a:r>
            <a:r>
              <a:rPr lang="en-US" sz="3200" dirty="0"/>
              <a:t> {font-size:14px; }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32818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HTML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aplikasikan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HTML element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kehendak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092" y="3300546"/>
            <a:ext cx="7740920" cy="250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0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class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unique</a:t>
            </a:r>
          </a:p>
          <a:p>
            <a:r>
              <a:rPr lang="id-ID" b="1" dirty="0"/>
              <a:t>ID Selector</a:t>
            </a:r>
            <a:r>
              <a:rPr lang="id-ID" dirty="0"/>
              <a:t> pemanggilan hanya bisa digunakan satu kali saja untuk satu Tag HTML. Dikarenakan bersifat unik.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57" y="3287399"/>
            <a:ext cx="81819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4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&lt;div&gt; ?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906073"/>
            <a:ext cx="7882128" cy="4255068"/>
          </a:xfrm>
        </p:spPr>
      </p:pic>
    </p:spTree>
    <p:extLst>
      <p:ext uri="{BB962C8B-B14F-4D97-AF65-F5344CB8AC3E}">
        <p14:creationId xmlns:p14="http://schemas.microsoft.com/office/powerpoint/2010/main" val="389985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elemet</a:t>
            </a:r>
            <a:r>
              <a:rPr lang="en-US" dirty="0"/>
              <a:t> specific </a:t>
            </a:r>
            <a:r>
              <a:rPr lang="en-US" dirty="0" err="1"/>
              <a:t>css</a:t>
            </a:r>
            <a:r>
              <a:rPr lang="en-US" dirty="0"/>
              <a:t> selector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66" y="2292440"/>
            <a:ext cx="8695297" cy="2637899"/>
          </a:xfrm>
        </p:spPr>
      </p:pic>
    </p:spTree>
    <p:extLst>
      <p:ext uri="{BB962C8B-B14F-4D97-AF65-F5344CB8AC3E}">
        <p14:creationId xmlns:p14="http://schemas.microsoft.com/office/powerpoint/2010/main" val="317334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descendant selector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element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element lain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target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whitespace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58" y="3339653"/>
            <a:ext cx="4648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89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44" y="1120097"/>
            <a:ext cx="9806481" cy="4701154"/>
          </a:xfrm>
        </p:spPr>
      </p:pic>
    </p:spTree>
    <p:extLst>
      <p:ext uri="{BB962C8B-B14F-4D97-AF65-F5344CB8AC3E}">
        <p14:creationId xmlns:p14="http://schemas.microsoft.com/office/powerpoint/2010/main" val="1515964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Selectors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97" y="2054930"/>
            <a:ext cx="4114800" cy="2971800"/>
          </a:xfrm>
        </p:spPr>
      </p:pic>
      <p:sp>
        <p:nvSpPr>
          <p:cNvPr id="5" name="Right Arrow 4"/>
          <p:cNvSpPr/>
          <p:nvPr/>
        </p:nvSpPr>
        <p:spPr>
          <a:xfrm>
            <a:off x="4897578" y="3342831"/>
            <a:ext cx="1210614" cy="580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/>
          <a:stretch/>
        </p:blipFill>
        <p:spPr>
          <a:xfrm>
            <a:off x="6108192" y="3149648"/>
            <a:ext cx="5083549" cy="102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19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Location Option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External stylesheet</a:t>
            </a:r>
          </a:p>
          <a:p>
            <a:r>
              <a:rPr lang="en-US" sz="4000" dirty="0"/>
              <a:t>Embedded Styles</a:t>
            </a:r>
          </a:p>
          <a:p>
            <a:r>
              <a:rPr lang="en-US" sz="4000" dirty="0"/>
              <a:t>Inline styles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59480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39" y="1828800"/>
            <a:ext cx="4632573" cy="4351338"/>
          </a:xfrm>
        </p:spPr>
      </p:pic>
    </p:spTree>
    <p:extLst>
      <p:ext uri="{BB962C8B-B14F-4D97-AF65-F5344CB8AC3E}">
        <p14:creationId xmlns:p14="http://schemas.microsoft.com/office/powerpoint/2010/main" val="1707797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extensi</a:t>
            </a:r>
            <a:r>
              <a:rPr lang="en-US" dirty="0"/>
              <a:t> .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html file</a:t>
            </a:r>
          </a:p>
          <a:p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tag &lt;link&gt;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81" y="2816583"/>
            <a:ext cx="7143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38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styles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77" y="1963570"/>
            <a:ext cx="7219950" cy="3257550"/>
          </a:xfrm>
        </p:spPr>
      </p:pic>
    </p:spTree>
    <p:extLst>
      <p:ext uri="{BB962C8B-B14F-4D97-AF65-F5344CB8AC3E}">
        <p14:creationId xmlns:p14="http://schemas.microsoft.com/office/powerpoint/2010/main" val="2776611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tag HTML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70" y="2473213"/>
            <a:ext cx="8486676" cy="315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60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25" y="2356644"/>
            <a:ext cx="7315200" cy="3295650"/>
          </a:xfrm>
        </p:spPr>
      </p:pic>
    </p:spTree>
    <p:extLst>
      <p:ext uri="{BB962C8B-B14F-4D97-AF65-F5344CB8AC3E}">
        <p14:creationId xmlns:p14="http://schemas.microsoft.com/office/powerpoint/2010/main" val="2618071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</a:t>
            </a:r>
            <a:r>
              <a:rPr lang="en-US" dirty="0" err="1"/>
              <a:t>urutan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88" y="1975644"/>
            <a:ext cx="7077075" cy="4057650"/>
          </a:xfrm>
        </p:spPr>
      </p:pic>
    </p:spTree>
    <p:extLst>
      <p:ext uri="{BB962C8B-B14F-4D97-AF65-F5344CB8AC3E}">
        <p14:creationId xmlns:p14="http://schemas.microsoft.com/office/powerpoint/2010/main" val="1827389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layout on the web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77" y="2693987"/>
            <a:ext cx="80581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11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element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832523"/>
            <a:ext cx="9375556" cy="23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45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box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19" y="2457248"/>
            <a:ext cx="73342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63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border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19" y="2522537"/>
            <a:ext cx="83343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07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 height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88" y="2175669"/>
            <a:ext cx="7534275" cy="3657600"/>
          </a:xfrm>
        </p:spPr>
      </p:pic>
    </p:spTree>
    <p:extLst>
      <p:ext uri="{BB962C8B-B14F-4D97-AF65-F5344CB8AC3E}">
        <p14:creationId xmlns:p14="http://schemas.microsoft.com/office/powerpoint/2010/main" val="351801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90" r="51289"/>
          <a:stretch/>
        </p:blipFill>
        <p:spPr>
          <a:xfrm>
            <a:off x="2966143" y="1974134"/>
            <a:ext cx="5134668" cy="4141610"/>
          </a:xfrm>
        </p:spPr>
      </p:pic>
    </p:spTree>
    <p:extLst>
      <p:ext uri="{BB962C8B-B14F-4D97-AF65-F5344CB8AC3E}">
        <p14:creationId xmlns:p14="http://schemas.microsoft.com/office/powerpoint/2010/main" val="1714643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04" y="1828800"/>
            <a:ext cx="8116577" cy="4351338"/>
          </a:xfrm>
        </p:spPr>
      </p:pic>
    </p:spTree>
    <p:extLst>
      <p:ext uri="{BB962C8B-B14F-4D97-AF65-F5344CB8AC3E}">
        <p14:creationId xmlns:p14="http://schemas.microsoft.com/office/powerpoint/2010/main" val="2272130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</a:t>
            </a:r>
            <a:r>
              <a:rPr lang="en-US" dirty="0" err="1"/>
              <a:t>dan</a:t>
            </a:r>
            <a:r>
              <a:rPr lang="en-US" dirty="0"/>
              <a:t> padding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2213769"/>
            <a:ext cx="7829550" cy="3581400"/>
          </a:xfrm>
        </p:spPr>
      </p:pic>
    </p:spTree>
    <p:extLst>
      <p:ext uri="{BB962C8B-B14F-4D97-AF65-F5344CB8AC3E}">
        <p14:creationId xmlns:p14="http://schemas.microsoft.com/office/powerpoint/2010/main" val="1482007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representasikan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elements</a:t>
            </a:r>
          </a:p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total width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67" y="2874336"/>
            <a:ext cx="78676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30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: border</a:t>
            </a:r>
          </a:p>
          <a:p>
            <a:r>
              <a:rPr lang="en-US" dirty="0"/>
              <a:t>Value : &lt;border-style&gt;||&lt;border-width&gt; || &lt;border-color&gt;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7248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31" y="695460"/>
            <a:ext cx="7704648" cy="5626346"/>
          </a:xfrm>
        </p:spPr>
      </p:pic>
    </p:spTree>
    <p:extLst>
      <p:ext uri="{BB962C8B-B14F-4D97-AF65-F5344CB8AC3E}">
        <p14:creationId xmlns:p14="http://schemas.microsoft.com/office/powerpoint/2010/main" val="488107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boder</a:t>
            </a:r>
            <a:r>
              <a:rPr lang="en-US" dirty="0"/>
              <a:t> style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49" y="2240925"/>
            <a:ext cx="8688002" cy="2650577"/>
          </a:xfrm>
        </p:spPr>
      </p:pic>
    </p:spTree>
    <p:extLst>
      <p:ext uri="{BB962C8B-B14F-4D97-AF65-F5344CB8AC3E}">
        <p14:creationId xmlns:p14="http://schemas.microsoft.com/office/powerpoint/2010/main" val="1593785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29" y="1273240"/>
            <a:ext cx="8983725" cy="4625284"/>
          </a:xfrm>
        </p:spPr>
      </p:pic>
    </p:spTree>
    <p:extLst>
      <p:ext uri="{BB962C8B-B14F-4D97-AF65-F5344CB8AC3E}">
        <p14:creationId xmlns:p14="http://schemas.microsoft.com/office/powerpoint/2010/main" val="4185465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118168"/>
            <a:ext cx="8594725" cy="3772602"/>
          </a:xfrm>
        </p:spPr>
      </p:pic>
    </p:spTree>
    <p:extLst>
      <p:ext uri="{BB962C8B-B14F-4D97-AF65-F5344CB8AC3E}">
        <p14:creationId xmlns:p14="http://schemas.microsoft.com/office/powerpoint/2010/main" val="121104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</a:t>
            </a:r>
            <a:r>
              <a:rPr lang="en-US" dirty="0"/>
              <a:t> 3 property color</a:t>
            </a:r>
          </a:p>
          <a:p>
            <a:endParaRPr lang="en-US" dirty="0"/>
          </a:p>
          <a:p>
            <a:r>
              <a:rPr lang="en-US" dirty="0"/>
              <a:t>background-color</a:t>
            </a:r>
          </a:p>
          <a:p>
            <a:r>
              <a:rPr lang="en-US" dirty="0"/>
              <a:t>border-color</a:t>
            </a:r>
          </a:p>
          <a:p>
            <a:r>
              <a:rPr lang="en-US" dirty="0"/>
              <a:t>color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39210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 err="1"/>
              <a:t>Notasi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21" y="1929597"/>
            <a:ext cx="3966693" cy="4500671"/>
          </a:xfrm>
        </p:spPr>
      </p:pic>
    </p:spTree>
    <p:extLst>
      <p:ext uri="{BB962C8B-B14F-4D97-AF65-F5344CB8AC3E}">
        <p14:creationId xmlns:p14="http://schemas.microsoft.com/office/powerpoint/2010/main" val="14282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0" t="68370"/>
          <a:stretch/>
        </p:blipFill>
        <p:spPr>
          <a:xfrm>
            <a:off x="2717443" y="2065513"/>
            <a:ext cx="5151930" cy="3960078"/>
          </a:xfrm>
        </p:spPr>
      </p:pic>
    </p:spTree>
    <p:extLst>
      <p:ext uri="{BB962C8B-B14F-4D97-AF65-F5344CB8AC3E}">
        <p14:creationId xmlns:p14="http://schemas.microsoft.com/office/powerpoint/2010/main" val="537766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Hexadesimal</a:t>
            </a:r>
            <a:r>
              <a:rPr lang="en-US" dirty="0"/>
              <a:t> </a:t>
            </a:r>
            <a:r>
              <a:rPr lang="en-US" dirty="0" err="1"/>
              <a:t>Notasi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#000000</a:t>
            </a:r>
          </a:p>
          <a:p>
            <a:r>
              <a:rPr lang="en-US" dirty="0"/>
              <a:t>#000</a:t>
            </a:r>
          </a:p>
          <a:p>
            <a:r>
              <a:rPr lang="en-US" dirty="0"/>
              <a:t>#ff6600</a:t>
            </a:r>
          </a:p>
          <a:p>
            <a:r>
              <a:rPr lang="en-US" dirty="0"/>
              <a:t>#f60</a:t>
            </a:r>
          </a:p>
          <a:p>
            <a:endParaRPr lang="en-US" dirty="0"/>
          </a:p>
          <a:p>
            <a:r>
              <a:rPr lang="en-US" dirty="0"/>
              <a:t>#ff33ab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7456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75" y="1866106"/>
            <a:ext cx="6134100" cy="4276725"/>
          </a:xfrm>
        </p:spPr>
      </p:pic>
    </p:spTree>
    <p:extLst>
      <p:ext uri="{BB962C8B-B14F-4D97-AF65-F5344CB8AC3E}">
        <p14:creationId xmlns:p14="http://schemas.microsoft.com/office/powerpoint/2010/main" val="1016556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75" y="1691322"/>
            <a:ext cx="7991475" cy="4057650"/>
          </a:xfrm>
        </p:spPr>
      </p:pic>
    </p:spTree>
    <p:extLst>
      <p:ext uri="{BB962C8B-B14F-4D97-AF65-F5344CB8AC3E}">
        <p14:creationId xmlns:p14="http://schemas.microsoft.com/office/powerpoint/2010/main" val="1808639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 property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transparansi</a:t>
            </a:r>
            <a:r>
              <a:rPr lang="en-US" dirty="0"/>
              <a:t> border, backgrounds </a:t>
            </a:r>
            <a:r>
              <a:rPr lang="en-US" dirty="0" err="1"/>
              <a:t>dsb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0-1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52" y="2359919"/>
            <a:ext cx="67818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82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25" y="1889919"/>
            <a:ext cx="6858000" cy="4229100"/>
          </a:xfrm>
        </p:spPr>
      </p:pic>
    </p:spTree>
    <p:extLst>
      <p:ext uri="{BB962C8B-B14F-4D97-AF65-F5344CB8AC3E}">
        <p14:creationId xmlns:p14="http://schemas.microsoft.com/office/powerpoint/2010/main" val="2517423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px</a:t>
            </a:r>
            <a:endParaRPr lang="en-US" sz="3600" dirty="0"/>
          </a:p>
          <a:p>
            <a:r>
              <a:rPr lang="en-US" sz="3600" dirty="0" err="1"/>
              <a:t>em</a:t>
            </a:r>
            <a:endParaRPr lang="en-US" sz="3600" dirty="0"/>
          </a:p>
          <a:p>
            <a:r>
              <a:rPr lang="en-US" sz="3600" dirty="0"/>
              <a:t>rem</a:t>
            </a:r>
          </a:p>
          <a:p>
            <a:r>
              <a:rPr lang="en-US" sz="3600" dirty="0"/>
              <a:t>%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611934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nilai</a:t>
            </a:r>
            <a:r>
              <a:rPr lang="en-US" dirty="0"/>
              <a:t> absolute (fix)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14" y="2682896"/>
            <a:ext cx="69246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65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relative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element </a:t>
            </a:r>
            <a:r>
              <a:rPr lang="en-US" dirty="0" err="1"/>
              <a:t>tertentu</a:t>
            </a:r>
            <a:endParaRPr lang="en-US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72" y="2589122"/>
            <a:ext cx="68675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67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 (root </a:t>
            </a:r>
            <a:r>
              <a:rPr lang="en-US" dirty="0" err="1"/>
              <a:t>em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berpatokan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root element </a:t>
            </a:r>
            <a:r>
              <a:rPr lang="en-US" dirty="0" err="1"/>
              <a:t>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25040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layout responsive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842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mengaplikasikan</a:t>
            </a:r>
            <a:r>
              <a:rPr lang="en-US" dirty="0"/>
              <a:t> CSS </a:t>
            </a:r>
            <a:r>
              <a:rPr lang="en-US" dirty="0" err="1"/>
              <a:t>ke</a:t>
            </a:r>
            <a:r>
              <a:rPr lang="en-US" dirty="0"/>
              <a:t> HTML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Inline Styles 	</a:t>
            </a:r>
            <a:r>
              <a:rPr lang="en-US" sz="2800" dirty="0">
                <a:solidFill>
                  <a:srgbClr val="FFFF00"/>
                </a:solidFill>
              </a:rPr>
              <a:t>&lt;p style=‘color: #0000;’&gt;</a:t>
            </a:r>
          </a:p>
          <a:p>
            <a:r>
              <a:rPr lang="en-US" sz="2800" dirty="0"/>
              <a:t>2. Style Blocks 			</a:t>
            </a:r>
            <a:r>
              <a:rPr lang="en-US" sz="2000" dirty="0">
                <a:solidFill>
                  <a:srgbClr val="FFFF00"/>
                </a:solidFill>
              </a:rPr>
              <a:t>p {</a:t>
            </a:r>
          </a:p>
          <a:p>
            <a:pPr marL="2271400" lvl="8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				color:#000000;</a:t>
            </a:r>
          </a:p>
          <a:p>
            <a:pPr marL="2271400" lvl="8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			   }</a:t>
            </a:r>
          </a:p>
          <a:p>
            <a:pPr marL="2271400" lvl="8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			</a:t>
            </a:r>
          </a:p>
          <a:p>
            <a:pPr marL="228600" lvl="1" indent="0">
              <a:buNone/>
            </a:pPr>
            <a:r>
              <a:rPr lang="en-US" sz="2600" dirty="0"/>
              <a:t>3. External Style Sheets 		</a:t>
            </a:r>
            <a:r>
              <a:rPr lang="en-US" sz="2600" dirty="0">
                <a:solidFill>
                  <a:srgbClr val="FFFF00"/>
                </a:solidFill>
              </a:rPr>
              <a:t>style.css</a:t>
            </a:r>
          </a:p>
        </p:txBody>
      </p:sp>
    </p:spTree>
    <p:extLst>
      <p:ext uri="{BB962C8B-B14F-4D97-AF65-F5344CB8AC3E}">
        <p14:creationId xmlns:p14="http://schemas.microsoft.com/office/powerpoint/2010/main" val="2930114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Layout CSS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85719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CSS Structure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62" y="1905000"/>
            <a:ext cx="39528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64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CSS Structure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Floats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02" y="1904999"/>
            <a:ext cx="4482652" cy="429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94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CSS Structure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Framework and grids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3" y="2752735"/>
            <a:ext cx="5498023" cy="27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48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CSS Structure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37" y="2520915"/>
            <a:ext cx="5224550" cy="27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370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CSS Structure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83" y="2144191"/>
            <a:ext cx="4829008" cy="37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013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Positioning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Normal Flow</a:t>
            </a:r>
          </a:p>
          <a:p>
            <a:r>
              <a:rPr lang="en-US" sz="3200" dirty="0"/>
              <a:t>Element Floating</a:t>
            </a:r>
          </a:p>
          <a:p>
            <a:r>
              <a:rPr lang="en-US" sz="3200" dirty="0"/>
              <a:t>Absolute Positioning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2317733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Flow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style (browser default layout method)</a:t>
            </a:r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89" y="2636837"/>
            <a:ext cx="8086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62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: position</a:t>
            </a:r>
          </a:p>
          <a:p>
            <a:r>
              <a:rPr lang="en-US" dirty="0"/>
              <a:t>Value : static| relative | absolute | inherit | fixed</a:t>
            </a:r>
          </a:p>
          <a:p>
            <a:endParaRPr lang="en-US" dirty="0"/>
          </a:p>
          <a:p>
            <a:r>
              <a:rPr lang="en-US" dirty="0"/>
              <a:t>inherit </a:t>
            </a:r>
            <a:r>
              <a:rPr lang="en-US" dirty="0">
                <a:sym typeface="Wingdings" panose="05000000000000000000" pitchFamily="2" charset="2"/>
              </a:rPr>
              <a:t> value </a:t>
            </a:r>
            <a:r>
              <a:rPr lang="en-US" dirty="0" err="1">
                <a:sym typeface="Wingdings" panose="05000000000000000000" pitchFamily="2" charset="2"/>
              </a:rPr>
              <a:t>posisi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element parent yang </a:t>
            </a:r>
            <a:r>
              <a:rPr lang="en-US" dirty="0" err="1">
                <a:sym typeface="Wingdings" panose="05000000000000000000" pitchFamily="2" charset="2"/>
              </a:rPr>
              <a:t>digunakan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static </a:t>
            </a:r>
            <a:r>
              <a:rPr lang="en-US" dirty="0">
                <a:sym typeface="Wingdings" panose="05000000000000000000" pitchFamily="2" charset="2"/>
              </a:rPr>
              <a:t> normal document flow yang </a:t>
            </a:r>
            <a:r>
              <a:rPr lang="en-US" dirty="0" err="1">
                <a:sym typeface="Wingdings" panose="05000000000000000000" pitchFamily="2" charset="2"/>
              </a:rPr>
              <a:t>digunakan</a:t>
            </a:r>
            <a:r>
              <a:rPr lang="en-US" dirty="0">
                <a:sym typeface="Wingdings" panose="05000000000000000000" pitchFamily="2" charset="2"/>
              </a:rPr>
              <a:t> default value</a:t>
            </a:r>
          </a:p>
          <a:p>
            <a:r>
              <a:rPr lang="en-US" dirty="0">
                <a:sym typeface="Wingdings" panose="05000000000000000000" pitchFamily="2" charset="2"/>
              </a:rPr>
              <a:t>relative  </a:t>
            </a:r>
            <a:r>
              <a:rPr lang="en-US" dirty="0" err="1">
                <a:sym typeface="Wingdings" panose="05000000000000000000" pitchFamily="2" charset="2"/>
              </a:rPr>
              <a:t>masih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mempertimbangkan</a:t>
            </a:r>
            <a:r>
              <a:rPr lang="en-US" dirty="0">
                <a:sym typeface="Wingdings" panose="05000000000000000000" pitchFamily="2" charset="2"/>
              </a:rPr>
              <a:t> default flow document </a:t>
            </a:r>
            <a:r>
              <a:rPr lang="en-US" dirty="0" err="1">
                <a:sym typeface="Wingdings" panose="05000000000000000000" pitchFamily="2" charset="2"/>
              </a:rPr>
              <a:t>tetapi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mengizinkan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melakukan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perubahan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nilai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luar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kita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berikan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suatu</a:t>
            </a:r>
            <a:r>
              <a:rPr lang="en-US" dirty="0">
                <a:sym typeface="Wingdings" panose="05000000000000000000" pitchFamily="2" charset="2"/>
              </a:rPr>
              <a:t> element </a:t>
            </a:r>
            <a:r>
              <a:rPr lang="en-US" dirty="0" err="1">
                <a:sym typeface="Wingdings" panose="05000000000000000000" pitchFamily="2" charset="2"/>
              </a:rPr>
              <a:t>tertentu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42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positioning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Properti </a:t>
            </a:r>
            <a:r>
              <a:rPr lang="id-ID" i="1" dirty="0"/>
              <a:t>static</a:t>
            </a:r>
            <a:r>
              <a:rPr lang="id-ID" b="1" i="1" dirty="0"/>
              <a:t> </a:t>
            </a:r>
            <a:r>
              <a:rPr lang="id-ID" dirty="0"/>
              <a:t>merupakan properti bawaan semua elemen, dimana semua elemen akan memiliki properti ini. Dengan properti ini, elemen akan menempati posisi mengikuti alur halaman.</a:t>
            </a:r>
          </a:p>
          <a:p>
            <a:r>
              <a:rPr lang="id-ID" dirty="0"/>
              <a:t>Jadi, apabila kita menambahkan </a:t>
            </a:r>
            <a:r>
              <a:rPr lang="id-ID" i="1" dirty="0"/>
              <a:t>value</a:t>
            </a:r>
            <a:r>
              <a:rPr lang="id-ID" b="1" i="1" dirty="0"/>
              <a:t> top, bottom, left, right</a:t>
            </a:r>
            <a:r>
              <a:rPr lang="id-ID" i="1" dirty="0"/>
              <a:t>, value </a:t>
            </a:r>
            <a:r>
              <a:rPr lang="id-ID" dirty="0"/>
              <a:t>tersebut tidak akan menghasilkan apapun.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68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Memisahkan</a:t>
            </a:r>
            <a:r>
              <a:rPr lang="en-US" dirty="0"/>
              <a:t> style </a:t>
            </a:r>
            <a:r>
              <a:rPr lang="en-US" dirty="0" err="1"/>
              <a:t>dari</a:t>
            </a:r>
            <a:r>
              <a:rPr lang="en-US" dirty="0"/>
              <a:t> structure</a:t>
            </a:r>
          </a:p>
          <a:p>
            <a:r>
              <a:rPr lang="en-US" dirty="0" err="1"/>
              <a:t>mengontrol</a:t>
            </a:r>
            <a:r>
              <a:rPr lang="en-US" dirty="0"/>
              <a:t> style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website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tempat</a:t>
            </a:r>
            <a:endParaRPr lang="en-US" dirty="0"/>
          </a:p>
          <a:p>
            <a:r>
              <a:rPr lang="en-US" dirty="0" err="1"/>
              <a:t>membuat</a:t>
            </a:r>
            <a:r>
              <a:rPr lang="en-US" dirty="0"/>
              <a:t> styles </a:t>
            </a:r>
            <a:r>
              <a:rPr lang="en-US" dirty="0" err="1"/>
              <a:t>pada</a:t>
            </a:r>
            <a:r>
              <a:rPr lang="en-US" dirty="0"/>
              <a:t> viewing device (</a:t>
            </a:r>
            <a:r>
              <a:rPr lang="en-US" dirty="0" err="1"/>
              <a:t>penglihatan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)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516326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position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Posisi elemen tetap mengikuti alur dokumen, hampir sama dengan </a:t>
            </a:r>
            <a:r>
              <a:rPr lang="id-ID" i="1" dirty="0"/>
              <a:t>value </a:t>
            </a:r>
            <a:r>
              <a:rPr lang="id-ID" b="1" dirty="0"/>
              <a:t>static</a:t>
            </a:r>
            <a:r>
              <a:rPr lang="id-ID" dirty="0"/>
              <a:t>. Yang menjadi perbedaan yaitu, </a:t>
            </a:r>
            <a:r>
              <a:rPr lang="id-ID" i="1" dirty="0"/>
              <a:t>value</a:t>
            </a:r>
            <a:r>
              <a:rPr lang="id-ID" b="1" dirty="0"/>
              <a:t> top, bottom, left, right</a:t>
            </a:r>
            <a:r>
              <a:rPr lang="id-ID" dirty="0"/>
              <a:t> akan berfungsi. Pengaturan posisi pada suatu elemen menggunakan </a:t>
            </a:r>
            <a:r>
              <a:rPr lang="id-ID" i="1" dirty="0"/>
              <a:t>value</a:t>
            </a:r>
            <a:r>
              <a:rPr lang="id-ID" dirty="0"/>
              <a:t> tersebut akan “mendorong” elemen tersebut ke arah yang diinginkan</a:t>
            </a:r>
          </a:p>
        </p:txBody>
      </p:sp>
    </p:spTree>
    <p:extLst>
      <p:ext uri="{BB962C8B-B14F-4D97-AF65-F5344CB8AC3E}">
        <p14:creationId xmlns:p14="http://schemas.microsoft.com/office/powerpoint/2010/main" val="3346658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position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888942"/>
            <a:ext cx="8594725" cy="4231054"/>
          </a:xfrm>
        </p:spPr>
      </p:pic>
    </p:spTree>
    <p:extLst>
      <p:ext uri="{BB962C8B-B14F-4D97-AF65-F5344CB8AC3E}">
        <p14:creationId xmlns:p14="http://schemas.microsoft.com/office/powerpoint/2010/main" val="11451387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positioning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123992"/>
            <a:ext cx="8594725" cy="3760954"/>
          </a:xfrm>
        </p:spPr>
      </p:pic>
    </p:spTree>
    <p:extLst>
      <p:ext uri="{BB962C8B-B14F-4D97-AF65-F5344CB8AC3E}">
        <p14:creationId xmlns:p14="http://schemas.microsoft.com/office/powerpoint/2010/main" val="30210059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Elemen akan dihilangkan / dicabut dari alur dokumen, dan elemen lainnya akan bekerja sebagaimana mestinya (tidak terganggu dengan elemen yang diberikan properti </a:t>
            </a:r>
            <a:r>
              <a:rPr lang="id-ID" b="1" dirty="0"/>
              <a:t>absolute</a:t>
            </a:r>
            <a:r>
              <a:rPr lang="id-ID" dirty="0"/>
              <a:t>)</a:t>
            </a:r>
          </a:p>
          <a:p>
            <a:r>
              <a:rPr lang="id-ID" dirty="0"/>
              <a:t>Apabila element yang mempunyai properti absolute tersebut ada didalam sebuah element lagi (parent), maka element tersebut akan diabaikan, seakan-akan elemen tersebut tidak ada di dalam element parent tersebut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24116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Positioning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Elemen akan dicabut / dilepas dari alur dokumen, hampir sama dengan elemen yang diberi properti </a:t>
            </a:r>
            <a:r>
              <a:rPr lang="id-ID" b="1" dirty="0"/>
              <a:t>absolute</a:t>
            </a:r>
            <a:r>
              <a:rPr lang="id-ID" dirty="0"/>
              <a:t>. Yang menjadi perbedaan, elemen yang diberikan posisi </a:t>
            </a:r>
            <a:r>
              <a:rPr lang="id-ID" b="1" dirty="0"/>
              <a:t>fixed</a:t>
            </a:r>
            <a:r>
              <a:rPr lang="id-ID" dirty="0"/>
              <a:t> akan selalu mengikuti (</a:t>
            </a:r>
            <a:r>
              <a:rPr lang="id-ID" b="1" dirty="0"/>
              <a:t>relative</a:t>
            </a:r>
            <a:r>
              <a:rPr lang="id-ID" dirty="0"/>
              <a:t>) dokumen, bukan element parent tertentu, atau dengan scroll halaman web.</a:t>
            </a:r>
          </a:p>
        </p:txBody>
      </p:sp>
    </p:spTree>
    <p:extLst>
      <p:ext uri="{BB962C8B-B14F-4D97-AF65-F5344CB8AC3E}">
        <p14:creationId xmlns:p14="http://schemas.microsoft.com/office/powerpoint/2010/main" val="1532647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positioning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Properti ini digunakan untuk menurunkan value yang ada di element parentnya. Misalnya apabila element parentnya bernilai </a:t>
            </a:r>
            <a:r>
              <a:rPr lang="id-ID" b="1" dirty="0"/>
              <a:t>absolute</a:t>
            </a:r>
            <a:r>
              <a:rPr lang="id-ID" dirty="0"/>
              <a:t>, maka element childnya akan bernilai </a:t>
            </a:r>
            <a:r>
              <a:rPr lang="id-ID" b="1" dirty="0"/>
              <a:t>absolute </a:t>
            </a:r>
            <a:r>
              <a:rPr lang="id-ID" dirty="0"/>
              <a:t>pula</a:t>
            </a:r>
          </a:p>
        </p:txBody>
      </p:sp>
    </p:spTree>
    <p:extLst>
      <p:ext uri="{BB962C8B-B14F-4D97-AF65-F5344CB8AC3E}">
        <p14:creationId xmlns:p14="http://schemas.microsoft.com/office/powerpoint/2010/main" val="10299894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022566"/>
            <a:ext cx="8594725" cy="3963806"/>
          </a:xfrm>
        </p:spPr>
      </p:pic>
    </p:spTree>
    <p:extLst>
      <p:ext uri="{BB962C8B-B14F-4D97-AF65-F5344CB8AC3E}">
        <p14:creationId xmlns:p14="http://schemas.microsoft.com/office/powerpoint/2010/main" val="16678610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2" y="1828800"/>
            <a:ext cx="8172446" cy="4351338"/>
          </a:xfrm>
        </p:spPr>
      </p:pic>
    </p:spTree>
    <p:extLst>
      <p:ext uri="{BB962C8B-B14F-4D97-AF65-F5344CB8AC3E}">
        <p14:creationId xmlns:p14="http://schemas.microsoft.com/office/powerpoint/2010/main" val="16718056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</a:t>
            </a:r>
            <a:r>
              <a:rPr lang="en-US" dirty="0" err="1"/>
              <a:t>css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</a:t>
            </a:r>
            <a:r>
              <a:rPr lang="id-ID" b="1" dirty="0"/>
              <a:t>edia query</a:t>
            </a:r>
            <a:r>
              <a:rPr lang="id-ID" dirty="0"/>
              <a:t> terdiri dari jenis media dan paling sedikit satu ekspresi yang membatasi lingkup style sheets dengan menggunakan fitur media, seperti lebar, tinggi, dan warna. Media query, ditambahkan di </a:t>
            </a:r>
            <a:r>
              <a:rPr lang="id-ID" dirty="0">
                <a:hlinkClick r:id="rId2" tooltip="/en-US/docs/CSS/CSS3"/>
              </a:rPr>
              <a:t>CSS3</a:t>
            </a:r>
            <a:r>
              <a:rPr lang="id-ID" dirty="0"/>
              <a:t>, memungkinkan tampilan konten disesuaikan dengan alat penampil tertentu tanpa harus mengubah konten itu sendiri.</a:t>
            </a:r>
            <a:endParaRPr lang="en-US" dirty="0"/>
          </a:p>
          <a:p>
            <a:r>
              <a:rPr lang="en-US" dirty="0"/>
              <a:t>all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screen</a:t>
            </a:r>
          </a:p>
          <a:p>
            <a:r>
              <a:rPr lang="en-US" dirty="0"/>
              <a:t>speech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64107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504813"/>
            <a:ext cx="8594725" cy="2999311"/>
          </a:xfrm>
        </p:spPr>
      </p:pic>
    </p:spTree>
    <p:extLst>
      <p:ext uri="{BB962C8B-B14F-4D97-AF65-F5344CB8AC3E}">
        <p14:creationId xmlns:p14="http://schemas.microsoft.com/office/powerpoint/2010/main" val="372872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selector</a:t>
            </a:r>
          </a:p>
          <a:p>
            <a:r>
              <a:rPr lang="en-US" dirty="0"/>
              <a:t>Declaration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r>
              <a:rPr lang="en-US" dirty="0"/>
              <a:t>Selector			Property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Declaration Block		Value</a:t>
            </a:r>
          </a:p>
          <a:p>
            <a:endParaRPr lang="en-US" dirty="0"/>
          </a:p>
          <a:p>
            <a:pPr marL="0" indent="0">
              <a:buNone/>
            </a:pPr>
            <a:endParaRPr lang="id-ID" sz="36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2586" y="3245476"/>
            <a:ext cx="338554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2034862" y="3279957"/>
            <a:ext cx="2622834" cy="120032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font-family </a:t>
            </a:r>
            <a:r>
              <a:rPr lang="en-US" dirty="0">
                <a:solidFill>
                  <a:srgbClr val="FFFF00"/>
                </a:solidFill>
              </a:rPr>
              <a:t>: Arial;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font-size : </a:t>
            </a:r>
            <a:r>
              <a:rPr lang="en-US" dirty="0">
                <a:solidFill>
                  <a:srgbClr val="FFFF00"/>
                </a:solidFill>
              </a:rPr>
              <a:t>14px;</a:t>
            </a:r>
          </a:p>
          <a:p>
            <a:r>
              <a:rPr lang="en-US" dirty="0"/>
              <a:t>}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508680" y="4876937"/>
            <a:ext cx="338554" cy="309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508680" y="5373990"/>
            <a:ext cx="338554" cy="309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488419" y="4875295"/>
            <a:ext cx="338554" cy="3090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4488419" y="5373169"/>
            <a:ext cx="338554" cy="3090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24319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04" y="1828800"/>
            <a:ext cx="8290443" cy="4351338"/>
          </a:xfrm>
        </p:spPr>
      </p:pic>
    </p:spTree>
    <p:extLst>
      <p:ext uri="{BB962C8B-B14F-4D97-AF65-F5344CB8AC3E}">
        <p14:creationId xmlns:p14="http://schemas.microsoft.com/office/powerpoint/2010/main" val="322722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olidFill>
                  <a:srgbClr val="FFFF00"/>
                </a:solidFill>
              </a:rPr>
              <a:t>{ font-size : 14px;}</a:t>
            </a:r>
          </a:p>
          <a:p>
            <a:endParaRPr lang="en-US" dirty="0"/>
          </a:p>
          <a:p>
            <a:r>
              <a:rPr lang="en-US" dirty="0"/>
              <a:t>h6 </a:t>
            </a:r>
            <a:r>
              <a:rPr lang="en-US" dirty="0">
                <a:solidFill>
                  <a:srgbClr val="FFFF00"/>
                </a:solidFill>
              </a:rPr>
              <a:t>{ font-size : 14px;}</a:t>
            </a:r>
          </a:p>
          <a:p>
            <a:endParaRPr lang="en-US" dirty="0"/>
          </a:p>
          <a:p>
            <a:r>
              <a:rPr lang="en-US" dirty="0"/>
              <a:t>p, h6 </a:t>
            </a:r>
            <a:r>
              <a:rPr lang="en-US" dirty="0">
                <a:solidFill>
                  <a:srgbClr val="FFFF00"/>
                </a:solidFill>
              </a:rPr>
              <a:t>{ font-size : 14px;}</a:t>
            </a:r>
            <a:endParaRPr lang="id-I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8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/*     </a:t>
            </a:r>
            <a:r>
              <a:rPr lang="en-US" sz="4400" dirty="0" err="1"/>
              <a:t>ini</a:t>
            </a:r>
            <a:r>
              <a:rPr lang="en-US" sz="4400" dirty="0"/>
              <a:t> comment  */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198974186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467</TotalTime>
  <Words>551</Words>
  <Application>Microsoft Office PowerPoint</Application>
  <PresentationFormat>Widescreen</PresentationFormat>
  <Paragraphs>171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Century Schoolbook</vt:lpstr>
      <vt:lpstr>Wingdings 2</vt:lpstr>
      <vt:lpstr>View</vt:lpstr>
      <vt:lpstr>CSS</vt:lpstr>
      <vt:lpstr>PowerPoint Presentation</vt:lpstr>
      <vt:lpstr>HTML</vt:lpstr>
      <vt:lpstr>CSS</vt:lpstr>
      <vt:lpstr>mengaplikasikan CSS ke HTML</vt:lpstr>
      <vt:lpstr>keuntungan menggunakan CSS</vt:lpstr>
      <vt:lpstr>CSS Syntax</vt:lpstr>
      <vt:lpstr>grouping</vt:lpstr>
      <vt:lpstr>comments</vt:lpstr>
      <vt:lpstr>CSS Selectors</vt:lpstr>
      <vt:lpstr>element selector </vt:lpstr>
      <vt:lpstr>Class Selector</vt:lpstr>
      <vt:lpstr>ID Selector</vt:lpstr>
      <vt:lpstr>apakah warna &lt;div&gt; ?</vt:lpstr>
      <vt:lpstr>elemet specific css selector</vt:lpstr>
      <vt:lpstr>descendant selector</vt:lpstr>
      <vt:lpstr>PowerPoint Presentation</vt:lpstr>
      <vt:lpstr>Grouping Selectors</vt:lpstr>
      <vt:lpstr>CSS Location Option</vt:lpstr>
      <vt:lpstr>external Styles</vt:lpstr>
      <vt:lpstr>embedded styles</vt:lpstr>
      <vt:lpstr>inline styles</vt:lpstr>
      <vt:lpstr>PowerPoint Presentation</vt:lpstr>
      <vt:lpstr>cascade urutan </vt:lpstr>
      <vt:lpstr>box model</vt:lpstr>
      <vt:lpstr>margin</vt:lpstr>
      <vt:lpstr>border</vt:lpstr>
      <vt:lpstr>padding</vt:lpstr>
      <vt:lpstr>width height</vt:lpstr>
      <vt:lpstr>PowerPoint Presentation</vt:lpstr>
      <vt:lpstr>margin dan padding</vt:lpstr>
      <vt:lpstr>margin </vt:lpstr>
      <vt:lpstr>border </vt:lpstr>
      <vt:lpstr>PowerPoint Presentation</vt:lpstr>
      <vt:lpstr>boder style</vt:lpstr>
      <vt:lpstr>PowerPoint Presentation</vt:lpstr>
      <vt:lpstr>background</vt:lpstr>
      <vt:lpstr>color</vt:lpstr>
      <vt:lpstr>Keyword Notasi</vt:lpstr>
      <vt:lpstr>Hexadesimal Notasi</vt:lpstr>
      <vt:lpstr>RGB</vt:lpstr>
      <vt:lpstr>PowerPoint Presentation</vt:lpstr>
      <vt:lpstr>opacity property</vt:lpstr>
      <vt:lpstr>Alpha </vt:lpstr>
      <vt:lpstr>Measurement</vt:lpstr>
      <vt:lpstr>pixel</vt:lpstr>
      <vt:lpstr>em</vt:lpstr>
      <vt:lpstr>rem (root em)</vt:lpstr>
      <vt:lpstr>%</vt:lpstr>
      <vt:lpstr>Layout CSS</vt:lpstr>
      <vt:lpstr>Layout CSS Structure</vt:lpstr>
      <vt:lpstr>Layout CSS Structure</vt:lpstr>
      <vt:lpstr>Layout CSS Structure</vt:lpstr>
      <vt:lpstr>Layout CSS Structure</vt:lpstr>
      <vt:lpstr>Layout CSS Structure</vt:lpstr>
      <vt:lpstr>Element Positioning</vt:lpstr>
      <vt:lpstr>Normal Flow</vt:lpstr>
      <vt:lpstr>Position </vt:lpstr>
      <vt:lpstr>static positioning</vt:lpstr>
      <vt:lpstr>relative position</vt:lpstr>
      <vt:lpstr>relative position</vt:lpstr>
      <vt:lpstr>absolute positioning</vt:lpstr>
      <vt:lpstr>absolute positioning</vt:lpstr>
      <vt:lpstr>Fixed Positioning</vt:lpstr>
      <vt:lpstr>inherit positioning</vt:lpstr>
      <vt:lpstr>z-index</vt:lpstr>
      <vt:lpstr>responsive web design</vt:lpstr>
      <vt:lpstr>Media queries css</vt:lpstr>
      <vt:lpstr>PowerPoint Presentation</vt:lpstr>
      <vt:lpstr>contoh</vt:lpstr>
    </vt:vector>
  </TitlesOfParts>
  <Company>Saviyaa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irvan lewenusa</dc:creator>
  <cp:lastModifiedBy>support ACP</cp:lastModifiedBy>
  <cp:revision>31</cp:revision>
  <dcterms:created xsi:type="dcterms:W3CDTF">2017-10-11T16:51:47Z</dcterms:created>
  <dcterms:modified xsi:type="dcterms:W3CDTF">2019-08-26T19:22:32Z</dcterms:modified>
</cp:coreProperties>
</file>