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>
        <p:scale>
          <a:sx n="75" d="100"/>
          <a:sy n="75" d="100"/>
        </p:scale>
        <p:origin x="342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0E0926-3BDA-402D-9E9F-27B38429CD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DFEBF-35F5-4E9C-9F29-2454E67E6F57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FAC87-4677-4AB1-B0F0-7B029ACEE302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D1693-E174-4511-8C9D-68AFC309ABC8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E1A6B-AEF4-425C-A90F-3C91D5CC5A6C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126F0-C8EA-47FB-92CE-757CB3672118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5780E-6355-42F7-B8A0-2276D77D04F9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DFEBF-35F5-4E9C-9F29-2454E67E6F57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A61CC-E4C3-456D-839C-64E95BEB9E3C}" type="slidenum">
              <a:rPr lang="en-US"/>
              <a:pPr/>
              <a:t>3</a:t>
            </a:fld>
            <a:endParaRPr lang="en-US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71AF3-0406-4311-8217-C50A0881D55B}" type="slidenum">
              <a:rPr lang="en-US"/>
              <a:pPr/>
              <a:t>4</a:t>
            </a:fld>
            <a:endParaRPr lang="en-US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871CB-32C6-4C58-AE3A-497C2459AA92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429F6-2751-4A37-8C7D-2F206CAB7FF9}" type="slidenum">
              <a:rPr lang="en-US"/>
              <a:pPr/>
              <a:t>6</a:t>
            </a:fld>
            <a:endParaRPr lang="en-US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135D8-7EED-426D-AC1B-B46F46F75FC4}" type="slidenum">
              <a:rPr lang="en-US"/>
              <a:pPr/>
              <a:t>7</a:t>
            </a:fld>
            <a:endParaRPr lang="en-US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03A0D-4CA7-40E8-B0F1-4D5D8432D1BB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81526-46C2-4616-9ACC-323B2D8DFF48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088F1-9D66-4F2A-A7D2-E53081B112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AC3E2-3CA2-43DA-B030-E8AB496D6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30789-3166-4315-A6DF-12D17689DC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D8972-0709-4532-A041-982226F525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E05BF-D709-424B-B951-C17BE6023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60EDF-DB68-4571-8FBE-79D547C2EB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2BF3-2386-416D-9973-847DEE7183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72F5A-FEFC-4BA2-8DFB-AE77BE9ACC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C61E8-D68A-46D2-BE80-2F91DF187A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998EA-A68B-4E3D-90E5-E7F2D3E960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716FD-0FB1-4EA6-9C90-619CF57238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The Toy Grammar of the Course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E82D12-2DBB-445D-862F-4BC054DA1B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5991-E6E8-439C-A43B-DC0FDB27A3EE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The Grammar of the Course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724400"/>
          </a:xfrm>
        </p:spPr>
        <p:txBody>
          <a:bodyPr/>
          <a:lstStyle/>
          <a:p>
            <a:r>
              <a:rPr lang="en-US" sz="1600" dirty="0" smtClean="0"/>
              <a:t>Revision Mei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, 2011</a:t>
            </a:r>
          </a:p>
          <a:p>
            <a:r>
              <a:rPr lang="en-US" sz="1600" dirty="0" smtClean="0"/>
              <a:t>Log changes, revised page 7,8, 11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10ED-E0BA-4CDD-878B-450205B6DF1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8229600" cy="57150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600" b="1" i="1" dirty="0">
                <a:latin typeface="Arial" charset="0"/>
              </a:rPr>
              <a:t>Context Checking Rules IKI40800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400" dirty="0"/>
              <a:t>C0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scope. </a:t>
            </a:r>
            <a:br>
              <a:rPr lang="en-US" sz="1400" dirty="0"/>
            </a:br>
            <a:r>
              <a:rPr lang="en-US" sz="1400" dirty="0"/>
              <a:t>C1 option </a:t>
            </a:r>
            <a:r>
              <a:rPr lang="en-US" sz="1400" dirty="0" err="1"/>
              <a:t>mencetak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 scope yang </a:t>
            </a:r>
            <a:r>
              <a:rPr lang="en-US" sz="1400" dirty="0" err="1"/>
              <a:t>bersangkutan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C2 </a:t>
            </a:r>
            <a:r>
              <a:rPr lang="en-US" sz="1400" dirty="0" err="1"/>
              <a:t>keluar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scope. </a:t>
            </a:r>
            <a:br>
              <a:rPr lang="en-US" sz="1400" dirty="0"/>
            </a:br>
            <a:r>
              <a:rPr lang="en-US" sz="1400" dirty="0"/>
              <a:t>C3 </a:t>
            </a: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identifier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dideklarasi</a:t>
            </a:r>
            <a:r>
              <a:rPr lang="en-US" sz="1400" dirty="0"/>
              <a:t> </a:t>
            </a:r>
            <a:r>
              <a:rPr lang="en-US" sz="1400" dirty="0" err="1"/>
              <a:t>di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scope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/>
              <a:t>     </a:t>
            </a:r>
            <a:r>
              <a:rPr lang="en-US" sz="1400" dirty="0" err="1"/>
              <a:t>masukkan</a:t>
            </a:r>
            <a:r>
              <a:rPr lang="en-US" sz="1400" dirty="0"/>
              <a:t> identifier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, Push index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C4 </a:t>
            </a:r>
            <a:r>
              <a:rPr lang="en-US" sz="1400" dirty="0" err="1"/>
              <a:t>masukkan</a:t>
            </a:r>
            <a:r>
              <a:rPr lang="en-US" sz="1400" dirty="0"/>
              <a:t> </a:t>
            </a:r>
            <a:r>
              <a:rPr lang="en-US" sz="1400" dirty="0" err="1"/>
              <a:t>lexic</a:t>
            </a:r>
            <a:r>
              <a:rPr lang="en-US" sz="1400" dirty="0"/>
              <a:t> level </a:t>
            </a:r>
            <a:r>
              <a:rPr lang="en-US" sz="1400" dirty="0" err="1"/>
              <a:t>dan</a:t>
            </a:r>
            <a:r>
              <a:rPr lang="en-US" sz="1400" dirty="0"/>
              <a:t> order number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C5 </a:t>
            </a:r>
            <a:r>
              <a:rPr lang="en-US" sz="1400" dirty="0" err="1"/>
              <a:t>masukkan</a:t>
            </a:r>
            <a:r>
              <a:rPr lang="en-US" sz="1400" dirty="0"/>
              <a:t> type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C6 </a:t>
            </a: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identifier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dideklarasi</a:t>
            </a:r>
            <a:r>
              <a:rPr lang="en-US" sz="1400" dirty="0"/>
              <a:t>. Push </a:t>
            </a:r>
            <a:r>
              <a:rPr lang="en-US" sz="1400" dirty="0" err="1"/>
              <a:t>indek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simbolnya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C7 Pop </a:t>
            </a:r>
            <a:r>
              <a:rPr lang="en-US" sz="1400" dirty="0" err="1"/>
              <a:t>indek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C8 Push type. </a:t>
            </a:r>
            <a:br>
              <a:rPr lang="en-US" sz="1400" dirty="0"/>
            </a:br>
            <a:r>
              <a:rPr lang="en-US" sz="1400" dirty="0"/>
              <a:t>C9 Push type Int. </a:t>
            </a:r>
            <a:br>
              <a:rPr lang="en-US" sz="1400" dirty="0"/>
            </a:br>
            <a:r>
              <a:rPr lang="en-US" sz="1400" dirty="0"/>
              <a:t>C10 Push type </a:t>
            </a:r>
            <a:r>
              <a:rPr lang="en-US" sz="1400" dirty="0" err="1"/>
              <a:t>bool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C11 Pop type. </a:t>
            </a:r>
            <a:br>
              <a:rPr lang="en-US" sz="1400" dirty="0"/>
            </a:br>
            <a:r>
              <a:rPr lang="en-US" sz="1400" dirty="0"/>
              <a:t>C12 </a:t>
            </a: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type </a:t>
            </a:r>
            <a:r>
              <a:rPr lang="en-US" sz="1400" dirty="0" err="1"/>
              <a:t>adalah</a:t>
            </a:r>
            <a:r>
              <a:rPr lang="en-US" sz="1400" dirty="0"/>
              <a:t> int. </a:t>
            </a:r>
            <a:br>
              <a:rPr lang="en-US" sz="1400" dirty="0"/>
            </a:br>
            <a:r>
              <a:rPr lang="en-US" sz="1400" dirty="0"/>
              <a:t>C13 </a:t>
            </a: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type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bool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C14 </a:t>
            </a:r>
            <a:r>
              <a:rPr lang="en-US" sz="1400" dirty="0" err="1"/>
              <a:t>Periksa</a:t>
            </a:r>
            <a:r>
              <a:rPr lang="en-US" sz="1400" dirty="0"/>
              <a:t> type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kesamaan</a:t>
            </a:r>
            <a:r>
              <a:rPr lang="en-US" sz="1400" dirty="0"/>
              <a:t> (equality comparison). </a:t>
            </a:r>
            <a:br>
              <a:rPr lang="en-US" sz="1400" dirty="0"/>
            </a:br>
            <a:r>
              <a:rPr lang="en-US" sz="1400" dirty="0"/>
              <a:t>C15 </a:t>
            </a:r>
            <a:r>
              <a:rPr lang="en-US" sz="1400" dirty="0" err="1"/>
              <a:t>Periksa</a:t>
            </a:r>
            <a:r>
              <a:rPr lang="en-US" sz="1400" dirty="0"/>
              <a:t> type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urutan</a:t>
            </a:r>
            <a:r>
              <a:rPr lang="en-US" sz="1400" dirty="0"/>
              <a:t> (order comparison). </a:t>
            </a:r>
            <a:br>
              <a:rPr lang="en-US" sz="1400" dirty="0"/>
            </a:br>
            <a:r>
              <a:rPr lang="en-US" sz="1400" dirty="0"/>
              <a:t>C16 </a:t>
            </a:r>
            <a:r>
              <a:rPr lang="en-US" sz="1400" dirty="0" err="1"/>
              <a:t>Periksa</a:t>
            </a:r>
            <a:r>
              <a:rPr lang="en-US" sz="1400" dirty="0"/>
              <a:t> type </a:t>
            </a:r>
            <a:r>
              <a:rPr lang="en-US" sz="1400" dirty="0" err="1"/>
              <a:t>untuk</a:t>
            </a:r>
            <a:r>
              <a:rPr lang="en-US" sz="1400" dirty="0"/>
              <a:t> assignment. </a:t>
            </a:r>
            <a:br>
              <a:rPr lang="en-US" sz="1400" dirty="0"/>
            </a:br>
            <a:r>
              <a:rPr lang="en-US" sz="1400" dirty="0"/>
              <a:t>C17 </a:t>
            </a: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type variable </a:t>
            </a:r>
            <a:r>
              <a:rPr lang="en-US" sz="1400" dirty="0" err="1"/>
              <a:t>adalah</a:t>
            </a:r>
            <a:r>
              <a:rPr lang="en-US" sz="1400" dirty="0"/>
              <a:t> integer.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1400" b="1" dirty="0"/>
              <a:t>Array.</a:t>
            </a:r>
            <a:r>
              <a:rPr lang="en-US" sz="1400" dirty="0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400" dirty="0"/>
              <a:t>C18 </a:t>
            </a:r>
            <a:r>
              <a:rPr lang="en-US" sz="1400" dirty="0" err="1"/>
              <a:t>beri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, entry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skalar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C19 </a:t>
            </a:r>
            <a:r>
              <a:rPr lang="en-US" sz="1400" dirty="0" err="1"/>
              <a:t>beri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, entry </a:t>
            </a:r>
            <a:r>
              <a:rPr lang="en-US" sz="1400" dirty="0" err="1"/>
              <a:t>tabel</a:t>
            </a:r>
            <a:r>
              <a:rPr lang="en-US" sz="1400" dirty="0"/>
              <a:t> </a:t>
            </a:r>
            <a:r>
              <a:rPr lang="en-US" sz="1400" dirty="0" err="1"/>
              <a:t>simbol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variable array. </a:t>
            </a:r>
            <a:br>
              <a:rPr lang="en-US" sz="1400" dirty="0"/>
            </a:br>
            <a:r>
              <a:rPr lang="en-US" sz="1400" dirty="0"/>
              <a:t>C20 </a:t>
            </a: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identifier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variable </a:t>
            </a:r>
            <a:r>
              <a:rPr lang="en-US" sz="1400" dirty="0" err="1"/>
              <a:t>skalar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C21 </a:t>
            </a:r>
            <a:r>
              <a:rPr lang="en-US" sz="1400" dirty="0" err="1"/>
              <a:t>Periksa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identifier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variable array.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sz="1400" dirty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CEF1-0555-4BFD-87C3-1FFC32ECCA1E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001000" cy="5334000"/>
          </a:xfrm>
        </p:spPr>
        <p:txBody>
          <a:bodyPr/>
          <a:lstStyle/>
          <a:p>
            <a:r>
              <a:rPr lang="en-US" sz="1600" b="1" dirty="0" err="1">
                <a:cs typeface="Times New Roman" pitchFamily="18" charset="0"/>
              </a:rPr>
              <a:t>Fungsi</a:t>
            </a:r>
            <a:r>
              <a:rPr lang="en-US" sz="1600" b="1" dirty="0">
                <a:cs typeface="Times New Roman" pitchFamily="18" charset="0"/>
              </a:rPr>
              <a:t> </a:t>
            </a:r>
            <a:r>
              <a:rPr lang="en-US" sz="1600" b="1" dirty="0" err="1">
                <a:cs typeface="Times New Roman" pitchFamily="18" charset="0"/>
              </a:rPr>
              <a:t>dan</a:t>
            </a:r>
            <a:r>
              <a:rPr lang="en-US" sz="1600" b="1" dirty="0">
                <a:cs typeface="Times New Roman" pitchFamily="18" charset="0"/>
              </a:rPr>
              <a:t> </a:t>
            </a:r>
            <a:r>
              <a:rPr lang="en-US" sz="1600" b="1" dirty="0" err="1">
                <a:cs typeface="Times New Roman" pitchFamily="18" charset="0"/>
              </a:rPr>
              <a:t>prosedur</a:t>
            </a:r>
            <a:r>
              <a:rPr lang="en-US" sz="1600" b="1" dirty="0">
                <a:cs typeface="Times New Roman" pitchFamily="18" charset="0"/>
              </a:rPr>
              <a:t>.</a:t>
            </a:r>
            <a:r>
              <a:rPr lang="en-US" sz="1600" dirty="0">
                <a:cs typeface="Times New Roman" pitchFamily="18" charset="0"/>
              </a:rPr>
              <a:t> </a:t>
            </a:r>
            <a:endParaRPr lang="en-US" sz="1600" dirty="0" smtClean="0"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C0, old C0 and  if proc/</a:t>
            </a:r>
            <a:r>
              <a:rPr lang="en-US" sz="1600" dirty="0" err="1" smtClean="0">
                <a:solidFill>
                  <a:srgbClr val="FF0000"/>
                </a:solidFill>
                <a:cs typeface="Times New Roman" pitchFamily="18" charset="0"/>
              </a:rPr>
              <a:t>func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 is defined then add statement to push current order number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C2,  old C2  and  if proc/</a:t>
            </a:r>
            <a:r>
              <a:rPr lang="en-US" sz="1600" dirty="0" err="1" smtClean="0">
                <a:solidFill>
                  <a:srgbClr val="FF0000"/>
                </a:solidFill>
                <a:cs typeface="Times New Roman" pitchFamily="18" charset="0"/>
              </a:rPr>
              <a:t>func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 is defined, then set </a:t>
            </a:r>
            <a:r>
              <a:rPr lang="en-US" sz="1600" dirty="0" err="1" smtClean="0">
                <a:solidFill>
                  <a:srgbClr val="FF0000"/>
                </a:solidFill>
                <a:cs typeface="Times New Roman" pitchFamily="18" charset="0"/>
              </a:rPr>
              <a:t>currentOrderNumber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 = top of </a:t>
            </a:r>
            <a:r>
              <a:rPr lang="en-US" sz="1600" dirty="0" err="1" smtClean="0">
                <a:solidFill>
                  <a:srgbClr val="FF0000"/>
                </a:solidFill>
                <a:cs typeface="Times New Roman" pitchFamily="18" charset="0"/>
              </a:rPr>
              <a:t>orderNumber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</a:rPr>
              <a:t> stack</a:t>
            </a:r>
            <a:endParaRPr lang="en-US" sz="1600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600" dirty="0">
                <a:cs typeface="Times New Roman" pitchFamily="18" charset="0"/>
              </a:rPr>
              <a:t>C22 </a:t>
            </a:r>
            <a:r>
              <a:rPr lang="en-US" sz="1600" dirty="0" err="1">
                <a:cs typeface="Times New Roman" pitchFamily="18" charset="0"/>
              </a:rPr>
              <a:t>masukkan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lexic</a:t>
            </a:r>
            <a:r>
              <a:rPr lang="en-US" sz="1600" dirty="0">
                <a:cs typeface="Times New Roman" pitchFamily="18" charset="0"/>
              </a:rPr>
              <a:t> level </a:t>
            </a:r>
            <a:r>
              <a:rPr lang="en-US" sz="1600" dirty="0" err="1">
                <a:cs typeface="Times New Roman" pitchFamily="18" charset="0"/>
              </a:rPr>
              <a:t>dan</a:t>
            </a:r>
            <a:r>
              <a:rPr lang="en-US" sz="1600" dirty="0">
                <a:cs typeface="Times New Roman" pitchFamily="18" charset="0"/>
              </a:rPr>
              <a:t> order number </a:t>
            </a:r>
            <a:r>
              <a:rPr lang="en-US" sz="1600" dirty="0" err="1">
                <a:cs typeface="Times New Roman" pitchFamily="18" charset="0"/>
              </a:rPr>
              <a:t>ke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dalam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tabel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simbol</a:t>
            </a:r>
            <a:r>
              <a:rPr lang="en-US" sz="1600" dirty="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1600" dirty="0">
                <a:cs typeface="Times New Roman" pitchFamily="18" charset="0"/>
              </a:rPr>
              <a:t>C23 </a:t>
            </a:r>
            <a:r>
              <a:rPr lang="en-US" sz="1600" dirty="0" err="1">
                <a:cs typeface="Times New Roman" pitchFamily="18" charset="0"/>
              </a:rPr>
              <a:t>masukkan</a:t>
            </a:r>
            <a:r>
              <a:rPr lang="en-US" sz="1600" dirty="0">
                <a:cs typeface="Times New Roman" pitchFamily="18" charset="0"/>
              </a:rPr>
              <a:t> type </a:t>
            </a:r>
            <a:r>
              <a:rPr lang="en-US" sz="1600" dirty="0" err="1">
                <a:cs typeface="Times New Roman" pitchFamily="18" charset="0"/>
              </a:rPr>
              <a:t>int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atau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bool</a:t>
            </a:r>
            <a:r>
              <a:rPr lang="en-US" sz="1600" dirty="0">
                <a:cs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sz="1600" dirty="0">
                <a:cs typeface="Times New Roman" pitchFamily="18" charset="0"/>
              </a:rPr>
              <a:t>C36 </a:t>
            </a:r>
            <a:r>
              <a:rPr lang="en-US" sz="1600" dirty="0" err="1">
                <a:cs typeface="Times New Roman" pitchFamily="18" charset="0"/>
              </a:rPr>
              <a:t>periksa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bahwa</a:t>
            </a:r>
            <a:r>
              <a:rPr lang="en-US" sz="1600" dirty="0">
                <a:cs typeface="Times New Roman" pitchFamily="18" charset="0"/>
              </a:rPr>
              <a:t> type </a:t>
            </a:r>
            <a:r>
              <a:rPr lang="en-US" sz="1600" dirty="0" err="1">
                <a:cs typeface="Times New Roman" pitchFamily="18" charset="0"/>
              </a:rPr>
              <a:t>dari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ekspresi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sama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dengan</a:t>
            </a:r>
            <a:r>
              <a:rPr lang="en-US" sz="1600" dirty="0">
                <a:cs typeface="Times New Roman" pitchFamily="18" charset="0"/>
              </a:rPr>
              <a:t> type </a:t>
            </a:r>
            <a:r>
              <a:rPr lang="en-US" sz="1600" dirty="0" err="1">
                <a:cs typeface="Times New Roman" pitchFamily="18" charset="0"/>
              </a:rPr>
              <a:t>dari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cs typeface="Times New Roman" pitchFamily="18" charset="0"/>
              </a:rPr>
              <a:t>fungsi</a:t>
            </a:r>
            <a:r>
              <a:rPr lang="en-US" sz="1600" dirty="0">
                <a:cs typeface="Times New Roman" pitchFamily="18" charset="0"/>
              </a:rPr>
              <a:t>. </a:t>
            </a:r>
          </a:p>
          <a:p>
            <a:r>
              <a:rPr lang="en-US" sz="1600" b="1" dirty="0">
                <a:cs typeface="Times New Roman" pitchFamily="18" charset="0"/>
              </a:rPr>
              <a:t>Parameter.</a:t>
            </a:r>
            <a:r>
              <a:rPr lang="en-US" sz="1600" dirty="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C24 </a:t>
            </a:r>
            <a:r>
              <a:rPr lang="en-US" sz="1100" dirty="0" err="1">
                <a:cs typeface="Times New Roman" pitchFamily="18" charset="0"/>
              </a:rPr>
              <a:t>masukkan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prosedur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ke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dalam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tabel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simbol</a:t>
            </a:r>
            <a:r>
              <a:rPr lang="en-US" sz="1100" dirty="0">
                <a:cs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C25 </a:t>
            </a:r>
            <a:r>
              <a:rPr lang="en-US" sz="1100" dirty="0" err="1">
                <a:cs typeface="Times New Roman" pitchFamily="18" charset="0"/>
              </a:rPr>
              <a:t>masukkan</a:t>
            </a:r>
            <a:r>
              <a:rPr lang="en-US" sz="1100" dirty="0">
                <a:cs typeface="Times New Roman" pitchFamily="18" charset="0"/>
              </a:rPr>
              <a:t> parameter </a:t>
            </a:r>
            <a:r>
              <a:rPr lang="en-US" sz="1100" dirty="0" err="1">
                <a:cs typeface="Times New Roman" pitchFamily="18" charset="0"/>
              </a:rPr>
              <a:t>ke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dalam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tabel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simbol</a:t>
            </a:r>
            <a:r>
              <a:rPr lang="en-US" sz="1100" dirty="0">
                <a:cs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C26 </a:t>
            </a:r>
            <a:r>
              <a:rPr lang="en-US" sz="1100" dirty="0" err="1">
                <a:cs typeface="Times New Roman" pitchFamily="18" charset="0"/>
              </a:rPr>
              <a:t>masukkan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fungsi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ke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dalam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tabel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simbol</a:t>
            </a:r>
            <a:r>
              <a:rPr lang="en-US" sz="1100" dirty="0">
                <a:cs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C27 </a:t>
            </a:r>
            <a:r>
              <a:rPr lang="en-US" sz="1100" dirty="0" err="1">
                <a:cs typeface="Times New Roman" pitchFamily="18" charset="0"/>
              </a:rPr>
              <a:t>keluar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dari</a:t>
            </a:r>
            <a:r>
              <a:rPr lang="en-US" sz="1100" dirty="0">
                <a:cs typeface="Times New Roman" pitchFamily="18" charset="0"/>
              </a:rPr>
              <a:t> scope yang </a:t>
            </a:r>
            <a:r>
              <a:rPr lang="en-US" sz="1100" dirty="0" err="1">
                <a:cs typeface="Times New Roman" pitchFamily="18" charset="0"/>
              </a:rPr>
              <a:t>mengandung</a:t>
            </a:r>
            <a:r>
              <a:rPr lang="en-US" sz="1100" dirty="0">
                <a:cs typeface="Times New Roman" pitchFamily="18" charset="0"/>
              </a:rPr>
              <a:t> parameter.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C28 </a:t>
            </a:r>
            <a:r>
              <a:rPr lang="en-US" sz="1100" dirty="0" err="1">
                <a:cs typeface="Times New Roman" pitchFamily="18" charset="0"/>
              </a:rPr>
              <a:t>periksa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bahwa</a:t>
            </a:r>
            <a:r>
              <a:rPr lang="en-US" sz="1100" dirty="0">
                <a:cs typeface="Times New Roman" pitchFamily="18" charset="0"/>
              </a:rPr>
              <a:t> identifier </a:t>
            </a:r>
            <a:r>
              <a:rPr lang="en-US" sz="1100" dirty="0" err="1">
                <a:cs typeface="Times New Roman" pitchFamily="18" charset="0"/>
              </a:rPr>
              <a:t>merupakan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nama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prosedure</a:t>
            </a:r>
            <a:r>
              <a:rPr lang="en-US" sz="1100" dirty="0">
                <a:cs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C29 </a:t>
            </a:r>
            <a:r>
              <a:rPr lang="en-US" sz="1100" dirty="0" err="1">
                <a:cs typeface="Times New Roman" pitchFamily="18" charset="0"/>
              </a:rPr>
              <a:t>periksa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bahwa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fungsi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atau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prosedur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tak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punya</a:t>
            </a:r>
            <a:r>
              <a:rPr lang="en-US" sz="1100" dirty="0">
                <a:cs typeface="Times New Roman" pitchFamily="18" charset="0"/>
              </a:rPr>
              <a:t> parameter.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C30 Push </a:t>
            </a:r>
            <a:r>
              <a:rPr lang="en-US" sz="1100" dirty="0" err="1">
                <a:cs typeface="Times New Roman" pitchFamily="18" charset="0"/>
              </a:rPr>
              <a:t>jumlah</a:t>
            </a:r>
            <a:r>
              <a:rPr lang="en-US" sz="1100" dirty="0">
                <a:cs typeface="Times New Roman" pitchFamily="18" charset="0"/>
              </a:rPr>
              <a:t> argument = 0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C31 </a:t>
            </a:r>
            <a:r>
              <a:rPr lang="en-US" sz="1100" dirty="0" err="1">
                <a:cs typeface="Times New Roman" pitchFamily="18" charset="0"/>
              </a:rPr>
              <a:t>periksa</a:t>
            </a:r>
            <a:r>
              <a:rPr lang="en-US" sz="1100" dirty="0">
                <a:cs typeface="Times New Roman" pitchFamily="18" charset="0"/>
              </a:rPr>
              <a:t> argument </a:t>
            </a:r>
            <a:r>
              <a:rPr lang="en-US" sz="1100" dirty="0" err="1">
                <a:cs typeface="Times New Roman" pitchFamily="18" charset="0"/>
              </a:rPr>
              <a:t>terhadap</a:t>
            </a:r>
            <a:r>
              <a:rPr lang="en-US" sz="1100" dirty="0">
                <a:cs typeface="Times New Roman" pitchFamily="18" charset="0"/>
              </a:rPr>
              <a:t> parameter.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C32 </a:t>
            </a:r>
            <a:r>
              <a:rPr lang="en-US" sz="1100" dirty="0" err="1">
                <a:cs typeface="Times New Roman" pitchFamily="18" charset="0"/>
              </a:rPr>
              <a:t>periksa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bahwa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semua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argumen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sudah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dilihat</a:t>
            </a:r>
            <a:r>
              <a:rPr lang="en-US" sz="1100" dirty="0">
                <a:cs typeface="Times New Roman" pitchFamily="18" charset="0"/>
              </a:rPr>
              <a:t>. Pop </a:t>
            </a:r>
            <a:r>
              <a:rPr lang="en-US" sz="1100" dirty="0" err="1">
                <a:cs typeface="Times New Roman" pitchFamily="18" charset="0"/>
              </a:rPr>
              <a:t>jumlah</a:t>
            </a:r>
            <a:r>
              <a:rPr lang="en-US" sz="1100" dirty="0">
                <a:cs typeface="Times New Roman" pitchFamily="18" charset="0"/>
              </a:rPr>
              <a:t> argument.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C33 </a:t>
            </a:r>
            <a:r>
              <a:rPr lang="en-US" sz="1100" dirty="0" err="1">
                <a:cs typeface="Times New Roman" pitchFamily="18" charset="0"/>
              </a:rPr>
              <a:t>periksa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bahwa</a:t>
            </a:r>
            <a:r>
              <a:rPr lang="en-US" sz="1100" dirty="0">
                <a:cs typeface="Times New Roman" pitchFamily="18" charset="0"/>
              </a:rPr>
              <a:t> identifier </a:t>
            </a:r>
            <a:r>
              <a:rPr lang="en-US" sz="1100" dirty="0" err="1">
                <a:cs typeface="Times New Roman" pitchFamily="18" charset="0"/>
              </a:rPr>
              <a:t>adalah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nama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fungsi</a:t>
            </a:r>
            <a:r>
              <a:rPr lang="en-US" sz="1100" dirty="0">
                <a:cs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C34 </a:t>
            </a:r>
            <a:r>
              <a:rPr lang="en-US" sz="1100" dirty="0" err="1">
                <a:cs typeface="Times New Roman" pitchFamily="18" charset="0"/>
              </a:rPr>
              <a:t>tambah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nilai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jumlah</a:t>
            </a:r>
            <a:r>
              <a:rPr lang="en-US" sz="1100" dirty="0">
                <a:cs typeface="Times New Roman" pitchFamily="18" charset="0"/>
              </a:rPr>
              <a:t> argument.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C35 </a:t>
            </a:r>
            <a:r>
              <a:rPr lang="en-US" sz="1100" dirty="0" err="1">
                <a:cs typeface="Times New Roman" pitchFamily="18" charset="0"/>
              </a:rPr>
              <a:t>masukkan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jumlah</a:t>
            </a:r>
            <a:r>
              <a:rPr lang="en-US" sz="1100" dirty="0">
                <a:cs typeface="Times New Roman" pitchFamily="18" charset="0"/>
              </a:rPr>
              <a:t> argument (parameter) </a:t>
            </a:r>
            <a:r>
              <a:rPr lang="en-US" sz="1100" dirty="0" err="1">
                <a:cs typeface="Times New Roman" pitchFamily="18" charset="0"/>
              </a:rPr>
              <a:t>ke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dalam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tabel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simbol</a:t>
            </a:r>
            <a:r>
              <a:rPr lang="en-US" sz="1100" dirty="0">
                <a:cs typeface="Times New Roman" pitchFamily="18" charset="0"/>
              </a:rPr>
              <a:t>. Pop </a:t>
            </a:r>
            <a:r>
              <a:rPr lang="en-US" sz="1100" dirty="0" err="1">
                <a:cs typeface="Times New Roman" pitchFamily="18" charset="0"/>
              </a:rPr>
              <a:t>jumlah</a:t>
            </a:r>
            <a:r>
              <a:rPr lang="en-US" sz="1100" dirty="0">
                <a:cs typeface="Times New Roman" pitchFamily="18" charset="0"/>
              </a:rPr>
              <a:t> argument. </a:t>
            </a:r>
          </a:p>
          <a:p>
            <a:pPr>
              <a:buFontTx/>
              <a:buNone/>
            </a:pPr>
            <a:r>
              <a:rPr lang="en-US" sz="1100" dirty="0">
                <a:cs typeface="Times New Roman" pitchFamily="18" charset="0"/>
              </a:rPr>
              <a:t>C37 if identifier </a:t>
            </a:r>
            <a:r>
              <a:rPr lang="en-US" sz="1100" dirty="0" err="1">
                <a:cs typeface="Times New Roman" pitchFamily="18" charset="0"/>
              </a:rPr>
              <a:t>suatu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fungsi</a:t>
            </a:r>
            <a:r>
              <a:rPr lang="en-US" sz="1100" dirty="0">
                <a:cs typeface="Times New Roman" pitchFamily="18" charset="0"/>
              </a:rPr>
              <a:t> </a:t>
            </a:r>
            <a:r>
              <a:rPr lang="en-US" sz="1100" dirty="0" err="1">
                <a:cs typeface="Times New Roman" pitchFamily="18" charset="0"/>
              </a:rPr>
              <a:t>maka</a:t>
            </a:r>
            <a:r>
              <a:rPr lang="en-US" sz="1100" dirty="0">
                <a:cs typeface="Times New Roman" pitchFamily="18" charset="0"/>
              </a:rPr>
              <a:t> C33 else C20</a:t>
            </a:r>
            <a:r>
              <a:rPr lang="en-US" sz="11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11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100" dirty="0" smtClean="0">
                <a:solidFill>
                  <a:srgbClr val="FF0000"/>
                </a:solidFill>
                <a:cs typeface="Times New Roman" pitchFamily="18" charset="0"/>
              </a:rPr>
              <a:t>C40 set type of </a:t>
            </a:r>
            <a:r>
              <a:rPr lang="en-US" sz="1100" dirty="0" err="1" smtClean="0">
                <a:solidFill>
                  <a:srgbClr val="FF0000"/>
                </a:solidFill>
                <a:cs typeface="Times New Roman" pitchFamily="18" charset="0"/>
              </a:rPr>
              <a:t>func</a:t>
            </a:r>
            <a:r>
              <a:rPr lang="en-US" sz="1100" dirty="0" smtClean="0">
                <a:solidFill>
                  <a:srgbClr val="FF0000"/>
                </a:solidFill>
                <a:cs typeface="Times New Roman" pitchFamily="18" charset="0"/>
              </a:rPr>
              <a:t> as </a:t>
            </a:r>
            <a:r>
              <a:rPr lang="en-US" sz="1100" dirty="0" err="1" smtClean="0">
                <a:solidFill>
                  <a:srgbClr val="FF0000"/>
                </a:solidFill>
                <a:cs typeface="Times New Roman" pitchFamily="18" charset="0"/>
              </a:rPr>
              <a:t>int</a:t>
            </a:r>
            <a:r>
              <a:rPr lang="en-US" sz="1100" dirty="0" smtClean="0">
                <a:solidFill>
                  <a:srgbClr val="FF0000"/>
                </a:solidFill>
                <a:cs typeface="Times New Roman" pitchFamily="18" charset="0"/>
              </a:rPr>
              <a:t> / </a:t>
            </a:r>
            <a:r>
              <a:rPr lang="en-US" sz="1100" dirty="0" err="1" smtClean="0">
                <a:solidFill>
                  <a:srgbClr val="FF0000"/>
                </a:solidFill>
                <a:cs typeface="Times New Roman" pitchFamily="18" charset="0"/>
              </a:rPr>
              <a:t>boolean</a:t>
            </a:r>
            <a:endParaRPr lang="en-US" sz="11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012D4-7D41-4BA5-9DDB-14F51F8AAA30}" type="slidenum">
              <a:rPr lang="en-US"/>
              <a:pPr/>
              <a:t>12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001000" cy="5486400"/>
          </a:xfrm>
        </p:spPr>
        <p:txBody>
          <a:bodyPr/>
          <a:lstStyle/>
          <a:p>
            <a:r>
              <a:rPr lang="en-US" sz="1800" b="1" i="1">
                <a:latin typeface="Arial" charset="0"/>
              </a:rPr>
              <a:t>Code Generation Rules IKI40800 </a:t>
            </a:r>
          </a:p>
          <a:p>
            <a:r>
              <a:rPr lang="en-US" sz="1800">
                <a:cs typeface="Times New Roman" pitchFamily="18" charset="0"/>
              </a:rPr>
              <a:t>R0 tentukan pc dan mt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R1 periksa bahwa lexic level &lt;displaySize. Buat instruksi untuk memasuki scope statement.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R2 periksa bahwa lexic level &lt;displaySize. Buat instruksi untuk memasuki scope ekspresi.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R3 buat instruksi untuk mengalokasi variable.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R4 buat instruksi untuk mendapatkan address untuk hasil perhitungan.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R5 buat instruksi untuk menghapus variable dan keluar dari scope statement.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R6 buat instruksi untuk memindahkan hasil perhitungan, hapus variable, dan keluar dari scope ekspresi.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R7 buat instruksi untuk forward branch (BR).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R8 buat instruksi untuk forward bersyarat (BF).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R9 buat instruksi untuk membetulkan address dari forward branc-2 (forward branch-2 bersyarat).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R10 buat instruksi untuk membetulkan address dari forward branch bersyarat.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R11 simpan address untuk backward branch.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R12 buat instruksi untuk backward branch. </a:t>
            </a:r>
            <a:br>
              <a:rPr lang="en-US" sz="18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R13-R26 buat instruksi yang sesuai dengan operator.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8641-7675-45B4-97B6-7A25842B4BD6}" type="slidenum">
              <a:rPr lang="en-US"/>
              <a:pPr/>
              <a:t>13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924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R27 buat instruksi untuk membaca dan menyimpan integer.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R28 buat instruksi untuk mencetak integer.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R29 buat instruksi untuk mencetak teks.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R30 buat instruksi untuk memindahkan kursor ke baris baru.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R31 buat instruksi untuk mendapatkan address variable.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R32 buat instruksi untuk memperoleh nilai dari suatu variable.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R33 STORE.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R34 PUSH 0.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R35 PUSH 1.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R36 PUSH nilai integer.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R37 alokasi space untuk variabel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R38 HALT </a:t>
            </a:r>
          </a:p>
          <a:p>
            <a:pPr>
              <a:lnSpc>
                <a:spcPct val="90000"/>
              </a:lnSpc>
            </a:pPr>
            <a:r>
              <a:rPr lang="en-US" sz="2000" b="1">
                <a:cs typeface="Times New Roman" pitchFamily="18" charset="0"/>
              </a:rPr>
              <a:t>Array.</a:t>
            </a:r>
            <a:r>
              <a:rPr lang="en-US" sz="200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R39 buat instruksi untuk memeriksa bahwa batas array adalah non-negatif. buat instruksi untuk mengalokasikan array.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R40 buat instruksi untuk memperoleh address array.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R41 buat instruksi untuk memeriksa bahwa indek array berada pada batasnya. 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6F56-51CE-49D3-A3DE-DCC17ABE8290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696200" cy="5334000"/>
          </a:xfrm>
        </p:spPr>
        <p:txBody>
          <a:bodyPr/>
          <a:lstStyle/>
          <a:p>
            <a:r>
              <a:rPr lang="en-US" sz="2000" b="1">
                <a:cs typeface="Times New Roman" pitchFamily="18" charset="0"/>
              </a:rPr>
              <a:t>Fungsi, prosedur dan parameter.</a:t>
            </a:r>
            <a:r>
              <a:rPr lang="en-US" sz="2000">
                <a:cs typeface="Times New Roman" pitchFamily="18" charset="0"/>
              </a:rPr>
              <a:t> </a:t>
            </a:r>
          </a:p>
          <a:p>
            <a:r>
              <a:rPr lang="en-US" sz="2000">
                <a:cs typeface="Times New Roman" pitchFamily="18" charset="0"/>
              </a:rPr>
              <a:t>R42 buat instruksi unutk kembali dari prosedure.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R43 buat instruksi untuk kembali dari fungsi.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R44 buat instruksi untuk memanggil suatu prosedur.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R45 buat instruksi untuk membentuk tanda block untuk pemanggilan prosedur.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R46 buat instruksi untuk membentuk tanda block untuk pemanggilan fungsi.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R47 buat instruksi untuk memanggil fungsi.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R48 buat instruksi untuk menyimpan argument untuk pemanggilan prosedu/fungsi.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R49 if identifier suatu fungsi maka R46 else R31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R50 if identifier suatu fungsi maka R47 else R32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5991-E6E8-439C-A43B-DC0FDB27A3EE}" type="slidenum">
              <a:rPr lang="en-US"/>
              <a:pPr/>
              <a:t>2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The Grammar of the Course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724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program: 	scope R38 R0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scope:	'{' C0 R1 declarations C1 R3 ';' statements C2 R5 '}'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statements:	 , </a:t>
            </a:r>
            <a:br>
              <a:rPr lang="en-US" sz="1800" dirty="0"/>
            </a:br>
            <a:r>
              <a:rPr lang="en-US" sz="1800" dirty="0"/>
              <a:t>		statement statements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statement: 	identifier C6 </a:t>
            </a:r>
            <a:r>
              <a:rPr lang="en-US" sz="1800" dirty="0" err="1"/>
              <a:t>assignOrCall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		'if' expression C13 C11 R8 'then' statements </a:t>
            </a:r>
            <a:r>
              <a:rPr lang="en-US" sz="1800" dirty="0" err="1"/>
              <a:t>optElse</a:t>
            </a:r>
            <a:r>
              <a:rPr lang="en-US" sz="1800" dirty="0"/>
              <a:t> 'end' 'if', </a:t>
            </a:r>
            <a:br>
              <a:rPr lang="en-US" sz="1800" dirty="0"/>
            </a:br>
            <a:r>
              <a:rPr lang="en-US" sz="1800" dirty="0"/>
              <a:t>		'repeat' R11 statements 'until' expression </a:t>
            </a:r>
            <a:r>
              <a:rPr lang="en-US" sz="1400" dirty="0"/>
              <a:t>C13 C11 R18 R8 R12 R10, </a:t>
            </a:r>
            <a:br>
              <a:rPr lang="en-US" sz="1400" dirty="0"/>
            </a:br>
            <a:r>
              <a:rPr lang="en-US" sz="1800" dirty="0"/>
              <a:t>		'loop' R11 R53 statements R12 'end' 'loop' R51, </a:t>
            </a:r>
            <a:br>
              <a:rPr lang="en-US" sz="1800" dirty="0"/>
            </a:br>
            <a:r>
              <a:rPr lang="en-US" sz="1800" dirty="0"/>
              <a:t>		'exit' R52, </a:t>
            </a:r>
            <a:br>
              <a:rPr lang="en-US" sz="1800" dirty="0"/>
            </a:br>
            <a:r>
              <a:rPr lang="en-US" sz="1800" dirty="0"/>
              <a:t>		'put' outputs, </a:t>
            </a:r>
            <a:br>
              <a:rPr lang="en-US" sz="1800" dirty="0"/>
            </a:br>
            <a:r>
              <a:rPr lang="en-US" sz="1800" dirty="0"/>
              <a:t>		'get' inputs, </a:t>
            </a:r>
            <a:br>
              <a:rPr lang="en-US" sz="1800" dirty="0"/>
            </a:br>
            <a:r>
              <a:rPr lang="en-US" sz="1800" dirty="0"/>
              <a:t>		scope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 err="1"/>
              <a:t>optElse</a:t>
            </a:r>
            <a:r>
              <a:rPr lang="en-US" sz="1800" dirty="0"/>
              <a:t>: 	R10, </a:t>
            </a:r>
            <a:br>
              <a:rPr lang="en-US" sz="1800" dirty="0"/>
            </a:br>
            <a:r>
              <a:rPr lang="en-US" sz="1800" dirty="0"/>
              <a:t>		'else' R7 R10 statements R9</a:t>
            </a:r>
            <a:r>
              <a:rPr lang="en-US" sz="1600" dirty="0"/>
              <a:t> 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06B-471C-4CA8-840C-9019CD7CE267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924800" cy="57150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>
                <a:solidFill>
                  <a:schemeClr val="accent2"/>
                </a:solidFill>
              </a:rPr>
              <a:t>assignOrCall: C28 C29 R45 R44 C7,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		'(' R45 C28 C30 arguments ')' C32 R44 C7,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		':' '=' C20 R31 assignExpression, </a:t>
            </a:r>
            <a:br>
              <a:rPr lang="en-US" sz="2400"/>
            </a:br>
            <a:r>
              <a:rPr lang="en-US" sz="2400"/>
              <a:t>		'[' C21 R40 subscript ']' ':' '=' assignExpression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assignExpression: expression C16 C11 R33 C7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subscript: 	simpleExpression C12 C11 R41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expression: simpleExpression optRelation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optRelation: , </a:t>
            </a:r>
            <a:br>
              <a:rPr lang="en-US" sz="2400"/>
            </a:br>
            <a:r>
              <a:rPr lang="en-US" sz="2400"/>
              <a:t>		'=' simpleExpression C14 C11 C11 C10 R21, </a:t>
            </a:r>
            <a:br>
              <a:rPr lang="en-US" sz="2400"/>
            </a:br>
            <a:r>
              <a:rPr lang="en-US" sz="2400"/>
              <a:t>		'#' simpleExpression C14 C11 C11 C10 R22, </a:t>
            </a:r>
            <a:br>
              <a:rPr lang="en-US" sz="2400"/>
            </a:br>
            <a:r>
              <a:rPr lang="en-US" sz="2400"/>
              <a:t>		'&lt;' lessOrLessEq, </a:t>
            </a:r>
            <a:br>
              <a:rPr lang="en-US" sz="2400"/>
            </a:br>
            <a:r>
              <a:rPr lang="en-US" sz="2400"/>
              <a:t>		'&gt;' greaterOrGreaterEq</a:t>
            </a:r>
            <a:r>
              <a:rPr lang="en-US" sz="2800"/>
              <a:t> </a:t>
            </a:r>
          </a:p>
          <a:p>
            <a:pPr>
              <a:buFontTx/>
              <a:buNone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2AC9-25FA-4A78-A179-6EFC2DF3EB82}" type="slidenum">
              <a:rPr lang="en-US"/>
              <a:pPr/>
              <a:t>4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724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lessOrEq: 	simpleExpression </a:t>
            </a:r>
            <a:r>
              <a:rPr lang="en-US" sz="2000"/>
              <a:t>C15 C11 C11 C10 R23</a:t>
            </a:r>
            <a:r>
              <a:rPr lang="en-US" sz="2400"/>
              <a:t>, </a:t>
            </a:r>
            <a:br>
              <a:rPr lang="en-US" sz="2400"/>
            </a:br>
            <a:r>
              <a:rPr lang="en-US" sz="2400"/>
              <a:t>		'=' simpleExpression </a:t>
            </a:r>
            <a:r>
              <a:rPr lang="en-US" sz="2000"/>
              <a:t>C15 C11 C11 C10 R24</a:t>
            </a:r>
            <a:r>
              <a:rPr lang="en-US" sz="2400"/>
              <a:t>,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greaterOrGreaterEq: simpleExpression </a:t>
            </a:r>
            <a:r>
              <a:rPr lang="en-US" sz="2000"/>
              <a:t>C15 C11 C11 C10 R25, </a:t>
            </a:r>
            <a:br>
              <a:rPr lang="en-US" sz="2000"/>
            </a:br>
            <a:r>
              <a:rPr lang="en-US" sz="2400"/>
              <a:t>		'=' simpleExpression </a:t>
            </a:r>
            <a:r>
              <a:rPr lang="en-US" sz="2000"/>
              <a:t>C15 C11 C11 C10 R26</a:t>
            </a:r>
            <a:r>
              <a:rPr lang="en-US" sz="240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simpleExpression: term moreTerms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moreTerms: , </a:t>
            </a:r>
            <a:br>
              <a:rPr lang="en-US" sz="2400"/>
            </a:br>
            <a:r>
              <a:rPr lang="en-US" sz="2400"/>
              <a:t>		'+' C12 C11 term C12 R14 moreTerms, </a:t>
            </a:r>
            <a:br>
              <a:rPr lang="en-US" sz="2400"/>
            </a:br>
            <a:r>
              <a:rPr lang="en-US" sz="2400"/>
              <a:t>		'-' C12 C11 term C12 R15 moreTerms, </a:t>
            </a:r>
            <a:br>
              <a:rPr lang="en-US" sz="2400"/>
            </a:br>
            <a:r>
              <a:rPr lang="en-US" sz="2400"/>
              <a:t>		'|' C13 C11 term C13 R20 moreTerms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term: 	factor moreFactors </a:t>
            </a:r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75C7-850F-42AF-98D0-618F803D6D0A}" type="slidenum">
              <a:rPr lang="en-US"/>
              <a:pPr/>
              <a:t>5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924800" cy="57912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moreFactors: 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/>
              <a:t>	'*' C12 C11 factor C12 R16 moreFactors, </a:t>
            </a:r>
            <a:br>
              <a:rPr lang="en-US" sz="2000"/>
            </a:br>
            <a:r>
              <a:rPr lang="en-US" sz="2000"/>
              <a:t>'/' C12 C11 factor C12 R17 moreFactors, </a:t>
            </a:r>
            <a:br>
              <a:rPr lang="en-US" sz="2000"/>
            </a:br>
            <a:r>
              <a:rPr lang="en-US" sz="2000"/>
              <a:t>'&amp;' C13 C11 factor C13 R19 moreFactors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factor: primary,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/>
              <a:t>	'+' factor C12, </a:t>
            </a:r>
            <a:br>
              <a:rPr lang="en-US" sz="2000"/>
            </a:br>
            <a:r>
              <a:rPr lang="en-US" sz="2000"/>
              <a:t>'-' factor C12 R13, </a:t>
            </a:r>
            <a:br>
              <a:rPr lang="en-US" sz="2000"/>
            </a:br>
            <a:r>
              <a:rPr lang="en-US" sz="2000"/>
              <a:t>'~' factor C13 R18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primary: integer C9 R36,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/>
              <a:t>	'true' C10 R35, </a:t>
            </a:r>
            <a:br>
              <a:rPr lang="en-US" sz="2000"/>
            </a:br>
            <a:r>
              <a:rPr lang="en-US" sz="2000"/>
              <a:t>'false' C10 R34, </a:t>
            </a:r>
            <a:br>
              <a:rPr lang="en-US" sz="2000"/>
            </a:br>
            <a:r>
              <a:rPr lang="en-US" sz="2000"/>
              <a:t>'(' expression ')', </a:t>
            </a:r>
            <a:br>
              <a:rPr lang="en-US" sz="2000"/>
            </a:br>
            <a:r>
              <a:rPr lang="en-US" sz="2000"/>
              <a:t>'{' C0 R2 declarations C1 R3 ';' statements ';' expression </a:t>
            </a:r>
            <a:r>
              <a:rPr lang="en-US" sz="1600"/>
              <a:t>C2 R6 '}', </a:t>
            </a:r>
            <a:br>
              <a:rPr lang="en-US" sz="1600"/>
            </a:br>
            <a:r>
              <a:rPr lang="en-US" sz="2000"/>
              <a:t>identifier C6 subsOrCall </a:t>
            </a:r>
          </a:p>
          <a:p>
            <a:pPr>
              <a:buFontTx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CD53-143F-4569-B252-3F6EE52C406B}" type="slidenum">
              <a:rPr lang="en-US"/>
              <a:pPr/>
              <a:t>6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48600" cy="33528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>
                <a:solidFill>
                  <a:schemeClr val="accent2"/>
                </a:solidFill>
              </a:rPr>
              <a:t>subsOrCall: C37 R49 C29 C8 R50 C7,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	'(' C33 R46 C30 arguments ')' C32 C8 R47 C7,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'[' C21 R40 subscript ']' C8 R32 C7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arguments: expression C34 C31 C11 R48 moreArguments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/>
              <a:t>moreArguments: 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/>
              <a:t>	',' expression C34 C31 C11 R48 moreArguments</a:t>
            </a: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09027-1507-4307-8666-85B40FF76875}" type="slidenum">
              <a:rPr lang="en-US"/>
              <a:pPr/>
              <a:t>7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848600" cy="4343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declarations: declaration </a:t>
            </a:r>
            <a:r>
              <a:rPr lang="en-US" sz="2800" dirty="0" err="1"/>
              <a:t>moreDeclarations</a:t>
            </a:r>
            <a:r>
              <a:rPr lang="en-US" sz="2800" dirty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 dirty="0" err="1"/>
              <a:t>moreDeclarations</a:t>
            </a:r>
            <a:r>
              <a:rPr lang="en-US" sz="2800" dirty="0"/>
              <a:t>: 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 dirty="0"/>
              <a:t>	declaration </a:t>
            </a:r>
            <a:r>
              <a:rPr lang="en-US" sz="2000" dirty="0" err="1"/>
              <a:t>moreDeclarations</a:t>
            </a:r>
            <a:r>
              <a:rPr lang="en-US" sz="2000" dirty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declaration: </a:t>
            </a:r>
            <a:r>
              <a:rPr lang="en-US" sz="1800" dirty="0"/>
              <a:t>'</a:t>
            </a:r>
            <a:r>
              <a:rPr lang="en-US" sz="1800" dirty="0" err="1"/>
              <a:t>var</a:t>
            </a:r>
            <a:r>
              <a:rPr lang="en-US" sz="1800" dirty="0"/>
              <a:t>' identifier C3 C4 </a:t>
            </a:r>
            <a:r>
              <a:rPr lang="en-US" sz="1800" dirty="0" err="1"/>
              <a:t>optArrayBound</a:t>
            </a:r>
            <a:r>
              <a:rPr lang="en-US" sz="1800" dirty="0"/>
              <a:t> ':' type C5 C11 C7,</a:t>
            </a:r>
            <a:r>
              <a:rPr lang="en-US" sz="2800" dirty="0"/>
              <a:t>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type </a:t>
            </a:r>
            <a:r>
              <a:rPr lang="en-US" sz="2000" dirty="0" smtClean="0">
                <a:solidFill>
                  <a:srgbClr val="FF0000"/>
                </a:solidFill>
              </a:rPr>
              <a:t>C40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'</a:t>
            </a:r>
            <a:r>
              <a:rPr lang="en-US" sz="2000" dirty="0" err="1">
                <a:solidFill>
                  <a:schemeClr val="accent2"/>
                </a:solidFill>
              </a:rPr>
              <a:t>func</a:t>
            </a:r>
            <a:r>
              <a:rPr lang="en-US" sz="2000" dirty="0">
                <a:solidFill>
                  <a:schemeClr val="accent2"/>
                </a:solidFill>
              </a:rPr>
              <a:t>' identifier C3 C26 R7 C22 C23 C5 C0 R2 </a:t>
            </a:r>
            <a:r>
              <a:rPr lang="en-US" sz="2000" dirty="0" err="1">
                <a:solidFill>
                  <a:schemeClr val="accent2"/>
                </a:solidFill>
              </a:rPr>
              <a:t>funcBody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'proc' identifier C3 C24 R7 C22 C0 R1 </a:t>
            </a:r>
            <a:r>
              <a:rPr lang="en-US" sz="2000" dirty="0" err="1">
                <a:solidFill>
                  <a:schemeClr val="accent2"/>
                </a:solidFill>
              </a:rPr>
              <a:t>procBody</a:t>
            </a:r>
            <a:r>
              <a:rPr lang="en-US" sz="2000" dirty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 dirty="0" err="1">
                <a:solidFill>
                  <a:schemeClr val="accent2"/>
                </a:solidFill>
              </a:rPr>
              <a:t>funcBody</a:t>
            </a:r>
            <a:r>
              <a:rPr lang="en-US" sz="2800" dirty="0">
                <a:solidFill>
                  <a:schemeClr val="accent2"/>
                </a:solidFill>
              </a:rPr>
              <a:t>: '=' </a:t>
            </a:r>
            <a:r>
              <a:rPr lang="en-US" sz="2000" dirty="0">
                <a:solidFill>
                  <a:schemeClr val="accent2"/>
                </a:solidFill>
              </a:rPr>
              <a:t>expression C36 C11 </a:t>
            </a:r>
            <a:r>
              <a:rPr lang="en-US" sz="2000" dirty="0" err="1">
                <a:solidFill>
                  <a:schemeClr val="accent2"/>
                </a:solidFill>
              </a:rPr>
              <a:t>C11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C2 </a:t>
            </a:r>
            <a:r>
              <a:rPr lang="en-US" sz="2000" dirty="0">
                <a:solidFill>
                  <a:schemeClr val="accent2"/>
                </a:solidFill>
              </a:rPr>
              <a:t>R6 R43 R9 C7,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	'(' C30 parameters C35 C1 ')' '=' expression C36 C11 </a:t>
            </a:r>
            <a:r>
              <a:rPr lang="en-US" sz="2000" dirty="0" err="1">
                <a:solidFill>
                  <a:schemeClr val="accent2"/>
                </a:solidFill>
              </a:rPr>
              <a:t>C11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C27 R6 R43 R9 C7 </a:t>
            </a:r>
          </a:p>
          <a:p>
            <a:pPr>
              <a:buFontTx/>
              <a:buNone/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5791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Notes ; C40 was added on Mei 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, 2011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438E-C9D8-4951-8F7D-403DC9262266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001000" cy="57912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err="1">
                <a:solidFill>
                  <a:schemeClr val="accent2"/>
                </a:solidFill>
              </a:rPr>
              <a:t>procBody</a:t>
            </a:r>
            <a:r>
              <a:rPr lang="en-US" dirty="0">
                <a:solidFill>
                  <a:schemeClr val="accent2"/>
                </a:solidFill>
              </a:rPr>
              <a:t>: scope </a:t>
            </a:r>
            <a:r>
              <a:rPr lang="en-US" b="1" dirty="0" smtClean="0">
                <a:solidFill>
                  <a:srgbClr val="FF0000"/>
                </a:solidFill>
              </a:rPr>
              <a:t>C2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R42 R9 C7</a:t>
            </a:r>
            <a:r>
              <a:rPr lang="en-US" sz="4000" dirty="0">
                <a:solidFill>
                  <a:schemeClr val="accent2"/>
                </a:solidFill>
              </a:rPr>
              <a:t>, 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'(' C30 parameters C35 C1 ')' scope C27 R5 R42 R9 C7</a:t>
            </a:r>
            <a:r>
              <a:rPr lang="en-US" dirty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type: 'integer' C9, '</a:t>
            </a:r>
            <a:r>
              <a:rPr lang="en-US" dirty="0" err="1"/>
              <a:t>boolean</a:t>
            </a:r>
            <a:r>
              <a:rPr lang="en-US" dirty="0"/>
              <a:t>' C10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err="1"/>
              <a:t>optArrayBound</a:t>
            </a:r>
            <a:r>
              <a:rPr lang="en-US" dirty="0"/>
              <a:t>: C18 R37,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dirty="0"/>
              <a:t>'[' </a:t>
            </a:r>
            <a:r>
              <a:rPr lang="en-US" dirty="0" err="1"/>
              <a:t>simpleExpression</a:t>
            </a:r>
            <a:r>
              <a:rPr lang="en-US" dirty="0"/>
              <a:t> C12 C11 R39 ']' C19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parameters: </a:t>
            </a:r>
            <a:r>
              <a:rPr lang="en-US" sz="1600" dirty="0"/>
              <a:t>identifier C3 C4 C25 ':' type C5 C11 C7 C34 </a:t>
            </a:r>
            <a:r>
              <a:rPr lang="en-US" sz="1600" dirty="0" err="1"/>
              <a:t>moreParameters</a:t>
            </a:r>
            <a:r>
              <a:rPr lang="en-US" dirty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err="1"/>
              <a:t>moreParameters</a:t>
            </a:r>
            <a:r>
              <a:rPr lang="en-US" dirty="0"/>
              <a:t>: 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 dirty="0"/>
              <a:t>',' identifier C3 C4 C25 ':' type C5 C11 C7 C34 </a:t>
            </a:r>
            <a:r>
              <a:rPr lang="en-US" sz="2000" dirty="0" err="1"/>
              <a:t>moreParameters</a:t>
            </a:r>
            <a:r>
              <a:rPr lang="en-US" sz="2000" dirty="0"/>
              <a:t> 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638800"/>
            <a:ext cx="6705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Notes: C2 was added on Mei 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, 2011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Toy Grammar of the Course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8FE9-C843-48AF-875D-2AA8A9AD2BD9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924800" cy="57912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Outputs: output moreOutput R30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moreOutput: 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/>
              <a:t>	',' output moreOutput </a:t>
            </a:r>
            <a:br>
              <a:rPr lang="en-US" sz="2000"/>
            </a:br>
            <a:r>
              <a:rPr lang="en-US" sz="2000"/>
              <a:t>output expression C12 C11 R38 text R29 'skip' R30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inputs: input moreInputs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moreInputs: , </a:t>
            </a:r>
          </a:p>
          <a:p>
            <a:pPr lvl="2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000"/>
              <a:t>',' input moreInputs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input: identifier C6 optSubscript C17 R27 C7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800"/>
              <a:t>optSubscript: C20 R31 '[' C21 R40 subscript ']' 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494</TotalTime>
  <Words>498</Words>
  <Application>Microsoft PowerPoint</Application>
  <PresentationFormat>On-screen Show (4:3)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Times New Roman</vt:lpstr>
      <vt:lpstr>Arial</vt:lpstr>
      <vt:lpstr>Blank Presentation</vt:lpstr>
      <vt:lpstr>The Grammar of the Course</vt:lpstr>
      <vt:lpstr>The Grammar of the Course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cs.ui.ac.id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Grammar of the Course</dc:title>
  <dc:creator>computer</dc:creator>
  <cp:lastModifiedBy>hsuhartanto</cp:lastModifiedBy>
  <cp:revision>9</cp:revision>
  <dcterms:created xsi:type="dcterms:W3CDTF">2002-09-10T06:53:42Z</dcterms:created>
  <dcterms:modified xsi:type="dcterms:W3CDTF">2011-05-02T08:06:24Z</dcterms:modified>
</cp:coreProperties>
</file>