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8" r:id="rId7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01E248-1EEE-0A5A-A0EE-10453D36DA35}" name="Valeria Restrepo Arboleda" initials="VRA" userId="S::vrestrepoa@choucairtesting.com::79639249-65c7-457d-b550-f2b9541898a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7DC6FB-FC1B-4B67-E5D0-E90D92E8F8EB}" v="242" dt="2025-05-15T22:51:54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685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Aplicación&#10;&#10;Descripción generada automáticamente con confianza media">
            <a:extLst>
              <a:ext uri="{FF2B5EF4-FFF2-40B4-BE49-F238E27FC236}">
                <a16:creationId xmlns:a16="http://schemas.microsoft.com/office/drawing/2014/main" id="{6C84DA2C-B85D-CD56-D1CD-D363DA2222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6500" cy="104394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170598-5DC0-1AE3-4A27-D691760E59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8831" y="461068"/>
            <a:ext cx="2938054" cy="3279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61E3C209-3283-3FAD-8937-D68D5F627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3645" y="912562"/>
            <a:ext cx="2505435" cy="175869"/>
          </a:xfr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18" name="Marcador de texto 6">
            <a:extLst>
              <a:ext uri="{FF2B5EF4-FFF2-40B4-BE49-F238E27FC236}">
                <a16:creationId xmlns:a16="http://schemas.microsoft.com/office/drawing/2014/main" id="{38246264-6171-46C1-AF91-4117272913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0781" y="4988021"/>
            <a:ext cx="2622272" cy="1928976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MX"/>
              <a:t>Inserte su información</a:t>
            </a:r>
            <a:endParaRPr lang="es-CO"/>
          </a:p>
        </p:txBody>
      </p:sp>
      <p:sp>
        <p:nvSpPr>
          <p:cNvPr id="19" name="Marcador de texto 6">
            <a:extLst>
              <a:ext uri="{FF2B5EF4-FFF2-40B4-BE49-F238E27FC236}">
                <a16:creationId xmlns:a16="http://schemas.microsoft.com/office/drawing/2014/main" id="{4CCF32C7-706E-3109-96B2-08110857E1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3395" y="2466317"/>
            <a:ext cx="2828925" cy="168858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MX"/>
              <a:t>Inserte su información</a:t>
            </a:r>
            <a:endParaRPr lang="es-CO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392FB44-5FAD-070C-8AA2-26D0251AE3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80" y="1930850"/>
            <a:ext cx="3035992" cy="47000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D6B6FAC-1BE3-F9B7-B78A-4FCEB4C225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94" y="1978618"/>
            <a:ext cx="3340861" cy="4700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2FE9D093-580B-407A-8ADB-FD171FEFE0E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6" y="4449329"/>
            <a:ext cx="3010586" cy="41919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48245D0-6238-AF7D-EA2A-9BE06CAE274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09" y="6399322"/>
            <a:ext cx="3264644" cy="444601"/>
          </a:xfrm>
          <a:prstGeom prst="rect">
            <a:avLst/>
          </a:prstGeom>
        </p:spPr>
      </p:pic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E1F802FE-7AC6-CDC9-319F-C7CCDB709A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0780" y="7973083"/>
            <a:ext cx="2622272" cy="187636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MX"/>
              <a:t>Inserte su información</a:t>
            </a:r>
            <a:endParaRPr lang="es-CO"/>
          </a:p>
        </p:txBody>
      </p: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9F6D3705-5F4B-FD8D-EE08-92DD79B11A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62594" y="5025120"/>
            <a:ext cx="2914291" cy="121525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MX"/>
              <a:t>Inserte su información</a:t>
            </a:r>
            <a:endParaRPr lang="es-CO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FE4C7FE4-515A-8830-08D8-E502D865DF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0674" y="2466975"/>
            <a:ext cx="2943225" cy="1687513"/>
          </a:xfrm>
        </p:spPr>
        <p:txBody>
          <a:bodyPr>
            <a:normAutofit/>
          </a:bodyPr>
          <a:lstStyle>
            <a:lvl1pPr>
              <a:defRPr sz="1200">
                <a:latin typeface="+mj-lt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EED02BA9-5FC3-FF93-FD09-93DEF46A20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4186" y="7132983"/>
            <a:ext cx="904875" cy="444601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MX"/>
              <a:t>Inserte </a:t>
            </a:r>
            <a:r>
              <a:rPr lang="es-MX" err="1"/>
              <a:t>informacion</a:t>
            </a:r>
            <a:endParaRPr lang="es-CO"/>
          </a:p>
        </p:txBody>
      </p:sp>
      <p:sp>
        <p:nvSpPr>
          <p:cNvPr id="37" name="Marcador de texto 35">
            <a:extLst>
              <a:ext uri="{FF2B5EF4-FFF2-40B4-BE49-F238E27FC236}">
                <a16:creationId xmlns:a16="http://schemas.microsoft.com/office/drawing/2014/main" id="{FB8C25F8-486B-8AAD-E70E-3F419B2B958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23926" y="7132983"/>
            <a:ext cx="904875" cy="444601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MX"/>
              <a:t>Inserte </a:t>
            </a:r>
            <a:r>
              <a:rPr lang="es-MX" err="1"/>
              <a:t>informacion</a:t>
            </a:r>
            <a:endParaRPr lang="es-CO"/>
          </a:p>
        </p:txBody>
      </p:sp>
      <p:sp>
        <p:nvSpPr>
          <p:cNvPr id="38" name="Marcador de texto 35">
            <a:extLst>
              <a:ext uri="{FF2B5EF4-FFF2-40B4-BE49-F238E27FC236}">
                <a16:creationId xmlns:a16="http://schemas.microsoft.com/office/drawing/2014/main" id="{622C08AF-93E6-1E23-B12A-F7149250DE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33666" y="7132983"/>
            <a:ext cx="904875" cy="444601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MX"/>
              <a:t>Inserte </a:t>
            </a:r>
            <a:r>
              <a:rPr lang="es-MX" err="1"/>
              <a:t>informacion</a:t>
            </a:r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11BF13-906A-D302-72BC-D30F6651085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37" y="4404869"/>
            <a:ext cx="3798165" cy="508116"/>
          </a:xfrm>
          <a:prstGeom prst="rect">
            <a:avLst/>
          </a:prstGeom>
        </p:spPr>
      </p:pic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BAEECE1E-7C10-CD14-9652-35D07655F0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65227" y="7985924"/>
            <a:ext cx="2711658" cy="187636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MX"/>
              <a:t>Inserte su información</a:t>
            </a:r>
            <a:endParaRPr lang="es-CO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8862C45D-F582-25F9-6C84-C488C792A5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68338" y="1240714"/>
            <a:ext cx="2505435" cy="175869"/>
          </a:xfr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CORREO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084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170598-5DC0-1AE3-4A27-D691760E59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8831" y="461068"/>
            <a:ext cx="2938054" cy="3279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61E3C209-3283-3FAD-8937-D68D5F627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3645" y="912562"/>
            <a:ext cx="2505435" cy="175869"/>
          </a:xfr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18" name="Marcador de texto 6">
            <a:extLst>
              <a:ext uri="{FF2B5EF4-FFF2-40B4-BE49-F238E27FC236}">
                <a16:creationId xmlns:a16="http://schemas.microsoft.com/office/drawing/2014/main" id="{38246264-6171-46C1-AF91-4117272913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0781" y="4988021"/>
            <a:ext cx="2622272" cy="1928976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MX"/>
              <a:t>Inserte su información</a:t>
            </a:r>
            <a:endParaRPr lang="es-CO"/>
          </a:p>
        </p:txBody>
      </p:sp>
      <p:sp>
        <p:nvSpPr>
          <p:cNvPr id="19" name="Marcador de texto 6">
            <a:extLst>
              <a:ext uri="{FF2B5EF4-FFF2-40B4-BE49-F238E27FC236}">
                <a16:creationId xmlns:a16="http://schemas.microsoft.com/office/drawing/2014/main" id="{4CCF32C7-706E-3109-96B2-08110857E1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3395" y="2466317"/>
            <a:ext cx="2828925" cy="168858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MX"/>
              <a:t>Inserte su información</a:t>
            </a:r>
            <a:endParaRPr lang="es-CO"/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E1F802FE-7AC6-CDC9-319F-C7CCDB709A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0780" y="7973083"/>
            <a:ext cx="2622272" cy="187636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MX"/>
              <a:t>Inserte su información</a:t>
            </a:r>
            <a:endParaRPr lang="es-CO"/>
          </a:p>
        </p:txBody>
      </p: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9F6D3705-5F4B-FD8D-EE08-92DD79B11A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62594" y="5025120"/>
            <a:ext cx="2914291" cy="121525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MX"/>
              <a:t>Inserte su información</a:t>
            </a:r>
            <a:endParaRPr lang="es-CO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FE4C7FE4-515A-8830-08D8-E502D865DF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0674" y="2466975"/>
            <a:ext cx="2943225" cy="1687513"/>
          </a:xfrm>
        </p:spPr>
        <p:txBody>
          <a:bodyPr>
            <a:normAutofit/>
          </a:bodyPr>
          <a:lstStyle>
            <a:lvl1pPr>
              <a:defRPr sz="1200">
                <a:latin typeface="+mj-lt"/>
              </a:defRPr>
            </a:lvl1pPr>
            <a:lvl2pPr>
              <a:defRPr sz="12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BAEECE1E-7C10-CD14-9652-35D07655F0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65227" y="7985924"/>
            <a:ext cx="2711658" cy="187636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MX"/>
              <a:t>Inserte su información</a:t>
            </a:r>
            <a:endParaRPr lang="es-CO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8862C45D-F582-25F9-6C84-C488C792A5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68338" y="1240714"/>
            <a:ext cx="2505435" cy="175869"/>
          </a:xfr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CORREO</a:t>
            </a:r>
            <a:endParaRPr lang="es-CO" dirty="0"/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33E6F10-348B-7393-A692-88EC5EE78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206"/>
            <a:ext cx="7576193" cy="104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5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1DD7124C-54D8-44F5-FE76-39AA5C7D155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8"/>
            <a:ext cx="7559675" cy="10426263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170598-5DC0-1AE3-4A27-D691760E59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8831" y="461068"/>
            <a:ext cx="2938054" cy="3279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61E3C209-3283-3FAD-8937-D68D5F627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1450" y="902230"/>
            <a:ext cx="2505435" cy="327971"/>
          </a:xfr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2109178-7EBE-482D-C329-421983AFAA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186" y="2466317"/>
            <a:ext cx="2596866" cy="168858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MX"/>
              <a:t>Inserte su información</a:t>
            </a:r>
            <a:endParaRPr lang="es-CO"/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19AEE3BF-F6E5-DD0D-83C9-D7172B7B63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0781" y="4988021"/>
            <a:ext cx="2622272" cy="1928976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MX"/>
              <a:t>Inserte su información</a:t>
            </a:r>
            <a:endParaRPr lang="es-CO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264A64D9-4112-7CF2-6081-9BFFBA950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3395" y="2466317"/>
            <a:ext cx="2828925" cy="168858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MX"/>
              <a:t>Inserte su información</a:t>
            </a:r>
            <a:endParaRPr lang="es-CO"/>
          </a:p>
        </p:txBody>
      </p:sp>
      <p:sp>
        <p:nvSpPr>
          <p:cNvPr id="2" name="Marcador de texto 6">
            <a:extLst>
              <a:ext uri="{FF2B5EF4-FFF2-40B4-BE49-F238E27FC236}">
                <a16:creationId xmlns:a16="http://schemas.microsoft.com/office/drawing/2014/main" id="{832DB296-631E-1D7E-3A34-2F535A469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0780" y="7973083"/>
            <a:ext cx="2622272" cy="187636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MX"/>
              <a:t>Inserte su información</a:t>
            </a:r>
            <a:endParaRPr lang="es-CO"/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8F4BFFBF-558C-F18E-3D1B-2FF6CB8FD8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62594" y="5025120"/>
            <a:ext cx="2914291" cy="121525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s-MX"/>
              <a:t>Inserte su información</a:t>
            </a:r>
            <a:endParaRPr lang="es-CO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1334DE0-63E4-D940-6468-4879E169CBE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8"/>
            <a:ext cx="7559675" cy="10426263"/>
          </a:xfrm>
          <a:prstGeom prst="rect">
            <a:avLst/>
          </a:prstGeom>
        </p:spPr>
      </p:pic>
      <p:sp>
        <p:nvSpPr>
          <p:cNvPr id="19" name="Marcador de texto 35">
            <a:extLst>
              <a:ext uri="{FF2B5EF4-FFF2-40B4-BE49-F238E27FC236}">
                <a16:creationId xmlns:a16="http://schemas.microsoft.com/office/drawing/2014/main" id="{C070B0F1-27F5-69B1-1C54-963992305D2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4186" y="7812583"/>
            <a:ext cx="904875" cy="444500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MX"/>
              <a:t>Inserte </a:t>
            </a:r>
            <a:r>
              <a:rPr lang="es-MX" err="1"/>
              <a:t>informacion</a:t>
            </a:r>
            <a:endParaRPr lang="es-CO"/>
          </a:p>
        </p:txBody>
      </p:sp>
      <p:sp>
        <p:nvSpPr>
          <p:cNvPr id="20" name="Marcador de texto 35">
            <a:extLst>
              <a:ext uri="{FF2B5EF4-FFF2-40B4-BE49-F238E27FC236}">
                <a16:creationId xmlns:a16="http://schemas.microsoft.com/office/drawing/2014/main" id="{DBA3611E-2ADA-40BF-1FC1-14E68D5880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23926" y="7812583"/>
            <a:ext cx="904875" cy="444500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MX"/>
              <a:t>Inserte </a:t>
            </a:r>
            <a:r>
              <a:rPr lang="es-MX" err="1"/>
              <a:t>informacion</a:t>
            </a:r>
            <a:endParaRPr lang="es-CO"/>
          </a:p>
        </p:txBody>
      </p:sp>
      <p:sp>
        <p:nvSpPr>
          <p:cNvPr id="21" name="Marcador de texto 35">
            <a:extLst>
              <a:ext uri="{FF2B5EF4-FFF2-40B4-BE49-F238E27FC236}">
                <a16:creationId xmlns:a16="http://schemas.microsoft.com/office/drawing/2014/main" id="{115578A3-A1BA-162D-326A-E47880FD20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33666" y="7812583"/>
            <a:ext cx="904875" cy="444500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MX"/>
              <a:t>Inserte </a:t>
            </a:r>
            <a:r>
              <a:rPr lang="es-MX" err="1"/>
              <a:t>informacion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017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8B6D-49E5-4E5F-90E5-7903BEA45D34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2CB9-AAB2-4166-A3C2-632140001D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8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D8B6D-49E5-4E5F-90E5-7903BEA45D34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2CB9-AAB2-4166-A3C2-632140001D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365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2" r:id="rId4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92E308-2012-95B9-02C8-AB2662D05FE1}"/>
              </a:ext>
            </a:extLst>
          </p:cNvPr>
          <p:cNvSpPr txBox="1"/>
          <p:nvPr/>
        </p:nvSpPr>
        <p:spPr>
          <a:xfrm>
            <a:off x="295020" y="2080470"/>
            <a:ext cx="3328620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Ingeniero de Sistemas con más de 2 años de experiencia que se desempeña actualmente como Analista de Pruebas con conocimiento básicos en pruebas funcionales, prueba de servicios, programación en java y pruebas automatizadas autodidacta e interesado en aprender nuevas herramientas para contribuir eficientemente en la organización.</a:t>
            </a:r>
            <a:endParaRPr lang="es-CO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0CA25C-3D06-F4E6-8F61-701C09401C10}"/>
              </a:ext>
            </a:extLst>
          </p:cNvPr>
          <p:cNvSpPr txBox="1"/>
          <p:nvPr/>
        </p:nvSpPr>
        <p:spPr>
          <a:xfrm>
            <a:off x="3773310" y="450450"/>
            <a:ext cx="343151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55934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IRVIN FERNANDO MENDOZA ROSADO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EF747B9-9453-46C8-0C39-215B88676FFA}"/>
              </a:ext>
            </a:extLst>
          </p:cNvPr>
          <p:cNvSpPr txBox="1"/>
          <p:nvPr/>
        </p:nvSpPr>
        <p:spPr>
          <a:xfrm>
            <a:off x="4218565" y="882303"/>
            <a:ext cx="2508635" cy="44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55934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(+51) </a:t>
            </a: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929 214 484</a:t>
            </a:r>
            <a:endParaRPr kumimoji="0" lang="es-CO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s-CO" sz="13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7D3061BC-02DD-ED62-BB00-9C430080B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7" y="1610463"/>
            <a:ext cx="3035992" cy="470007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48D91177-7523-FFEA-CC28-275CC575A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00" y="3506507"/>
            <a:ext cx="3010586" cy="419196"/>
          </a:xfrm>
          <a:prstGeom prst="rect">
            <a:avLst/>
          </a:prstGeom>
        </p:spPr>
      </p:pic>
      <p:pic>
        <p:nvPicPr>
          <p:cNvPr id="66" name="Gráfico 65">
            <a:extLst>
              <a:ext uri="{FF2B5EF4-FFF2-40B4-BE49-F238E27FC236}">
                <a16:creationId xmlns:a16="http://schemas.microsoft.com/office/drawing/2014/main" id="{48DD7F56-3BEE-1BE5-B1BB-7AE4F19EF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5525" y="7948915"/>
            <a:ext cx="571500" cy="571500"/>
          </a:xfrm>
          <a:prstGeom prst="rect">
            <a:avLst/>
          </a:prstGeom>
        </p:spPr>
      </p:pic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B56283A1-1587-453F-47D4-18C64CB9F966}"/>
              </a:ext>
            </a:extLst>
          </p:cNvPr>
          <p:cNvCxnSpPr>
            <a:cxnSpLocks/>
          </p:cNvCxnSpPr>
          <p:nvPr/>
        </p:nvCxnSpPr>
        <p:spPr>
          <a:xfrm>
            <a:off x="3907848" y="1879385"/>
            <a:ext cx="13427" cy="59360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6FF49C73-E0FF-1939-FC69-15E91D2DADF5}"/>
              </a:ext>
            </a:extLst>
          </p:cNvPr>
          <p:cNvSpPr txBox="1"/>
          <p:nvPr/>
        </p:nvSpPr>
        <p:spPr>
          <a:xfrm>
            <a:off x="4195949" y="1189911"/>
            <a:ext cx="292474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55934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imendozar@choucairtesting.com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747D1F1-AF83-89C2-94C3-0D2134D75622}"/>
              </a:ext>
            </a:extLst>
          </p:cNvPr>
          <p:cNvSpPr txBox="1"/>
          <p:nvPr/>
        </p:nvSpPr>
        <p:spPr>
          <a:xfrm>
            <a:off x="306905" y="3858375"/>
            <a:ext cx="3328620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MX" sz="11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Empresa: </a:t>
            </a:r>
            <a:r>
              <a:rPr lang="es-MX" sz="110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Choucair Testing - Rimac</a:t>
            </a:r>
          </a:p>
          <a:p>
            <a:pPr algn="just"/>
            <a:r>
              <a:rPr lang="es-CO" sz="11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Posición: </a:t>
            </a:r>
            <a:r>
              <a:rPr lang="es-MX" sz="110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Analista de 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Pruebas</a:t>
            </a:r>
            <a:endParaRPr lang="es-MX" sz="1100" i="0" u="none" strike="noStrike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CO" sz="1100" b="1" i="0" u="none" strike="noStrike" baseline="0" dirty="0">
                <a:latin typeface="Roboto"/>
                <a:ea typeface="Roboto"/>
                <a:cs typeface="Roboto"/>
              </a:rPr>
              <a:t>Tiempo: </a:t>
            </a:r>
            <a:r>
              <a:rPr lang="es-CO" sz="1100" dirty="0"/>
              <a:t>16 Diciembre 2024 – 27 Diciembre 2024</a:t>
            </a:r>
            <a:endParaRPr lang="es-CO" sz="1100" dirty="0">
              <a:ea typeface="Roboto"/>
              <a:cs typeface="Roboto"/>
            </a:endParaRPr>
          </a:p>
          <a:p>
            <a:pPr algn="just"/>
            <a:r>
              <a:rPr lang="es-MX" sz="11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Funciones</a:t>
            </a:r>
            <a:r>
              <a:rPr lang="es-MX" sz="11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Proyecto 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ACCELERATE</a:t>
            </a: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-Pruebas funciones en el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Acsel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 y CDX como anulaciones masivas PCD, tasa de cambio, remesas, factura adelantada, emitir póliza, modificación </a:t>
            </a: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-Uso del software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DBeaver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la gestión de bases de datos (Consultas anulaciones PCD, tasa de cambio, cobranza,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póliza,etc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-Uso del Jira  módulo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Zephyr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Scale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los casos de prueba, plan de pruebas, ejecución de pruebas e informes.</a:t>
            </a: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-Manejo de Jira módulo Backlog para la creación de historia de usuario, subtarea, incidencia.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3903AB-711E-BCDC-6209-3AB6921A3143}"/>
              </a:ext>
            </a:extLst>
          </p:cNvPr>
          <p:cNvSpPr txBox="1"/>
          <p:nvPr/>
        </p:nvSpPr>
        <p:spPr>
          <a:xfrm>
            <a:off x="333365" y="6580366"/>
            <a:ext cx="347072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Empresa: </a:t>
            </a:r>
            <a:r>
              <a:rPr lang="es-MX" sz="110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Choucair Testing - Rimac</a:t>
            </a:r>
          </a:p>
          <a:p>
            <a:pPr algn="just"/>
            <a:r>
              <a:rPr lang="es-CO" sz="11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Posición: </a:t>
            </a:r>
            <a:r>
              <a:rPr lang="es-MX" sz="110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Analista de 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Pruebas</a:t>
            </a:r>
            <a:endParaRPr lang="es-MX" sz="1100" i="0" u="none" strike="noStrike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CO" sz="11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Tiempo: </a:t>
            </a:r>
            <a:r>
              <a:rPr lang="es-CO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Noviembre</a:t>
            </a:r>
            <a:r>
              <a:rPr lang="es-CO" sz="1100" dirty="0"/>
              <a:t> 2024–Diciembre 2024</a:t>
            </a:r>
          </a:p>
          <a:p>
            <a:pPr algn="just"/>
            <a:r>
              <a:rPr lang="es-MX" sz="11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Funciones</a:t>
            </a:r>
            <a:r>
              <a:rPr lang="es-MX" sz="11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Proyecto 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Royal</a:t>
            </a:r>
            <a:r>
              <a:rPr lang="es-MX" sz="11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Coti y venta /Postventa</a:t>
            </a:r>
            <a:endParaRPr lang="es-MX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-Pruebas funcionales de la nueva pasarela de pago Open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</a:t>
            </a:r>
            <a:endParaRPr lang="es-MX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-Uso de AWS (Step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Funtions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DynamoDB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S3, Lambda)</a:t>
            </a: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-Uso del software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DBeaver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la gestión de bases de datos (Consultas de cotización y emisión de Póliza)</a:t>
            </a: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-Uso del Jira  módulo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Zephyr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Scale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los casos de prueba, plan de pruebas, ejecución de pruebas e informes.</a:t>
            </a: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-Manejo de Jira módulo Backlog para la creación de historia de usuario, subtarea, incidencia.</a:t>
            </a: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-Uso del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Postman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probar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APIs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 productos Vehicular y RRGG riesgos generales (Generación de cotización y emisión de póliza)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48F4A0-422F-026B-60F5-BD8870651DFD}"/>
              </a:ext>
            </a:extLst>
          </p:cNvPr>
          <p:cNvSpPr txBox="1"/>
          <p:nvPr/>
        </p:nvSpPr>
        <p:spPr>
          <a:xfrm>
            <a:off x="4238483" y="2890929"/>
            <a:ext cx="321903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Empresa: </a:t>
            </a:r>
            <a:r>
              <a:rPr lang="es-MX" sz="110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Choucair Testing - Rimac</a:t>
            </a:r>
          </a:p>
          <a:p>
            <a:pPr algn="just"/>
            <a:r>
              <a:rPr lang="es-CO" sz="11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Posición: </a:t>
            </a:r>
            <a:r>
              <a:rPr lang="es-MX" sz="110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Analista de 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Pruebas</a:t>
            </a:r>
            <a:endParaRPr lang="es-MX" sz="1100" i="0" u="none" strike="noStrike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CO" sz="11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Tiempo: </a:t>
            </a:r>
            <a:r>
              <a:rPr lang="es-CO" sz="110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Agosto</a:t>
            </a:r>
            <a:r>
              <a:rPr lang="es-CO" sz="1100" dirty="0"/>
              <a:t> 2024–Noviembre 2024</a:t>
            </a:r>
          </a:p>
          <a:p>
            <a:pPr algn="just"/>
            <a:r>
              <a:rPr lang="es-MX" sz="11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Funciones</a:t>
            </a:r>
            <a:r>
              <a:rPr lang="es-MX" sz="11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Proyecto Normativos – Base de Fallecidos – Frente </a:t>
            </a:r>
            <a:r>
              <a:rPr lang="es-MX" sz="1100" b="0" i="0" u="none" strike="noStrike" baseline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Journey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-Pruebas funcionales de cambios en pantalla beneficiarios en la Plataforma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Journey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Vida,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Journey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Worksites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Bizagi.</a:t>
            </a: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-Pruebas UAT de cambios en pantalla beneficiarios en la Plataforma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Journey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Vida,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Journey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Worksites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-Uso del Jira  módulo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Zephyr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Scale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los casos de prueba, plan de pruebas, ejecución de pruebas e informes.</a:t>
            </a: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-Manejo de Jira módulo Backlog para la creación de historia de usuario, subtarea, incidencia.</a:t>
            </a: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-Uso del software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DBeaver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la gestión de bases de datos (Consultas de cotización y emisión de Póliza)</a:t>
            </a: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-Uso del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Postman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probar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APIs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(Generación de cotización y emisión de póliza)</a:t>
            </a: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-Plataforma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WorkSpace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el acceso a la red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Rimac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49206C-E22D-37CF-B3A5-F1AE6A71AE5E}"/>
              </a:ext>
            </a:extLst>
          </p:cNvPr>
          <p:cNvSpPr txBox="1"/>
          <p:nvPr/>
        </p:nvSpPr>
        <p:spPr>
          <a:xfrm>
            <a:off x="4238483" y="6876635"/>
            <a:ext cx="3055279" cy="29700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MX" sz="11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Empresa: </a:t>
            </a:r>
            <a:r>
              <a:rPr lang="es-MX" sz="110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Choucair Testing - Rimac</a:t>
            </a:r>
          </a:p>
          <a:p>
            <a:pPr algn="just"/>
            <a:r>
              <a:rPr lang="es-CO" sz="11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Posición: </a:t>
            </a:r>
            <a:r>
              <a:rPr lang="es-MX" sz="110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Analista de 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Pruebas</a:t>
            </a:r>
            <a:endParaRPr lang="es-MX" sz="1100" i="0" u="none" strike="noStrike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CO" sz="11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Tiempo: </a:t>
            </a:r>
            <a:r>
              <a:rPr lang="es-CO" sz="1100" dirty="0"/>
              <a:t>Mayo 2024–Junio 2024</a:t>
            </a:r>
          </a:p>
          <a:p>
            <a:pPr algn="just"/>
            <a:r>
              <a:rPr lang="es-MX" sz="1100" b="1" i="0" u="none" strike="noStrike" baseline="0" dirty="0">
                <a:latin typeface="Roboto"/>
                <a:ea typeface="Roboto"/>
                <a:cs typeface="Roboto"/>
              </a:rPr>
              <a:t>Funciones</a:t>
            </a:r>
            <a:r>
              <a:rPr lang="es-MX" sz="1100" b="0" i="0" u="none" strike="noStrike" baseline="0" dirty="0">
                <a:latin typeface="Roboto"/>
                <a:ea typeface="Roboto"/>
                <a:cs typeface="Roboto"/>
              </a:rPr>
              <a:t>: Proyecto </a:t>
            </a:r>
            <a:r>
              <a:rPr lang="es-MX" sz="1100" dirty="0" err="1">
                <a:latin typeface="Roboto"/>
                <a:ea typeface="Roboto"/>
                <a:cs typeface="Roboto"/>
              </a:rPr>
              <a:t>Fenix</a:t>
            </a:r>
            <a:r>
              <a:rPr lang="es-MX" sz="1100" dirty="0">
                <a:latin typeface="Roboto"/>
                <a:ea typeface="Roboto"/>
                <a:cs typeface="Roboto"/>
              </a:rPr>
              <a:t>. Manejo del Jira para la realización de casos de prueba, ejecución de casos de prueba, reporte de incidencias, exportación e importación de casos de prueba en Excel para carga masiva, reporte de ejecución de casos de prueba en formato PDF, creación de historias de usuario, tareas y subtareas. Ingreso al </a:t>
            </a:r>
            <a:r>
              <a:rPr lang="es-MX" sz="1100" dirty="0" err="1">
                <a:latin typeface="Roboto"/>
                <a:ea typeface="Roboto"/>
                <a:cs typeface="Roboto"/>
              </a:rPr>
              <a:t>WorkSpaces</a:t>
            </a:r>
            <a:r>
              <a:rPr lang="es-MX" sz="1100" dirty="0">
                <a:latin typeface="Roboto"/>
                <a:ea typeface="Roboto"/>
                <a:cs typeface="Roboto"/>
              </a:rPr>
              <a:t> para la realización de pruebas funcionales a nivel base de datos en el gestor PLSQL </a:t>
            </a:r>
            <a:r>
              <a:rPr lang="es-MX" sz="1100" err="1">
                <a:latin typeface="Roboto"/>
                <a:ea typeface="Roboto"/>
                <a:cs typeface="Roboto"/>
              </a:rPr>
              <a:t>Developer</a:t>
            </a:r>
            <a:r>
              <a:rPr lang="es-MX" sz="1100" dirty="0">
                <a:latin typeface="Roboto"/>
                <a:ea typeface="Roboto"/>
                <a:cs typeface="Roboto"/>
              </a:rPr>
              <a:t>, se ejecutaron </a:t>
            </a:r>
            <a:r>
              <a:rPr lang="es-MX" sz="1100" err="1">
                <a:latin typeface="Roboto"/>
                <a:ea typeface="Roboto"/>
                <a:cs typeface="Roboto"/>
              </a:rPr>
              <a:t>Querys</a:t>
            </a:r>
            <a:r>
              <a:rPr lang="es-MX" sz="1100" dirty="0">
                <a:latin typeface="Roboto"/>
                <a:ea typeface="Roboto"/>
                <a:cs typeface="Roboto"/>
              </a:rPr>
              <a:t> como </a:t>
            </a:r>
            <a:r>
              <a:rPr lang="es-MX" sz="1100" err="1">
                <a:latin typeface="Roboto"/>
                <a:ea typeface="Roboto"/>
                <a:cs typeface="Roboto"/>
              </a:rPr>
              <a:t>select</a:t>
            </a:r>
            <a:r>
              <a:rPr lang="es-MX" sz="1100" dirty="0">
                <a:latin typeface="Roboto"/>
                <a:ea typeface="Roboto"/>
                <a:cs typeface="Roboto"/>
              </a:rPr>
              <a:t>, </a:t>
            </a:r>
            <a:r>
              <a:rPr lang="es-MX" sz="1100" err="1">
                <a:latin typeface="Roboto"/>
                <a:ea typeface="Roboto"/>
                <a:cs typeface="Roboto"/>
              </a:rPr>
              <a:t>update</a:t>
            </a:r>
            <a:r>
              <a:rPr lang="es-MX" sz="1100" dirty="0">
                <a:latin typeface="Roboto"/>
                <a:ea typeface="Roboto"/>
                <a:cs typeface="Roboto"/>
              </a:rPr>
              <a:t>, </a:t>
            </a:r>
            <a:r>
              <a:rPr lang="es-MX" sz="1100" err="1">
                <a:latin typeface="Roboto"/>
                <a:ea typeface="Roboto"/>
                <a:cs typeface="Roboto"/>
              </a:rPr>
              <a:t>call</a:t>
            </a:r>
            <a:r>
              <a:rPr lang="es-MX" sz="1100" dirty="0">
                <a:latin typeface="Roboto"/>
                <a:ea typeface="Roboto"/>
                <a:cs typeface="Roboto"/>
              </a:rPr>
              <a:t>. Manejo de Herramientas Microsoft. Exposición de pruebas al usuario. </a:t>
            </a:r>
            <a:r>
              <a:rPr lang="es-MX" sz="1100">
                <a:latin typeface="Roboto"/>
                <a:ea typeface="Roboto"/>
                <a:cs typeface="Roboto"/>
              </a:rPr>
              <a:t>Anulaciones codigo 165</a:t>
            </a:r>
            <a:endParaRPr lang="es-CO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E76D55-F76F-05AC-41DD-6FD9998359B8}"/>
              </a:ext>
            </a:extLst>
          </p:cNvPr>
          <p:cNvSpPr txBox="1"/>
          <p:nvPr/>
        </p:nvSpPr>
        <p:spPr>
          <a:xfrm>
            <a:off x="4218565" y="1782933"/>
            <a:ext cx="325887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-Uso del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Postman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probar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APIs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 productos Vehicular y RRGG riesgos generales (Generación de cotización y emisión de póliza)</a:t>
            </a: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-Uso del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Postman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probar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APIs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 productos Vehicular y RRGG riesgos generales (Generación de cotización y emisión de póliza)</a:t>
            </a:r>
          </a:p>
        </p:txBody>
      </p:sp>
    </p:spTree>
    <p:extLst>
      <p:ext uri="{BB962C8B-B14F-4D97-AF65-F5344CB8AC3E}">
        <p14:creationId xmlns:p14="http://schemas.microsoft.com/office/powerpoint/2010/main" val="38616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B4F83-9608-31FA-76DB-43076F085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F4ECE487-374F-536C-4460-CBB472B4BA85}"/>
              </a:ext>
            </a:extLst>
          </p:cNvPr>
          <p:cNvSpPr txBox="1"/>
          <p:nvPr/>
        </p:nvSpPr>
        <p:spPr>
          <a:xfrm>
            <a:off x="3773310" y="450450"/>
            <a:ext cx="343151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55934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IRVIN FERNANDO MENDOZA ROSADO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8DD44BF-783B-8C13-E0B8-B12895C35CAD}"/>
              </a:ext>
            </a:extLst>
          </p:cNvPr>
          <p:cNvSpPr txBox="1"/>
          <p:nvPr/>
        </p:nvSpPr>
        <p:spPr>
          <a:xfrm>
            <a:off x="4218565" y="882303"/>
            <a:ext cx="2508635" cy="44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55934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(+51) </a:t>
            </a: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929 214 484</a:t>
            </a:r>
            <a:endParaRPr kumimoji="0" lang="es-CO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s-CO" sz="13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6" name="Gráfico 65">
            <a:extLst>
              <a:ext uri="{FF2B5EF4-FFF2-40B4-BE49-F238E27FC236}">
                <a16:creationId xmlns:a16="http://schemas.microsoft.com/office/drawing/2014/main" id="{E3996B81-FA84-2804-0214-85AEF6329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0491" y="7997048"/>
            <a:ext cx="571500" cy="571500"/>
          </a:xfrm>
          <a:prstGeom prst="rect">
            <a:avLst/>
          </a:prstGeom>
        </p:spPr>
      </p:pic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31E41DBE-1AB8-4306-D7F1-AC90DAE6A958}"/>
              </a:ext>
            </a:extLst>
          </p:cNvPr>
          <p:cNvCxnSpPr>
            <a:cxnSpLocks/>
          </p:cNvCxnSpPr>
          <p:nvPr/>
        </p:nvCxnSpPr>
        <p:spPr>
          <a:xfrm>
            <a:off x="3907848" y="1879385"/>
            <a:ext cx="13427" cy="59360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7E232F3-36ED-AF85-8DAD-00FFF53489A0}"/>
              </a:ext>
            </a:extLst>
          </p:cNvPr>
          <p:cNvSpPr txBox="1"/>
          <p:nvPr/>
        </p:nvSpPr>
        <p:spPr>
          <a:xfrm>
            <a:off x="4195949" y="1189911"/>
            <a:ext cx="292474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55934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imendozar@choucairtesting.com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E906A3-D38A-2F2D-086E-5CA7F1224139}"/>
              </a:ext>
            </a:extLst>
          </p:cNvPr>
          <p:cNvSpPr txBox="1"/>
          <p:nvPr/>
        </p:nvSpPr>
        <p:spPr>
          <a:xfrm>
            <a:off x="146917" y="1769318"/>
            <a:ext cx="32592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Empresa: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Delfosti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Pacasmayo,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Tay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Loy</a:t>
            </a:r>
            <a:endParaRPr lang="es-MX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CO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Posición: </a:t>
            </a:r>
            <a:r>
              <a:rPr lang="es-CO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Quality</a:t>
            </a:r>
            <a:r>
              <a:rPr lang="es-CO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CO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Assurance</a:t>
            </a:r>
            <a:r>
              <a:rPr lang="es-CO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CO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Analyst</a:t>
            </a:r>
            <a:endParaRPr lang="es-CO" sz="1100" dirty="0"/>
          </a:p>
          <a:p>
            <a:pPr algn="just"/>
            <a:r>
              <a:rPr lang="es-CO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Fecha: 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Enero 2024 – Marzo 2024</a:t>
            </a:r>
          </a:p>
          <a:p>
            <a:pPr algn="just"/>
            <a:r>
              <a:rPr lang="es-MX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Funciones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s-MX" sz="1100" dirty="0"/>
              <a:t>Uso del </a:t>
            </a:r>
            <a:r>
              <a:rPr lang="es-MX" sz="1100" dirty="0" err="1"/>
              <a:t>Figma</a:t>
            </a:r>
            <a:r>
              <a:rPr lang="es-MX" sz="1100" dirty="0"/>
              <a:t> para el flujo del Front. Manejo del Jira para la aplicación del Scrum (Reporte de Bugs, Historia de usuarios, Backlog, Sprint, Subtareas, Test plan, Test </a:t>
            </a:r>
            <a:r>
              <a:rPr lang="es-MX" sz="1100" dirty="0" err="1"/>
              <a:t>execution</a:t>
            </a:r>
            <a:r>
              <a:rPr lang="es-MX" sz="1100" dirty="0"/>
              <a:t>, Test cases). Pruebas de acceso. Pruebas de confirmación. Elaboración de manual de usuario para Rol administrador, Rol colaborador, Rol proveedor y Rol auditor. Elaboración de documento de pruebas funcionales. Pruebas de servicios con </a:t>
            </a:r>
            <a:r>
              <a:rPr lang="es-MX" sz="1100" dirty="0" err="1"/>
              <a:t>Postman</a:t>
            </a:r>
            <a:r>
              <a:rPr lang="es-MX" sz="1100" dirty="0"/>
              <a:t>. Manejo de Gestor de Base de datos </a:t>
            </a:r>
            <a:r>
              <a:rPr lang="es-MX" sz="1100" dirty="0" err="1"/>
              <a:t>BDeaver</a:t>
            </a:r>
            <a:r>
              <a:rPr lang="es-MX" sz="1100" dirty="0"/>
              <a:t> para consulta de tablas. Exposición del proyecto con el cliente y PO. Pruebas de automatización con </a:t>
            </a:r>
            <a:r>
              <a:rPr lang="es-MX" sz="1100" dirty="0" err="1"/>
              <a:t>Cypress</a:t>
            </a:r>
            <a:r>
              <a:rPr lang="es-MX" sz="1100" dirty="0"/>
              <a:t>.</a:t>
            </a:r>
            <a:endParaRPr lang="es-CO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E4F1B4-0DEA-8578-DD6C-BDAC835530D8}"/>
              </a:ext>
            </a:extLst>
          </p:cNvPr>
          <p:cNvSpPr txBox="1"/>
          <p:nvPr/>
        </p:nvSpPr>
        <p:spPr>
          <a:xfrm>
            <a:off x="146917" y="4570085"/>
            <a:ext cx="342058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Empresa: </a:t>
            </a:r>
            <a:r>
              <a:rPr lang="es-CO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Globokas</a:t>
            </a:r>
            <a:r>
              <a:rPr lang="es-CO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Perú –  Mi banco, BBVA, Ripley, Scotiabank</a:t>
            </a:r>
          </a:p>
          <a:p>
            <a:pPr algn="just"/>
            <a:r>
              <a:rPr lang="es-CO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Posición: </a:t>
            </a:r>
            <a:r>
              <a:rPr lang="es-CO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Analista QA junior</a:t>
            </a:r>
          </a:p>
          <a:p>
            <a:pPr algn="just"/>
            <a:r>
              <a:rPr lang="es-CO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Fecha: </a:t>
            </a:r>
            <a:r>
              <a:rPr lang="es-CO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Julio 2023 – Enero 2024</a:t>
            </a:r>
          </a:p>
          <a:p>
            <a:pPr algn="just"/>
            <a:r>
              <a:rPr lang="es-CO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Funciones: 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Manejo del POS y DX para pruebas de calidad de software. Revisión y generación de las tramas tanto en SWITCH, STK y TAM de diversas transacciones en POS o DX de Tarjeta débito, Tarjeta crédito y sin tarjeta (Pago de Cuota individual EF/CC, Pago de Tarjeta de EF/CC entre otros). Pruebas integrales en POS y DX. Manejo de herramientas de Google Suites. Uso del software Tag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ver las transacciones generadas por parte del SWITCH. </a:t>
            </a:r>
          </a:p>
          <a:p>
            <a:pPr algn="just"/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Uso del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TestLink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la revisión de los casos de prueba. Uso del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MantisBT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reportar y seguimientos de errores. Uso del software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Tamcert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ver las transacciones generadas por parte del TAM. Revisión de tablas, vistas, procedimientos almacenados en el gestor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DBaver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Uso del software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WinSCP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el simulador de las tramas.</a:t>
            </a:r>
            <a:endParaRPr lang="es-CO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A54A0D-D0A7-0511-635C-13B457D34F2F}"/>
              </a:ext>
            </a:extLst>
          </p:cNvPr>
          <p:cNvSpPr txBox="1"/>
          <p:nvPr/>
        </p:nvSpPr>
        <p:spPr>
          <a:xfrm>
            <a:off x="4016509" y="1756051"/>
            <a:ext cx="33962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Empresa: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Odybank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Cajas Cuzco, Caja Trujillo, </a:t>
            </a:r>
            <a:r>
              <a:rPr lang="es-MX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Diners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Bitel.</a:t>
            </a:r>
          </a:p>
          <a:p>
            <a:pPr algn="just"/>
            <a:r>
              <a:rPr lang="es-CO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Posición: 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Analista Jr. de Calidad de Software</a:t>
            </a:r>
          </a:p>
          <a:p>
            <a:pPr algn="just"/>
            <a:r>
              <a:rPr lang="es-CO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Tiempo: </a:t>
            </a:r>
            <a:r>
              <a:rPr lang="es-CO" sz="1100" dirty="0"/>
              <a:t>Octubre 2022 – Julio 2023  </a:t>
            </a:r>
          </a:p>
          <a:p>
            <a:pPr algn="just"/>
            <a:r>
              <a:rPr lang="es-MX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Funciones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s-MX" sz="1100" dirty="0"/>
              <a:t>Docker, </a:t>
            </a:r>
            <a:r>
              <a:rPr lang="es-MX" sz="1100" dirty="0" err="1"/>
              <a:t>IntellinJ</a:t>
            </a:r>
            <a:r>
              <a:rPr lang="es-MX" sz="1100" dirty="0"/>
              <a:t> IDEA y Spring Tool Suite para levantar los proyectos. SQL Server, </a:t>
            </a:r>
            <a:r>
              <a:rPr lang="es-MX" sz="1100" dirty="0" err="1"/>
              <a:t>dbForge</a:t>
            </a:r>
            <a:r>
              <a:rPr lang="es-MX" sz="1100" dirty="0"/>
              <a:t> Studio </a:t>
            </a:r>
            <a:r>
              <a:rPr lang="es-MX" sz="1100" dirty="0" err="1"/>
              <a:t>for</a:t>
            </a:r>
            <a:r>
              <a:rPr lang="es-MX" sz="1100" dirty="0"/>
              <a:t> SQL Server y </a:t>
            </a:r>
            <a:r>
              <a:rPr lang="es-MX" sz="1100" dirty="0" err="1"/>
              <a:t>dbForge</a:t>
            </a:r>
            <a:r>
              <a:rPr lang="es-MX" sz="1100" dirty="0"/>
              <a:t> Studio </a:t>
            </a:r>
            <a:r>
              <a:rPr lang="es-MX" sz="1100" dirty="0" err="1"/>
              <a:t>for</a:t>
            </a:r>
            <a:r>
              <a:rPr lang="es-MX" sz="1100" dirty="0"/>
              <a:t> Oracle para revisión de tablas, vistas y procedimientos almacenados. Visual Studio </a:t>
            </a:r>
            <a:r>
              <a:rPr lang="es-MX" sz="1100" dirty="0" err="1"/>
              <a:t>Code</a:t>
            </a:r>
            <a:r>
              <a:rPr lang="es-MX" sz="1100" dirty="0"/>
              <a:t> para revisión de código. Revisión de calidad en </a:t>
            </a:r>
            <a:r>
              <a:rPr lang="es-MX" sz="1100" dirty="0" err="1"/>
              <a:t>Notión</a:t>
            </a:r>
            <a:r>
              <a:rPr lang="es-MX" sz="1100" dirty="0"/>
              <a:t>. Prueba de servicios REST en </a:t>
            </a:r>
            <a:r>
              <a:rPr lang="es-MX" sz="1100" dirty="0" err="1"/>
              <a:t>Postman</a:t>
            </a:r>
            <a:r>
              <a:rPr lang="es-MX" sz="1100" dirty="0"/>
              <a:t>. Pruebas de Acceso. Pruebas Integrales. Pruebas de Regresión. </a:t>
            </a:r>
            <a:r>
              <a:rPr lang="es-MX" sz="1100" dirty="0" err="1"/>
              <a:t>GitLab</a:t>
            </a:r>
            <a:r>
              <a:rPr lang="es-MX" sz="1100" dirty="0"/>
              <a:t> y GitHub para clonación de proyectos y actualizar cambios.</a:t>
            </a:r>
            <a:endParaRPr lang="es-CO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A8BD62-74EA-226D-D7BA-4B626CA4F9E1}"/>
              </a:ext>
            </a:extLst>
          </p:cNvPr>
          <p:cNvSpPr txBox="1"/>
          <p:nvPr/>
        </p:nvSpPr>
        <p:spPr>
          <a:xfrm>
            <a:off x="4079943" y="4761888"/>
            <a:ext cx="3233700" cy="29854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MX" sz="1100" b="1" dirty="0">
                <a:latin typeface="Roboto"/>
                <a:ea typeface="Roboto"/>
                <a:cs typeface="Roboto"/>
              </a:rPr>
              <a:t>Institución: </a:t>
            </a:r>
            <a:r>
              <a:rPr lang="es-MX" sz="1100" dirty="0">
                <a:latin typeface="Roboto"/>
                <a:ea typeface="Roboto"/>
                <a:cs typeface="Roboto"/>
              </a:rPr>
              <a:t>Universidad Nacional del Callao</a:t>
            </a:r>
          </a:p>
          <a:p>
            <a:pPr algn="just"/>
            <a:r>
              <a:rPr lang="es-CO" sz="1100" b="1" dirty="0">
                <a:latin typeface="Roboto"/>
                <a:ea typeface="Roboto"/>
                <a:cs typeface="Roboto"/>
              </a:rPr>
              <a:t>Cursando de Doctorado </a:t>
            </a:r>
            <a:r>
              <a:rPr lang="es-CO" sz="1100" dirty="0">
                <a:latin typeface="Roboto"/>
                <a:ea typeface="Roboto"/>
                <a:cs typeface="Roboto"/>
              </a:rPr>
              <a:t>en Ingeniería de Sistemas</a:t>
            </a:r>
            <a:endParaRPr lang="es-MX" sz="1100" b="1" dirty="0">
              <a:latin typeface="Roboto"/>
              <a:ea typeface="Roboto"/>
              <a:cs typeface="Roboto"/>
            </a:endParaRPr>
          </a:p>
          <a:p>
            <a:pPr algn="just"/>
            <a:endParaRPr lang="es-MX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1100" b="1" dirty="0">
                <a:latin typeface="Roboto"/>
                <a:ea typeface="Roboto"/>
                <a:cs typeface="Roboto"/>
              </a:rPr>
              <a:t>Institución: </a:t>
            </a:r>
            <a:r>
              <a:rPr lang="es-MX" sz="1100" dirty="0">
                <a:latin typeface="Roboto"/>
                <a:ea typeface="Roboto"/>
                <a:cs typeface="Roboto"/>
              </a:rPr>
              <a:t>Universidad Nacional de Educación Enrique Guzmán y Valle</a:t>
            </a:r>
          </a:p>
          <a:p>
            <a:pPr algn="just"/>
            <a:r>
              <a:rPr lang="es-CO" sz="1100" b="1" dirty="0">
                <a:latin typeface="Roboto"/>
                <a:ea typeface="Roboto"/>
                <a:cs typeface="Roboto"/>
              </a:rPr>
              <a:t>Título de Magíster </a:t>
            </a:r>
            <a:r>
              <a:rPr lang="es-CO" sz="1100" dirty="0">
                <a:latin typeface="Roboto"/>
                <a:ea typeface="Roboto"/>
                <a:cs typeface="Roboto"/>
              </a:rPr>
              <a:t>en Administración</a:t>
            </a:r>
          </a:p>
          <a:p>
            <a:pPr algn="just"/>
            <a:endParaRPr lang="es-MX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1100" b="1" dirty="0">
                <a:latin typeface="Roboto"/>
                <a:ea typeface="Roboto"/>
                <a:cs typeface="Roboto"/>
              </a:rPr>
              <a:t>Institución: </a:t>
            </a:r>
            <a:r>
              <a:rPr lang="es-MX" sz="1100" dirty="0">
                <a:latin typeface="Roboto"/>
                <a:ea typeface="Roboto"/>
                <a:cs typeface="Roboto"/>
              </a:rPr>
              <a:t>Universidad Nacional del Callao</a:t>
            </a:r>
          </a:p>
          <a:p>
            <a:pPr algn="just"/>
            <a:r>
              <a:rPr lang="es-CO" sz="1100" b="1" dirty="0">
                <a:latin typeface="Roboto"/>
                <a:ea typeface="Roboto"/>
                <a:cs typeface="Roboto"/>
              </a:rPr>
              <a:t>Título de Magíster </a:t>
            </a:r>
            <a:r>
              <a:rPr lang="es-CO" sz="1100" dirty="0">
                <a:latin typeface="Roboto"/>
                <a:ea typeface="Roboto"/>
                <a:cs typeface="Roboto"/>
              </a:rPr>
              <a:t>en Ingeniería de Sistemas</a:t>
            </a:r>
          </a:p>
          <a:p>
            <a:pPr algn="just"/>
            <a:endParaRPr lang="es-MX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1100" b="1" dirty="0">
                <a:latin typeface="Roboto"/>
                <a:ea typeface="Roboto"/>
                <a:cs typeface="Roboto"/>
              </a:rPr>
              <a:t>Institución: </a:t>
            </a:r>
            <a:r>
              <a:rPr lang="es-MX" sz="1100" dirty="0">
                <a:latin typeface="Roboto"/>
                <a:ea typeface="Roboto"/>
                <a:cs typeface="Roboto"/>
              </a:rPr>
              <a:t>Universidad Nacional del Callao</a:t>
            </a:r>
          </a:p>
          <a:p>
            <a:pPr algn="just"/>
            <a:r>
              <a:rPr lang="es-CO" sz="1100" b="1" dirty="0">
                <a:latin typeface="Roboto"/>
                <a:ea typeface="Roboto"/>
                <a:cs typeface="Roboto"/>
              </a:rPr>
              <a:t>Título Profesional </a:t>
            </a:r>
            <a:r>
              <a:rPr lang="es-CO" sz="1100" dirty="0">
                <a:latin typeface="Roboto"/>
                <a:ea typeface="Roboto"/>
                <a:cs typeface="Roboto"/>
              </a:rPr>
              <a:t>en Ingeniería de Sistemas</a:t>
            </a:r>
          </a:p>
          <a:p>
            <a:pPr algn="just"/>
            <a:endParaRPr lang="es-CO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MX" sz="1100" b="1" dirty="0">
                <a:latin typeface="Roboto"/>
                <a:ea typeface="Roboto"/>
                <a:cs typeface="Roboto"/>
              </a:rPr>
              <a:t>Institución:</a:t>
            </a:r>
            <a:r>
              <a:rPr lang="es-CO" sz="1100" b="1" dirty="0">
                <a:latin typeface="Roboto"/>
                <a:ea typeface="Roboto"/>
                <a:cs typeface="Roboto"/>
              </a:rPr>
              <a:t> </a:t>
            </a:r>
            <a:r>
              <a:rPr lang="es-MX" sz="1100" dirty="0">
                <a:latin typeface="Roboto"/>
                <a:ea typeface="Roboto"/>
                <a:cs typeface="Roboto"/>
              </a:rPr>
              <a:t>Universidad Nacional del Callao</a:t>
            </a:r>
            <a:endParaRPr lang="es-CO" sz="1100" dirty="0">
              <a:latin typeface="Roboto"/>
              <a:ea typeface="Roboto"/>
              <a:cs typeface="Roboto"/>
            </a:endParaRPr>
          </a:p>
          <a:p>
            <a:pPr algn="just"/>
            <a:r>
              <a:rPr lang="es-CO" sz="1100" b="1" dirty="0">
                <a:latin typeface="Roboto"/>
                <a:ea typeface="Roboto"/>
                <a:cs typeface="Roboto"/>
              </a:rPr>
              <a:t>Bachiller </a:t>
            </a:r>
            <a:r>
              <a:rPr lang="es-CO" sz="1100" dirty="0">
                <a:latin typeface="Roboto"/>
                <a:ea typeface="Roboto"/>
                <a:cs typeface="Roboto"/>
              </a:rPr>
              <a:t>en Matemática</a:t>
            </a:r>
          </a:p>
          <a:p>
            <a:endParaRPr lang="es-CO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B8C3FB-0AA4-32EC-6B9D-9E58553C8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61" y="4216566"/>
            <a:ext cx="3340861" cy="4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0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D5ECF2C-C572-79AD-C31A-F8C6A6EE5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IRVIN FERNANDO MENDOZA ROSADO</a:t>
            </a:r>
            <a:endParaRPr kumimoji="0" lang="es-CO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F8CF6D-AB20-8058-0CEB-D99F82E8FA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marR="0" lvl="0" indent="0" algn="l" defTabSz="755934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(+</a:t>
            </a:r>
            <a:r>
              <a:rPr lang="es-MX" sz="4400" dirty="0">
                <a:solidFill>
                  <a:prstClr val="white"/>
                </a:solidFill>
                <a:latin typeface="Roboto"/>
                <a:ea typeface="Roboto"/>
                <a:cs typeface="Roboto"/>
              </a:rPr>
              <a:t>51</a:t>
            </a:r>
            <a:r>
              <a:rPr kumimoji="0" lang="es-MX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</a:rPr>
              <a:t>) 929 214 484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Roboto"/>
              <a:cs typeface="Roboto"/>
            </a:endParaRPr>
          </a:p>
          <a:p>
            <a:endParaRPr lang="es-CO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1E11EA2-612B-DA5C-F553-36AAEC360F4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755934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imendozar@choucairtesting.com</a:t>
            </a:r>
          </a:p>
          <a:p>
            <a:endParaRPr lang="es-CO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A39E528-2690-565B-DD24-A92AB162A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" y="1690331"/>
            <a:ext cx="3798165" cy="508116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CD459728-0303-7C31-BB07-45460965A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9443" y="8413286"/>
            <a:ext cx="571500" cy="571500"/>
          </a:xfrm>
          <a:prstGeom prst="rect">
            <a:avLst/>
          </a:prstGeom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A3BC277-1C58-050A-0C54-18C13671CCBD}"/>
              </a:ext>
            </a:extLst>
          </p:cNvPr>
          <p:cNvCxnSpPr/>
          <p:nvPr/>
        </p:nvCxnSpPr>
        <p:spPr>
          <a:xfrm>
            <a:off x="3582708" y="1827269"/>
            <a:ext cx="8421" cy="6464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550A8C3-8CC1-4DA7-843F-D6A7CF93D212}"/>
              </a:ext>
            </a:extLst>
          </p:cNvPr>
          <p:cNvSpPr txBox="1"/>
          <p:nvPr/>
        </p:nvSpPr>
        <p:spPr>
          <a:xfrm>
            <a:off x="-3689" y="1942199"/>
            <a:ext cx="3624970" cy="825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1200" dirty="0"/>
          </a:p>
          <a:p>
            <a:r>
              <a:rPr lang="es-CO" sz="1200" b="1" dirty="0"/>
              <a:t>Certificaciones Internacionales</a:t>
            </a:r>
          </a:p>
          <a:p>
            <a:endParaRPr lang="es-CO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Scrum Master Professional </a:t>
            </a:r>
            <a:r>
              <a:rPr lang="es-CO" sz="1200" dirty="0" err="1"/>
              <a:t>Certificate</a:t>
            </a:r>
            <a:r>
              <a:rPr lang="es-CO" sz="1200" dirty="0"/>
              <a:t> - SMPC®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Scrum </a:t>
            </a:r>
            <a:r>
              <a:rPr lang="es-CO" sz="1200" dirty="0" err="1"/>
              <a:t>Foundation</a:t>
            </a:r>
            <a:r>
              <a:rPr lang="es-CO" sz="1200" dirty="0"/>
              <a:t> Professional </a:t>
            </a:r>
            <a:r>
              <a:rPr lang="es-CO" sz="1200" dirty="0" err="1"/>
              <a:t>Certificate</a:t>
            </a:r>
            <a:r>
              <a:rPr lang="es-CO" sz="1200" dirty="0"/>
              <a:t> - SFPC™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Scrum Fundamentals </a:t>
            </a:r>
            <a:r>
              <a:rPr lang="es-CO" sz="1200" dirty="0" err="1"/>
              <a:t>Certified</a:t>
            </a:r>
            <a:r>
              <a:rPr lang="es-CO" sz="1200" dirty="0"/>
              <a:t> - SFC™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Remote Worker Professional Certificate - RWPC™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Business </a:t>
            </a:r>
            <a:r>
              <a:rPr lang="es-CO" sz="1200" dirty="0" err="1"/>
              <a:t>Model</a:t>
            </a:r>
            <a:r>
              <a:rPr lang="es-CO" sz="1200" dirty="0"/>
              <a:t> </a:t>
            </a:r>
            <a:r>
              <a:rPr lang="es-CO" sz="1200" dirty="0" err="1"/>
              <a:t>Canvas</a:t>
            </a:r>
            <a:r>
              <a:rPr lang="es-CO" sz="1200" dirty="0"/>
              <a:t> Essentials Professional </a:t>
            </a:r>
            <a:r>
              <a:rPr lang="es-CO" sz="1200" dirty="0" err="1"/>
              <a:t>Certification</a:t>
            </a:r>
            <a:r>
              <a:rPr lang="es-CO" sz="1200" dirty="0"/>
              <a:t> - BMCEPC™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Lean Six Sigma White Belt Professional Certification - LSSWBPC™ </a:t>
            </a:r>
          </a:p>
          <a:p>
            <a:r>
              <a:rPr lang="en-US" sz="1200" b="1" dirty="0" err="1"/>
              <a:t>Cursos</a:t>
            </a:r>
            <a:endParaRPr lang="es-CO" sz="1200" b="1" dirty="0"/>
          </a:p>
          <a:p>
            <a:endParaRPr lang="es-CO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Curso de Certificación ISTQB </a:t>
            </a:r>
            <a:r>
              <a:rPr lang="es-MX" sz="1200" dirty="0" err="1"/>
              <a:t>Fundation</a:t>
            </a:r>
            <a:r>
              <a:rPr lang="es-MX" sz="1200" dirty="0"/>
              <a:t> </a:t>
            </a:r>
            <a:r>
              <a:rPr lang="es-MX" sz="1200" dirty="0" err="1"/>
              <a:t>Level</a:t>
            </a:r>
            <a:r>
              <a:rPr lang="es-MX" sz="1200" dirty="0"/>
              <a:t>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Curso de </a:t>
            </a:r>
            <a:r>
              <a:rPr lang="es-MX" sz="1200" dirty="0" err="1"/>
              <a:t>Preparate</a:t>
            </a:r>
            <a:r>
              <a:rPr lang="es-MX" sz="1200" dirty="0"/>
              <a:t> para certificar </a:t>
            </a:r>
            <a:r>
              <a:rPr lang="es-MX" sz="1200" dirty="0" err="1"/>
              <a:t>foundation</a:t>
            </a:r>
            <a:r>
              <a:rPr lang="es-MX" sz="1200" dirty="0"/>
              <a:t> </a:t>
            </a:r>
            <a:r>
              <a:rPr lang="es-MX" sz="1200" dirty="0" err="1"/>
              <a:t>level</a:t>
            </a:r>
            <a:r>
              <a:rPr lang="es-MX" sz="1200" dirty="0"/>
              <a:t> 3.1 y 4.0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Curso de Programación JAVA </a:t>
            </a:r>
            <a:r>
              <a:rPr lang="es-MX" sz="1200" dirty="0" err="1"/>
              <a:t>paraTesters</a:t>
            </a:r>
            <a:r>
              <a:rPr lang="es-MX" sz="1200" dirty="0"/>
              <a:t> e Implementación de Herramientas de Automatización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Curso básico de Inglés y Portugués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/>
          </a:p>
          <a:p>
            <a:r>
              <a:rPr lang="es-CO" sz="1200" b="1" dirty="0"/>
              <a:t>Otros conocimientos y/o Herramientas</a:t>
            </a:r>
            <a:endParaRPr lang="es-CO" sz="1200" dirty="0"/>
          </a:p>
          <a:p>
            <a:endParaRPr lang="es-C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/>
              <a:t>Jira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Figma</a:t>
            </a:r>
            <a:endParaRPr lang="es-CO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BDeaver</a:t>
            </a:r>
            <a:r>
              <a:rPr lang="es-CO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s-CO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dbForge</a:t>
            </a:r>
            <a:r>
              <a:rPr lang="es-CO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Studio </a:t>
            </a:r>
            <a:r>
              <a:rPr lang="es-CO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</a:t>
            </a:r>
            <a:r>
              <a:rPr lang="es-CO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SQL Server, </a:t>
            </a:r>
            <a:r>
              <a:rPr lang="es-CO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dbForge</a:t>
            </a:r>
            <a:r>
              <a:rPr lang="es-CO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Studio </a:t>
            </a:r>
            <a:r>
              <a:rPr lang="es-CO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</a:t>
            </a:r>
            <a:r>
              <a:rPr lang="es-CO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Oracle  y </a:t>
            </a:r>
            <a:r>
              <a:rPr lang="es-MX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PLSQL </a:t>
            </a:r>
            <a:r>
              <a:rPr lang="es-MX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Developer</a:t>
            </a:r>
            <a:endParaRPr lang="es-CO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Postman</a:t>
            </a:r>
            <a:endParaRPr lang="es-CO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testLink</a:t>
            </a:r>
            <a:endParaRPr lang="es-CO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MantisBT</a:t>
            </a:r>
            <a:endParaRPr lang="es-CO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GitLab</a:t>
            </a:r>
            <a:r>
              <a:rPr lang="es-CO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GitHub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Notion</a:t>
            </a:r>
            <a:endParaRPr lang="es-CO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Visual Studio </a:t>
            </a:r>
            <a:r>
              <a:rPr lang="es-CO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Code</a:t>
            </a:r>
            <a:endParaRPr lang="es-CO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IntellinJ</a:t>
            </a:r>
            <a:r>
              <a:rPr lang="es-CO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Spring Tool Suite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MobaXterm</a:t>
            </a:r>
            <a:r>
              <a:rPr lang="es-CO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s-CO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WinSCP</a:t>
            </a:r>
            <a:r>
              <a:rPr lang="es-CO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POS y DX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Microsoft Outlook y Google Suites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Cypress</a:t>
            </a:r>
            <a:endParaRPr lang="es-CO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WorkSpaces</a:t>
            </a:r>
            <a:endParaRPr lang="es-CO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E78A8C59-261E-49F9-924F-844F92382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058" y="1689188"/>
            <a:ext cx="3148793" cy="444601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812220C7-C798-48C4-8096-DE2B95A40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4458" y="2279084"/>
            <a:ext cx="500295" cy="497068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BE024710-A0C4-4D49-8884-5AB881F9A7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92303" y="3415857"/>
            <a:ext cx="500296" cy="500296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11D20FA4-AE6C-44B6-9AEE-BC4F51CF14BA}"/>
              </a:ext>
            </a:extLst>
          </p:cNvPr>
          <p:cNvSpPr txBox="1"/>
          <p:nvPr/>
        </p:nvSpPr>
        <p:spPr>
          <a:xfrm>
            <a:off x="5671546" y="3855943"/>
            <a:ext cx="1114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u="none" strike="noStrike" baseline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Atención</a:t>
            </a:r>
            <a:r>
              <a:rPr lang="en-US" sz="1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 </a:t>
            </a:r>
            <a:r>
              <a:rPr lang="en-US" sz="1000" b="0" i="0" u="none" strike="noStrike" baseline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detalle</a:t>
            </a:r>
            <a:endParaRPr lang="en-US" sz="1000" b="0" i="0" u="none" strike="noStrike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6" name="Gráfico 35">
            <a:extLst>
              <a:ext uri="{FF2B5EF4-FFF2-40B4-BE49-F238E27FC236}">
                <a16:creationId xmlns:a16="http://schemas.microsoft.com/office/drawing/2014/main" id="{272356E3-E728-4578-ADA4-1CF7558C51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01802" y="3250761"/>
            <a:ext cx="560474" cy="620956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84EBAF1E-8CD6-49EC-9FEB-C863AFEC4965}"/>
              </a:ext>
            </a:extLst>
          </p:cNvPr>
          <p:cNvSpPr txBox="1"/>
          <p:nvPr/>
        </p:nvSpPr>
        <p:spPr>
          <a:xfrm>
            <a:off x="4498186" y="3897137"/>
            <a:ext cx="10106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u="none" strike="noStrike" baseline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Comunicación</a:t>
            </a:r>
            <a:r>
              <a:rPr lang="en-US" sz="1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00" b="0" i="0" u="none" strike="noStrike" baseline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asertiva</a:t>
            </a:r>
            <a:endParaRPr lang="en-US" sz="1000" b="0" i="0" u="none" strike="noStrike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8" name="Gráfico 37">
            <a:extLst>
              <a:ext uri="{FF2B5EF4-FFF2-40B4-BE49-F238E27FC236}">
                <a16:creationId xmlns:a16="http://schemas.microsoft.com/office/drawing/2014/main" id="{113EB538-AFD8-4EE2-9493-EA6C7F70F2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63589" y="2254541"/>
            <a:ext cx="560721" cy="560721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CEFE0192-A687-4B21-BFB4-8D2FF9C15F8E}"/>
              </a:ext>
            </a:extLst>
          </p:cNvPr>
          <p:cNvSpPr txBox="1"/>
          <p:nvPr/>
        </p:nvSpPr>
        <p:spPr>
          <a:xfrm>
            <a:off x="5718004" y="2875903"/>
            <a:ext cx="930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u="none" strike="noStrike" baseline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Pensamiento</a:t>
            </a:r>
            <a:r>
              <a:rPr lang="en-US" sz="1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00" b="0" i="0" u="none" strike="noStrike" baseline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crítico</a:t>
            </a:r>
            <a:endParaRPr lang="en-US" sz="1000" b="0" i="0" u="none" strike="noStrike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66E9493-2D50-43A9-97A9-F73A5EAF4D70}"/>
              </a:ext>
            </a:extLst>
          </p:cNvPr>
          <p:cNvSpPr txBox="1"/>
          <p:nvPr/>
        </p:nvSpPr>
        <p:spPr>
          <a:xfrm>
            <a:off x="4437330" y="2837941"/>
            <a:ext cx="1114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u="none" strike="noStrike" baseline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Cumplimiento</a:t>
            </a:r>
            <a:r>
              <a:rPr lang="en-US" sz="1000" b="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</a:t>
            </a:r>
            <a:r>
              <a:rPr lang="en-US" sz="1000" b="0" i="0" u="none" strike="noStrike" baseline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bjetivos</a:t>
            </a:r>
            <a:endParaRPr lang="es-CO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EB8B07-702C-91F2-BA50-DD52C3CD2A55}"/>
              </a:ext>
            </a:extLst>
          </p:cNvPr>
          <p:cNvSpPr txBox="1"/>
          <p:nvPr/>
        </p:nvSpPr>
        <p:spPr>
          <a:xfrm>
            <a:off x="3854519" y="4256830"/>
            <a:ext cx="3626659" cy="60170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MX" sz="11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Empresa: </a:t>
            </a:r>
            <a:r>
              <a:rPr lang="es-MX" sz="110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Choucair Testing - Rimac</a:t>
            </a:r>
          </a:p>
          <a:p>
            <a:pPr algn="just"/>
            <a:r>
              <a:rPr lang="es-CO" sz="1100" b="1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Posición: </a:t>
            </a:r>
            <a:r>
              <a:rPr lang="es-MX" sz="1100" i="0" u="none" strike="noStrike" baseline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Analista de </a:t>
            </a:r>
            <a:r>
              <a:rPr lang="es-MX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Pruebas</a:t>
            </a:r>
            <a:endParaRPr lang="es-MX" sz="1100" i="0" u="none" strike="noStrike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s-CO" sz="1100" b="1" i="0" u="none" strike="noStrike" baseline="0" dirty="0">
                <a:latin typeface="Roboto"/>
                <a:ea typeface="Roboto"/>
                <a:cs typeface="Roboto"/>
              </a:rPr>
              <a:t>Tiempo: </a:t>
            </a:r>
            <a:r>
              <a:rPr lang="es-CO" sz="1100" dirty="0"/>
              <a:t>20 Febrero 2025 – actualmente</a:t>
            </a:r>
            <a:endParaRPr lang="es-CO" sz="1100" dirty="0">
              <a:ea typeface="Roboto"/>
              <a:cs typeface="Roboto"/>
            </a:endParaRPr>
          </a:p>
          <a:p>
            <a:pPr algn="just"/>
            <a:r>
              <a:rPr lang="es-MX" sz="1100" b="1" i="0" u="none" strike="noStrike" baseline="0" dirty="0">
                <a:latin typeface="Roboto"/>
                <a:ea typeface="Roboto"/>
                <a:cs typeface="Roboto"/>
              </a:rPr>
              <a:t>Funciones</a:t>
            </a:r>
            <a:r>
              <a:rPr lang="es-MX" sz="1100" b="0" i="0" u="none" strike="noStrike" baseline="0" dirty="0">
                <a:latin typeface="Roboto"/>
                <a:ea typeface="Roboto"/>
                <a:cs typeface="Roboto"/>
              </a:rPr>
              <a:t>: Proyecto </a:t>
            </a:r>
            <a:r>
              <a:rPr lang="es-MX" sz="1100" dirty="0">
                <a:latin typeface="Roboto"/>
                <a:ea typeface="Roboto"/>
                <a:cs typeface="Roboto"/>
              </a:rPr>
              <a:t>AFP Integra </a:t>
            </a:r>
          </a:p>
          <a:p>
            <a:pPr algn="just"/>
            <a:r>
              <a:rPr lang="es-MX" sz="1100" dirty="0">
                <a:latin typeface="Roboto"/>
                <a:ea typeface="Roboto"/>
                <a:cs typeface="Roboto"/>
              </a:rPr>
              <a:t>-Identificación de nuevos escenarios para automatizar.</a:t>
            </a:r>
          </a:p>
          <a:p>
            <a:pPr algn="just"/>
            <a:r>
              <a:rPr lang="es-MX" sz="1100" dirty="0">
                <a:latin typeface="Roboto"/>
                <a:ea typeface="Roboto"/>
                <a:cs typeface="Roboto"/>
              </a:rPr>
              <a:t>-Creación de </a:t>
            </a:r>
            <a:r>
              <a:rPr lang="es-MX" sz="1100" dirty="0" err="1">
                <a:latin typeface="Roboto"/>
                <a:ea typeface="Roboto"/>
                <a:cs typeface="Roboto"/>
              </a:rPr>
              <a:t>Features</a:t>
            </a:r>
            <a:r>
              <a:rPr lang="es-MX" sz="1100" dirty="0">
                <a:latin typeface="Roboto"/>
                <a:ea typeface="Roboto"/>
                <a:cs typeface="Roboto"/>
              </a:rPr>
              <a:t>, escenarios y casos de pruebas usando </a:t>
            </a:r>
            <a:r>
              <a:rPr lang="es-MX" sz="1100" dirty="0" err="1">
                <a:latin typeface="Roboto"/>
                <a:ea typeface="Roboto"/>
                <a:cs typeface="Roboto"/>
              </a:rPr>
              <a:t>Cucumber</a:t>
            </a:r>
            <a:r>
              <a:rPr lang="es-MX" sz="1100" dirty="0">
                <a:latin typeface="Roboto"/>
                <a:ea typeface="Roboto"/>
                <a:cs typeface="Roboto"/>
              </a:rPr>
              <a:t>. (</a:t>
            </a:r>
            <a:r>
              <a:rPr lang="es-MX" sz="1100" dirty="0" err="1">
                <a:latin typeface="Roboto"/>
                <a:ea typeface="Roboto"/>
                <a:cs typeface="Roboto"/>
              </a:rPr>
              <a:t>Login</a:t>
            </a:r>
            <a:r>
              <a:rPr lang="es-MX" sz="1100" dirty="0">
                <a:latin typeface="Roboto"/>
                <a:ea typeface="Roboto"/>
                <a:cs typeface="Roboto"/>
              </a:rPr>
              <a:t>, cambio de fondo, cambiar contraseña, abrir aportes voluntarios, retiro de fondos)</a:t>
            </a:r>
          </a:p>
          <a:p>
            <a:pPr algn="just"/>
            <a:r>
              <a:rPr lang="es-MX" sz="1100" dirty="0">
                <a:ea typeface="Roboto"/>
                <a:cs typeface="Roboto"/>
              </a:rPr>
              <a:t>-Manejo de </a:t>
            </a:r>
            <a:r>
              <a:rPr lang="es-MX" sz="1100" dirty="0" err="1">
                <a:ea typeface="Roboto"/>
                <a:cs typeface="Roboto"/>
              </a:rPr>
              <a:t>xpath</a:t>
            </a:r>
            <a:r>
              <a:rPr lang="es-MX" sz="1100" dirty="0">
                <a:ea typeface="Roboto"/>
                <a:cs typeface="Roboto"/>
              </a:rPr>
              <a:t> avanzado para identificación de elementos web (Id, </a:t>
            </a:r>
            <a:r>
              <a:rPr lang="es-MX" sz="1100" dirty="0" err="1">
                <a:ea typeface="Roboto"/>
                <a:cs typeface="Roboto"/>
              </a:rPr>
              <a:t>name</a:t>
            </a:r>
            <a:r>
              <a:rPr lang="es-MX" sz="1100" dirty="0">
                <a:ea typeface="Roboto"/>
                <a:cs typeface="Roboto"/>
              </a:rPr>
              <a:t>, </a:t>
            </a:r>
            <a:r>
              <a:rPr lang="es-MX" sz="1100" dirty="0" err="1">
                <a:ea typeface="Roboto"/>
                <a:cs typeface="Roboto"/>
              </a:rPr>
              <a:t>etc-child</a:t>
            </a:r>
            <a:r>
              <a:rPr lang="es-MX" sz="1100" dirty="0">
                <a:ea typeface="Roboto"/>
                <a:cs typeface="Roboto"/>
              </a:rPr>
              <a:t>, </a:t>
            </a:r>
            <a:r>
              <a:rPr lang="es-MX" sz="1100" dirty="0" err="1">
                <a:ea typeface="Roboto"/>
                <a:cs typeface="Roboto"/>
              </a:rPr>
              <a:t>parent,etc</a:t>
            </a:r>
            <a:r>
              <a:rPr lang="es-MX" sz="1100" dirty="0">
                <a:ea typeface="Roboto"/>
                <a:cs typeface="Roboto"/>
              </a:rPr>
              <a:t>))</a:t>
            </a:r>
          </a:p>
          <a:p>
            <a:pPr algn="just"/>
            <a:r>
              <a:rPr lang="es-MX" sz="1100" dirty="0">
                <a:ea typeface="Roboto"/>
                <a:cs typeface="Roboto"/>
              </a:rPr>
              <a:t>-Creación de Script (Step </a:t>
            </a:r>
            <a:r>
              <a:rPr lang="es-MX" sz="1100" dirty="0" err="1">
                <a:ea typeface="Roboto"/>
                <a:cs typeface="Roboto"/>
              </a:rPr>
              <a:t>definitions</a:t>
            </a:r>
            <a:r>
              <a:rPr lang="es-MX" sz="1100" dirty="0">
                <a:ea typeface="Roboto"/>
                <a:cs typeface="Roboto"/>
              </a:rPr>
              <a:t>, </a:t>
            </a:r>
            <a:r>
              <a:rPr lang="es-MX" sz="1100" dirty="0" err="1">
                <a:ea typeface="Roboto"/>
                <a:cs typeface="Roboto"/>
              </a:rPr>
              <a:t>user</a:t>
            </a:r>
            <a:r>
              <a:rPr lang="es-MX" sz="1100" dirty="0">
                <a:ea typeface="Roboto"/>
                <a:cs typeface="Roboto"/>
              </a:rPr>
              <a:t> interface, </a:t>
            </a:r>
            <a:r>
              <a:rPr lang="es-MX" sz="1100" dirty="0" err="1">
                <a:ea typeface="Roboto"/>
                <a:cs typeface="Roboto"/>
              </a:rPr>
              <a:t>task</a:t>
            </a:r>
            <a:r>
              <a:rPr lang="es-MX" sz="1100" dirty="0">
                <a:ea typeface="Roboto"/>
                <a:cs typeface="Roboto"/>
              </a:rPr>
              <a:t> y </a:t>
            </a:r>
            <a:r>
              <a:rPr lang="es-MX" sz="1100" dirty="0" err="1">
                <a:ea typeface="Roboto"/>
                <a:cs typeface="Roboto"/>
              </a:rPr>
              <a:t>questions</a:t>
            </a:r>
            <a:r>
              <a:rPr lang="es-MX" sz="1100" dirty="0">
                <a:ea typeface="Roboto"/>
                <a:cs typeface="Roboto"/>
              </a:rPr>
              <a:t>) usando </a:t>
            </a:r>
            <a:r>
              <a:rPr lang="es-MX" sz="1100" dirty="0" err="1">
                <a:ea typeface="Roboto"/>
                <a:cs typeface="Roboto"/>
              </a:rPr>
              <a:t>Serenity</a:t>
            </a:r>
            <a:r>
              <a:rPr lang="es-MX" sz="1100" dirty="0">
                <a:ea typeface="Roboto"/>
                <a:cs typeface="Roboto"/>
              </a:rPr>
              <a:t> BDD con </a:t>
            </a:r>
            <a:r>
              <a:rPr lang="es-MX" sz="1100" dirty="0" err="1">
                <a:ea typeface="Roboto"/>
                <a:cs typeface="Roboto"/>
              </a:rPr>
              <a:t>Screenplay</a:t>
            </a:r>
            <a:r>
              <a:rPr lang="es-MX" sz="1100" dirty="0">
                <a:ea typeface="Roboto"/>
                <a:cs typeface="Roboto"/>
              </a:rPr>
              <a:t>.</a:t>
            </a:r>
          </a:p>
          <a:p>
            <a:pPr algn="just"/>
            <a:r>
              <a:rPr lang="es-MX" sz="1100" dirty="0">
                <a:ea typeface="Roboto"/>
                <a:cs typeface="Roboto"/>
              </a:rPr>
              <a:t>-Mantenimientos de escenarios (</a:t>
            </a:r>
            <a:r>
              <a:rPr lang="es-MX" sz="1100" dirty="0" err="1">
                <a:ea typeface="Roboto"/>
                <a:cs typeface="Roboto"/>
              </a:rPr>
              <a:t>scroll</a:t>
            </a:r>
            <a:r>
              <a:rPr lang="es-MX" sz="1100" dirty="0">
                <a:ea typeface="Roboto"/>
                <a:cs typeface="Roboto"/>
              </a:rPr>
              <a:t>, time, actualizar </a:t>
            </a:r>
            <a:r>
              <a:rPr lang="es-MX" sz="1100" dirty="0" err="1">
                <a:ea typeface="Roboto"/>
                <a:cs typeface="Roboto"/>
              </a:rPr>
              <a:t>xpath</a:t>
            </a:r>
            <a:r>
              <a:rPr lang="es-MX" sz="1100" dirty="0">
                <a:ea typeface="Roboto"/>
                <a:cs typeface="Roboto"/>
              </a:rPr>
              <a:t>, </a:t>
            </a:r>
            <a:r>
              <a:rPr lang="es-MX" sz="1100" dirty="0" err="1">
                <a:ea typeface="Roboto"/>
                <a:cs typeface="Roboto"/>
              </a:rPr>
              <a:t>etc</a:t>
            </a:r>
            <a:r>
              <a:rPr lang="es-MX" sz="1100" dirty="0">
                <a:ea typeface="Roboto"/>
                <a:cs typeface="Roboto"/>
              </a:rPr>
              <a:t>)</a:t>
            </a:r>
          </a:p>
          <a:p>
            <a:pPr algn="just"/>
            <a:r>
              <a:rPr lang="es-MX" sz="1100" dirty="0">
                <a:ea typeface="Roboto"/>
                <a:cs typeface="Roboto"/>
              </a:rPr>
              <a:t>-Actualización de </a:t>
            </a:r>
            <a:r>
              <a:rPr lang="es-MX" sz="1100" err="1">
                <a:ea typeface="Roboto"/>
                <a:cs typeface="Roboto"/>
              </a:rPr>
              <a:t>serenity.conf</a:t>
            </a:r>
            <a:r>
              <a:rPr lang="es-MX" sz="1100" dirty="0">
                <a:ea typeface="Roboto"/>
                <a:cs typeface="Roboto"/>
              </a:rPr>
              <a:t> como </a:t>
            </a:r>
            <a:r>
              <a:rPr lang="es-MX" sz="1100" err="1">
                <a:ea typeface="Roboto"/>
                <a:cs typeface="Roboto"/>
              </a:rPr>
              <a:t>environments</a:t>
            </a:r>
            <a:r>
              <a:rPr lang="es-MX" sz="1100" dirty="0">
                <a:ea typeface="Roboto"/>
                <a:cs typeface="Roboto"/>
              </a:rPr>
              <a:t>.</a:t>
            </a:r>
          </a:p>
          <a:p>
            <a:pPr algn="just"/>
            <a:r>
              <a:rPr lang="es-MX" sz="1100" dirty="0">
                <a:ea typeface="Roboto"/>
                <a:cs typeface="Roboto"/>
              </a:rPr>
              <a:t>-Conocimiento de </a:t>
            </a:r>
            <a:r>
              <a:rPr lang="es-MX" sz="1100" dirty="0" err="1">
                <a:ea typeface="Roboto"/>
                <a:cs typeface="Roboto"/>
              </a:rPr>
              <a:t>azure-papeline.yml</a:t>
            </a:r>
            <a:r>
              <a:rPr lang="es-MX" sz="1100" dirty="0">
                <a:ea typeface="Roboto"/>
                <a:cs typeface="Roboto"/>
              </a:rPr>
              <a:t> para configurar la ejecución del run </a:t>
            </a:r>
            <a:r>
              <a:rPr lang="es-MX" sz="1100" dirty="0" err="1">
                <a:ea typeface="Roboto"/>
                <a:cs typeface="Roboto"/>
              </a:rPr>
              <a:t>papelines</a:t>
            </a:r>
            <a:r>
              <a:rPr lang="es-MX" sz="1100" dirty="0">
                <a:ea typeface="Roboto"/>
                <a:cs typeface="Roboto"/>
              </a:rPr>
              <a:t> y envío de correo.</a:t>
            </a:r>
          </a:p>
          <a:p>
            <a:pPr algn="just"/>
            <a:r>
              <a:rPr lang="es-MX" sz="1100" dirty="0">
                <a:ea typeface="Roboto"/>
                <a:cs typeface="Roboto"/>
              </a:rPr>
              <a:t>-Uso de Gestor de dependencias Maven y </a:t>
            </a:r>
            <a:r>
              <a:rPr lang="es-MX" sz="1100" dirty="0" err="1">
                <a:ea typeface="Roboto"/>
                <a:cs typeface="Roboto"/>
              </a:rPr>
              <a:t>Gradle</a:t>
            </a:r>
            <a:r>
              <a:rPr lang="es-MX" sz="1100" dirty="0">
                <a:ea typeface="Roboto"/>
                <a:cs typeface="Roboto"/>
              </a:rPr>
              <a:t>.</a:t>
            </a:r>
          </a:p>
          <a:p>
            <a:pPr algn="just"/>
            <a:r>
              <a:rPr lang="es-MX" sz="1100" dirty="0">
                <a:ea typeface="Roboto"/>
                <a:cs typeface="Roboto"/>
              </a:rPr>
              <a:t>-Manejo de </a:t>
            </a:r>
            <a:r>
              <a:rPr lang="es-MX" sz="1100" dirty="0" err="1">
                <a:ea typeface="Roboto"/>
                <a:cs typeface="Roboto"/>
              </a:rPr>
              <a:t>git</a:t>
            </a:r>
            <a:r>
              <a:rPr lang="es-MX" sz="1100" dirty="0">
                <a:ea typeface="Roboto"/>
                <a:cs typeface="Roboto"/>
              </a:rPr>
              <a:t> para subir mis cambios en Azure.</a:t>
            </a:r>
          </a:p>
          <a:p>
            <a:pPr algn="just"/>
            <a:r>
              <a:rPr lang="es-MX" sz="1100" dirty="0">
                <a:ea typeface="Roboto"/>
                <a:cs typeface="Roboto"/>
              </a:rPr>
              <a:t>-Uso de Azure </a:t>
            </a:r>
            <a:r>
              <a:rPr lang="es-MX" sz="1100" dirty="0" err="1">
                <a:ea typeface="Roboto"/>
                <a:cs typeface="Roboto"/>
              </a:rPr>
              <a:t>Devops</a:t>
            </a:r>
            <a:r>
              <a:rPr lang="es-MX" sz="1100" dirty="0">
                <a:ea typeface="Roboto"/>
                <a:cs typeface="Roboto"/>
              </a:rPr>
              <a:t> gestionar el proyecto.</a:t>
            </a:r>
          </a:p>
          <a:p>
            <a:pPr algn="just"/>
            <a:r>
              <a:rPr lang="es-MX" sz="1100" dirty="0">
                <a:ea typeface="Roboto"/>
                <a:cs typeface="Roboto"/>
              </a:rPr>
              <a:t>-Ejecución de Escenarios de prueba en Azure – </a:t>
            </a:r>
            <a:r>
              <a:rPr lang="es-MX" sz="1100" dirty="0" err="1">
                <a:ea typeface="Roboto"/>
                <a:cs typeface="Roboto"/>
              </a:rPr>
              <a:t>Papelines</a:t>
            </a:r>
            <a:r>
              <a:rPr lang="es-MX" sz="1100" dirty="0">
                <a:ea typeface="Roboto"/>
                <a:cs typeface="Roboto"/>
              </a:rPr>
              <a:t>.</a:t>
            </a:r>
          </a:p>
          <a:p>
            <a:pPr algn="just"/>
            <a:r>
              <a:rPr lang="es-MX" sz="1100" dirty="0">
                <a:ea typeface="Roboto"/>
                <a:cs typeface="Roboto"/>
              </a:rPr>
              <a:t>-Uso del AWS para ejecución remota mediante </a:t>
            </a:r>
            <a:r>
              <a:rPr lang="es-MX" sz="1100" dirty="0" err="1">
                <a:ea typeface="Roboto"/>
                <a:cs typeface="Roboto"/>
              </a:rPr>
              <a:t>papelines</a:t>
            </a:r>
            <a:r>
              <a:rPr lang="es-MX" sz="1100" dirty="0">
                <a:ea typeface="Roboto"/>
                <a:cs typeface="Roboto"/>
              </a:rPr>
              <a:t> para visualizar el video de la ejecución de casos de pruebas.</a:t>
            </a:r>
          </a:p>
          <a:p>
            <a:pPr algn="just"/>
            <a:r>
              <a:rPr lang="es-MX" sz="1100" dirty="0">
                <a:ea typeface="Roboto"/>
                <a:cs typeface="Roboto"/>
              </a:rPr>
              <a:t>-Uso del software MySQL </a:t>
            </a:r>
            <a:r>
              <a:rPr lang="es-MX" sz="1100" dirty="0" err="1">
                <a:ea typeface="Roboto"/>
                <a:cs typeface="Roboto"/>
              </a:rPr>
              <a:t>Workbench</a:t>
            </a:r>
            <a:r>
              <a:rPr lang="es-MX" sz="1100" dirty="0">
                <a:ea typeface="Roboto"/>
                <a:cs typeface="Roboto"/>
              </a:rPr>
              <a:t> para la gestión de bases de datos (Búsqueda de usuarios por tipo de documento, actualización de datos de usuarios)</a:t>
            </a:r>
            <a:endParaRPr lang="es-MX" dirty="0"/>
          </a:p>
          <a:p>
            <a:pPr algn="just"/>
            <a:r>
              <a:rPr lang="es-MX" sz="1100" dirty="0">
                <a:ea typeface="Roboto"/>
                <a:cs typeface="Roboto"/>
              </a:rPr>
              <a:t>-Uso de Visual Studio </a:t>
            </a:r>
            <a:r>
              <a:rPr lang="es-MX" sz="1100" dirty="0" err="1">
                <a:ea typeface="Roboto"/>
                <a:cs typeface="Roboto"/>
              </a:rPr>
              <a:t>Code</a:t>
            </a:r>
            <a:r>
              <a:rPr lang="es-MX" sz="1100" dirty="0">
                <a:ea typeface="Roboto"/>
                <a:cs typeface="Roboto"/>
              </a:rPr>
              <a:t> </a:t>
            </a:r>
            <a:endParaRPr lang="en-US" sz="1100" dirty="0">
              <a:ea typeface="Roboto"/>
              <a:cs typeface="Roboto"/>
            </a:endParaRPr>
          </a:p>
          <a:p>
            <a:pPr algn="just"/>
            <a:r>
              <a:rPr lang="es-MX" sz="1100" dirty="0">
                <a:ea typeface="Roboto"/>
                <a:cs typeface="Roboto"/>
              </a:rPr>
              <a:t>-Uso del Outlook </a:t>
            </a:r>
            <a:r>
              <a:rPr lang="es-MX" sz="1100" dirty="0" err="1">
                <a:ea typeface="Roboto"/>
                <a:cs typeface="Roboto"/>
              </a:rPr>
              <a:t>planner</a:t>
            </a:r>
            <a:r>
              <a:rPr lang="es-MX" sz="1100" dirty="0">
                <a:ea typeface="Roboto"/>
                <a:cs typeface="Roboto"/>
              </a:rPr>
              <a:t> para seguimiento de actividades.</a:t>
            </a:r>
            <a:endParaRPr lang="es-MX" dirty="0"/>
          </a:p>
          <a:p>
            <a:pPr algn="just"/>
            <a:r>
              <a:rPr lang="es-MX" sz="1100" dirty="0">
                <a:ea typeface="Roboto"/>
                <a:cs typeface="Roboto"/>
              </a:rPr>
              <a:t>-Refactorización de códigos con las mejores prácticas de programación</a:t>
            </a:r>
          </a:p>
          <a:p>
            <a:pPr algn="just"/>
            <a:r>
              <a:rPr lang="es-MX" sz="1100" dirty="0">
                <a:ea typeface="Roboto"/>
                <a:cs typeface="Roboto"/>
              </a:rPr>
              <a:t>-Redacción de </a:t>
            </a:r>
            <a:r>
              <a:rPr lang="es-MX" sz="1100" dirty="0" err="1">
                <a:ea typeface="Roboto"/>
                <a:cs typeface="Roboto"/>
              </a:rPr>
              <a:t>feature</a:t>
            </a:r>
            <a:r>
              <a:rPr lang="es-MX" sz="1100" dirty="0">
                <a:ea typeface="Roboto"/>
                <a:cs typeface="Roboto"/>
              </a:rPr>
              <a:t> y escenario de </a:t>
            </a:r>
            <a:r>
              <a:rPr lang="es-MX" sz="1100" dirty="0" err="1">
                <a:ea typeface="Roboto"/>
                <a:cs typeface="Roboto"/>
              </a:rPr>
              <a:t>Gherkin</a:t>
            </a:r>
          </a:p>
          <a:p>
            <a:pPr algn="just"/>
            <a:endParaRPr lang="es-MX" sz="1100" dirty="0"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09459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H">
      <a:dk1>
        <a:sysClr val="windowText" lastClr="000000"/>
      </a:dk1>
      <a:lt1>
        <a:sysClr val="window" lastClr="FFFFFF"/>
      </a:lt1>
      <a:dk2>
        <a:srgbClr val="D8D8D8"/>
      </a:dk2>
      <a:lt2>
        <a:srgbClr val="E7E6E6"/>
      </a:lt2>
      <a:accent1>
        <a:srgbClr val="93D5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D8D8D8"/>
      </a:accent6>
      <a:hlink>
        <a:srgbClr val="BFBFBF"/>
      </a:hlink>
      <a:folHlink>
        <a:srgbClr val="7F7F7F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0BAFC3A0589145AA969B4256F1EA6F" ma:contentTypeVersion="14" ma:contentTypeDescription="Crear nuevo documento." ma:contentTypeScope="" ma:versionID="6fa919afd1c98cf9bdb14779769139d1">
  <xsd:schema xmlns:xsd="http://www.w3.org/2001/XMLSchema" xmlns:xs="http://www.w3.org/2001/XMLSchema" xmlns:p="http://schemas.microsoft.com/office/2006/metadata/properties" xmlns:ns3="3395fa24-831f-470f-a727-5d70c35e5f2b" xmlns:ns4="4009eb16-3014-4a05-a3c5-b6c37633c512" targetNamespace="http://schemas.microsoft.com/office/2006/metadata/properties" ma:root="true" ma:fieldsID="c18b24f62f40faafe17d02061504497d" ns3:_="" ns4:_="">
    <xsd:import namespace="3395fa24-831f-470f-a727-5d70c35e5f2b"/>
    <xsd:import namespace="4009eb16-3014-4a05-a3c5-b6c37633c51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5fa24-831f-470f-a727-5d70c35e5f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09eb16-3014-4a05-a3c5-b6c37633c5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D61B1A-0123-46B4-B508-F4CFBD7B7A34}">
  <ds:schemaRefs>
    <ds:schemaRef ds:uri="3395fa24-831f-470f-a727-5d70c35e5f2b"/>
    <ds:schemaRef ds:uri="4009eb16-3014-4a05-a3c5-b6c37633c5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983FEA8-39CC-4E20-8884-40F1A92795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10CBB6-0BC4-4F74-AF40-32EF37F8AAA5}">
  <ds:schemaRefs>
    <ds:schemaRef ds:uri="4009eb16-3014-4a05-a3c5-b6c37633c512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3395fa24-831f-470f-a727-5d70c35e5f2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1566</TotalTime>
  <Words>1292</Words>
  <Application>Microsoft Office PowerPoint</Application>
  <PresentationFormat>Personalizado</PresentationFormat>
  <Paragraphs>110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Valeria Restrepo Arboleda</dc:creator>
  <cp:lastModifiedBy>CHO_Irvin Fernando Mendoza Rosado</cp:lastModifiedBy>
  <cp:revision>278</cp:revision>
  <dcterms:created xsi:type="dcterms:W3CDTF">2022-09-19T21:07:09Z</dcterms:created>
  <dcterms:modified xsi:type="dcterms:W3CDTF">2025-05-18T20:13:40Z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0x010100040BAFC3A0589145AA969B4256F1EA6F</vt:lpwstr>
  </property>
</Properties>
</file>