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370" r:id="rId6"/>
    <p:sldId id="371" r:id="rId7"/>
    <p:sldId id="313" r:id="rId8"/>
    <p:sldId id="372" r:id="rId9"/>
    <p:sldId id="374" r:id="rId10"/>
    <p:sldId id="373" r:id="rId11"/>
    <p:sldId id="376" r:id="rId12"/>
    <p:sldId id="375" r:id="rId13"/>
    <p:sldId id="378" r:id="rId14"/>
    <p:sldId id="398" r:id="rId15"/>
    <p:sldId id="377" r:id="rId16"/>
    <p:sldId id="396" r:id="rId17"/>
    <p:sldId id="397" r:id="rId18"/>
    <p:sldId id="292" r:id="rId19"/>
    <p:sldId id="368" r:id="rId20"/>
    <p:sldId id="379" r:id="rId21"/>
    <p:sldId id="380" r:id="rId22"/>
    <p:sldId id="381" r:id="rId23"/>
    <p:sldId id="383" r:id="rId24"/>
    <p:sldId id="384" r:id="rId25"/>
    <p:sldId id="385" r:id="rId26"/>
    <p:sldId id="382" r:id="rId27"/>
    <p:sldId id="389" r:id="rId28"/>
    <p:sldId id="390" r:id="rId29"/>
    <p:sldId id="328" r:id="rId30"/>
    <p:sldId id="391" r:id="rId31"/>
    <p:sldId id="392" r:id="rId32"/>
    <p:sldId id="393" r:id="rId33"/>
    <p:sldId id="394" r:id="rId34"/>
    <p:sldId id="395" r:id="rId35"/>
    <p:sldId id="28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868686"/>
    <a:srgbClr val="ECECEC"/>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38" autoAdjust="0"/>
  </p:normalViewPr>
  <p:slideViewPr>
    <p:cSldViewPr snapToGrid="0">
      <p:cViewPr varScale="1">
        <p:scale>
          <a:sx n="75" d="100"/>
          <a:sy n="75" d="100"/>
        </p:scale>
        <p:origin x="4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72660" y="437515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72660" y="200152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2241550" y="3238500"/>
            <a:ext cx="7830820" cy="768350"/>
          </a:xfrm>
          <a:prstGeom prst="rect">
            <a:avLst/>
          </a:prstGeom>
          <a:noFill/>
        </p:spPr>
        <p:txBody>
          <a:bodyPr wrap="square" rtlCol="0">
            <a:spAutoFit/>
          </a:bodyPr>
          <a:lstStyle/>
          <a:p>
            <a:pPr algn="ctr"/>
            <a:r>
              <a:rPr lang="zh-CN" altLang="en-US" sz="4400" dirty="0">
                <a:solidFill>
                  <a:schemeClr val="tx1">
                    <a:lumMod val="75000"/>
                    <a:lumOff val="25000"/>
                  </a:schemeClr>
                </a:solidFill>
                <a:sym typeface="+mn-ea"/>
              </a:rPr>
              <a:t>图书馆座位自助系统</a:t>
            </a:r>
            <a:endParaRPr lang="zh-CN" altLang="en-US" sz="4400" dirty="0">
              <a:solidFill>
                <a:schemeClr val="tx1">
                  <a:lumMod val="75000"/>
                  <a:lumOff val="25000"/>
                </a:schemeClr>
              </a:solidFill>
              <a:latin typeface="Tahoma" panose="020B0604030504040204" charset="0"/>
              <a:ea typeface="字体管家大侦探" charset="0"/>
              <a:sym typeface="+mn-ea"/>
            </a:endParaRPr>
          </a:p>
        </p:txBody>
      </p:sp>
      <p:pic>
        <p:nvPicPr>
          <p:cNvPr id="2" name="图片 1" descr="1720599021"/>
          <p:cNvPicPr>
            <a:picLocks noChangeAspect="1"/>
          </p:cNvPicPr>
          <p:nvPr/>
        </p:nvPicPr>
        <p:blipFill>
          <a:blip r:embed="rId3"/>
          <a:srcRect l="24650" t="19420" r="22167" b="38069"/>
          <a:stretch>
            <a:fillRect/>
          </a:stretch>
        </p:blipFill>
        <p:spPr>
          <a:xfrm>
            <a:off x="5529580" y="2094865"/>
            <a:ext cx="1132840" cy="1143635"/>
          </a:xfrm>
          <a:prstGeom prst="rect">
            <a:avLst/>
          </a:prstGeom>
        </p:spPr>
      </p:pic>
      <p:sp>
        <p:nvSpPr>
          <p:cNvPr id="3" name="文本框 2"/>
          <p:cNvSpPr txBox="1"/>
          <p:nvPr/>
        </p:nvSpPr>
        <p:spPr>
          <a:xfrm>
            <a:off x="4879340" y="3937000"/>
            <a:ext cx="2414270" cy="521970"/>
          </a:xfrm>
          <a:prstGeom prst="rect">
            <a:avLst/>
          </a:prstGeom>
          <a:noFill/>
        </p:spPr>
        <p:txBody>
          <a:bodyPr wrap="square" rtlCol="0">
            <a:spAutoFit/>
          </a:bodyPr>
          <a:lstStyle/>
          <a:p>
            <a:pPr algn="ctr"/>
            <a:r>
              <a:rPr lang="zh-CN" altLang="en-US" sz="2800" dirty="0">
                <a:solidFill>
                  <a:schemeClr val="tx1">
                    <a:lumMod val="75000"/>
                    <a:lumOff val="25000"/>
                  </a:schemeClr>
                </a:solidFill>
              </a:rPr>
              <a:t>WeChair</a:t>
            </a:r>
            <a:endParaRPr lang="zh-CN" altLang="en-US" sz="2800" dirty="0">
              <a:solidFill>
                <a:schemeClr val="tx1">
                  <a:lumMod val="75000"/>
                  <a:lumOff val="25000"/>
                </a:schemeClr>
              </a:solidFill>
            </a:endParaRPr>
          </a:p>
        </p:txBody>
      </p:sp>
      <p:sp>
        <p:nvSpPr>
          <p:cNvPr id="15" name="文本框 13"/>
          <p:cNvSpPr txBox="1"/>
          <p:nvPr/>
        </p:nvSpPr>
        <p:spPr>
          <a:xfrm>
            <a:off x="8620125" y="5689600"/>
            <a:ext cx="3571875" cy="1168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pPr>
            <a:r>
              <a:rPr lang="zh-CN" altLang="en-US" sz="1400" dirty="0">
                <a:latin typeface="兰亭黑-简" panose="02000000000000000000" charset="-122"/>
                <a:ea typeface="兰亭黑-简" panose="02000000000000000000" charset="-122"/>
              </a:rPr>
              <a:t>团队成员：</a:t>
            </a:r>
            <a:r>
              <a:rPr lang="zh-CN" altLang="en-US" sz="1400" b="1" u="sng" dirty="0">
                <a:latin typeface="兰亭黑-简" panose="02000000000000000000" charset="-122"/>
                <a:ea typeface="兰亭黑-简" panose="02000000000000000000" charset="-122"/>
              </a:rPr>
              <a:t>明锐</a:t>
            </a:r>
            <a:r>
              <a:rPr lang="zh-CN" altLang="en-US" sz="1400" dirty="0">
                <a:latin typeface="兰亭黑-简" panose="02000000000000000000" charset="-122"/>
                <a:ea typeface="兰亭黑-简" panose="02000000000000000000" charset="-122"/>
              </a:rPr>
              <a:t>、陈富杰、陈康杰、孙劼成杨铭海、张鑫宇、王彦杰、余文锦</a:t>
            </a:r>
            <a:endParaRPr lang="zh-CN" altLang="en-US" sz="1400" dirty="0">
              <a:latin typeface="兰亭黑-简" panose="02000000000000000000" charset="-122"/>
              <a:ea typeface="兰亭黑-简" panose="02000000000000000000" charset="-122"/>
            </a:endParaRPr>
          </a:p>
          <a:p>
            <a:endParaRPr lang="zh-CN" altLang="en-US" sz="1400" dirty="0">
              <a:latin typeface="兰亭黑-简" panose="02000000000000000000" charset="-122"/>
              <a:ea typeface="兰亭黑-简" panose="02000000000000000000" charset="-122"/>
            </a:endParaRPr>
          </a:p>
          <a:p>
            <a:r>
              <a:rPr lang="zh-CN" altLang="en-US" sz="1400" dirty="0">
                <a:latin typeface="兰亭黑-简" panose="02000000000000000000" charset="-122"/>
                <a:ea typeface="兰亭黑-简" panose="02000000000000000000" charset="-122"/>
              </a:rPr>
              <a:t>演讲人：王彦杰</a:t>
            </a:r>
            <a:endParaRPr lang="zh-CN" altLang="en-US" sz="1400" dirty="0">
              <a:latin typeface="兰亭黑-简" panose="02000000000000000000" charset="-122"/>
              <a:ea typeface="兰亭黑-简"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235585" y="29210"/>
            <a:ext cx="354266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用例图</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36" name="图片 36" descr="用例图new (1)"/>
          <p:cNvPicPr>
            <a:picLocks noChangeAspect="1"/>
          </p:cNvPicPr>
          <p:nvPr/>
        </p:nvPicPr>
        <p:blipFill>
          <a:blip r:embed="rId1"/>
          <a:stretch>
            <a:fillRect/>
          </a:stretch>
        </p:blipFill>
        <p:spPr>
          <a:xfrm>
            <a:off x="3072130" y="641985"/>
            <a:ext cx="6171565" cy="62052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3" name="图片 2" descr="图片1"/>
          <p:cNvPicPr>
            <a:picLocks noChangeAspect="1"/>
          </p:cNvPicPr>
          <p:nvPr>
            <p:custDataLst>
              <p:tags r:id="rId1"/>
            </p:custDataLst>
          </p:nvPr>
        </p:nvPicPr>
        <p:blipFill>
          <a:blip r:embed="rId2"/>
          <a:stretch>
            <a:fillRect/>
          </a:stretch>
        </p:blipFill>
        <p:spPr>
          <a:xfrm>
            <a:off x="4005580" y="612775"/>
            <a:ext cx="4181475" cy="6227445"/>
          </a:xfrm>
          <a:prstGeom prst="rect">
            <a:avLst/>
          </a:prstGeom>
        </p:spPr>
      </p:pic>
      <p:sp>
        <p:nvSpPr>
          <p:cNvPr id="5" name="文本框 4"/>
          <p:cNvSpPr txBox="1"/>
          <p:nvPr/>
        </p:nvSpPr>
        <p:spPr>
          <a:xfrm>
            <a:off x="235585" y="29210"/>
            <a:ext cx="518604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活动</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354266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数据流</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6" name="图片 5" descr="数据流 (1)"/>
          <p:cNvPicPr>
            <a:picLocks noChangeAspect="1"/>
          </p:cNvPicPr>
          <p:nvPr/>
        </p:nvPicPr>
        <p:blipFill>
          <a:blip r:embed="rId1"/>
          <a:stretch>
            <a:fillRect/>
          </a:stretch>
        </p:blipFill>
        <p:spPr>
          <a:xfrm>
            <a:off x="2153920" y="641985"/>
            <a:ext cx="7800340" cy="62763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705167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类</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：学时排行</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6" name="图片 5"/>
          <p:cNvPicPr>
            <a:picLocks noChangeAspect="1"/>
          </p:cNvPicPr>
          <p:nvPr/>
        </p:nvPicPr>
        <p:blipFill>
          <a:blip r:embed="rId1"/>
          <a:stretch>
            <a:fillRect/>
          </a:stretch>
        </p:blipFill>
        <p:spPr>
          <a:xfrm>
            <a:off x="1894840" y="641985"/>
            <a:ext cx="8068945" cy="61931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8218170"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类图：</a:t>
            </a:r>
            <a:r>
              <a:rPr 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用户认证</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7" name="图片 6"/>
          <p:cNvPicPr>
            <a:picLocks noChangeAspect="1"/>
          </p:cNvPicPr>
          <p:nvPr/>
        </p:nvPicPr>
        <p:blipFill>
          <a:blip r:embed="rId1"/>
          <a:stretch>
            <a:fillRect/>
          </a:stretch>
        </p:blipFill>
        <p:spPr>
          <a:xfrm>
            <a:off x="3430905" y="641985"/>
            <a:ext cx="5245735" cy="62287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5317490"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类</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：时间沙漏</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3055620" y="597535"/>
            <a:ext cx="6811010" cy="62604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p:cNvSpPr txBox="1"/>
          <p:nvPr/>
        </p:nvSpPr>
        <p:spPr>
          <a:xfrm>
            <a:off x="235585" y="29210"/>
            <a:ext cx="3542665" cy="1076325"/>
          </a:xfrm>
          <a:prstGeom prst="rect">
            <a:avLst/>
          </a:prstGeom>
          <a:noFill/>
        </p:spPr>
        <p:txBody>
          <a:bodyPr wrap="square" rtlCol="0">
            <a:spAutoFit/>
          </a:bodyPr>
          <a:p>
            <a:pPr algn="l"/>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UML——</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类</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sym typeface="+mn-ea"/>
              </a:rPr>
              <a:t>图</a:t>
            </a:r>
            <a:endParaRPr lang="zh-CN" altLang="en-US" sz="3200"/>
          </a:p>
          <a:p>
            <a:pPr algn="l"/>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6" name="图片 5"/>
          <p:cNvPicPr>
            <a:picLocks noChangeAspect="1"/>
          </p:cNvPicPr>
          <p:nvPr/>
        </p:nvPicPr>
        <p:blipFill>
          <a:blip r:embed="rId1"/>
          <a:stretch>
            <a:fillRect/>
          </a:stretch>
        </p:blipFill>
        <p:spPr>
          <a:xfrm>
            <a:off x="1894840" y="641985"/>
            <a:ext cx="8068945" cy="619315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dirty="0">
                <a:solidFill>
                  <a:schemeClr val="tx1">
                    <a:lumMod val="75000"/>
                    <a:lumOff val="25000"/>
                  </a:schemeClr>
                </a:solidFill>
                <a:cs typeface="+mn-lt"/>
              </a:rPr>
              <a:t>03</a:t>
            </a:r>
            <a:endParaRPr lang="en-US" altLang="zh-CN" sz="7200" dirty="0">
              <a:solidFill>
                <a:schemeClr val="tx1">
                  <a:lumMod val="75000"/>
                  <a:lumOff val="25000"/>
                </a:schemeClr>
              </a:solidFill>
              <a:cs typeface="+mn-lt"/>
            </a:endParaRPr>
          </a:p>
        </p:txBody>
      </p:sp>
      <p:sp>
        <p:nvSpPr>
          <p:cNvPr id="15" name="文本框 14"/>
          <p:cNvSpPr txBox="1"/>
          <p:nvPr/>
        </p:nvSpPr>
        <p:spPr>
          <a:xfrm>
            <a:off x="4221481" y="3261995"/>
            <a:ext cx="3726180" cy="460375"/>
          </a:xfrm>
          <a:prstGeom prst="rect">
            <a:avLst/>
          </a:prstGeom>
          <a:noFill/>
        </p:spPr>
        <p:txBody>
          <a:bodyPr wrap="square" rtlCol="0">
            <a:spAutoFit/>
          </a:bodyPr>
          <a:lstStyle/>
          <a:p>
            <a:pPr lvl="0" algn="ctr"/>
            <a:r>
              <a:rPr lang="zh-CN"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系统设计说明</a:t>
            </a:r>
            <a:endParaRPr lang="zh-CN"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系统架构</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技术架构</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2" name="图片 1" descr="技术架构图"/>
          <p:cNvPicPr>
            <a:picLocks noChangeAspect="1"/>
          </p:cNvPicPr>
          <p:nvPr>
            <p:custDataLst>
              <p:tags r:id="rId3"/>
            </p:custDataLst>
          </p:nvPr>
        </p:nvPicPr>
        <p:blipFill>
          <a:blip r:embed="rId4"/>
          <a:stretch>
            <a:fillRect/>
          </a:stretch>
        </p:blipFill>
        <p:spPr>
          <a:xfrm>
            <a:off x="3193415" y="639445"/>
            <a:ext cx="5814060" cy="623633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系统架构</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应用</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架构</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2" name="图片 2" descr="系统架构图"/>
          <p:cNvPicPr>
            <a:picLocks noChangeAspect="1"/>
          </p:cNvPicPr>
          <p:nvPr/>
        </p:nvPicPr>
        <p:blipFill>
          <a:blip r:embed="rId2"/>
          <a:stretch>
            <a:fillRect/>
          </a:stretch>
        </p:blipFill>
        <p:spPr>
          <a:xfrm>
            <a:off x="3065780" y="641985"/>
            <a:ext cx="9126220" cy="61785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074545" y="2699385"/>
            <a:ext cx="6186805" cy="220662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t="33646" r="54273"/>
          <a:stretch>
            <a:fillRect/>
          </a:stretch>
        </p:blipFill>
        <p:spPr>
          <a:xfrm rot="5400000">
            <a:off x="9723755" y="4371340"/>
            <a:ext cx="2776220" cy="2244090"/>
          </a:xfrm>
          <a:prstGeom prst="rect">
            <a:avLst/>
          </a:prstGeom>
        </p:spPr>
      </p:pic>
      <p:sp>
        <p:nvSpPr>
          <p:cNvPr id="35" name="文本框 34"/>
          <p:cNvSpPr txBox="1"/>
          <p:nvPr/>
        </p:nvSpPr>
        <p:spPr>
          <a:xfrm>
            <a:off x="1831340" y="1531620"/>
            <a:ext cx="1780540" cy="768350"/>
          </a:xfrm>
          <a:prstGeom prst="rect">
            <a:avLst/>
          </a:prstGeom>
          <a:noFill/>
        </p:spPr>
        <p:txBody>
          <a:bodyPr wrap="square" rtlCol="0">
            <a:spAutoFit/>
          </a:bodyPr>
          <a:lstStyle/>
          <a:p>
            <a:pPr algn="ctr"/>
            <a:r>
              <a:rPr lang="zh-CN" altLang="en-US" sz="4400" dirty="0">
                <a:solidFill>
                  <a:schemeClr val="tx1">
                    <a:lumMod val="75000"/>
                    <a:lumOff val="25000"/>
                  </a:schemeClr>
                </a:solidFill>
                <a:latin typeface="微软雅黑" panose="020B0503020204020204" charset="-122"/>
                <a:ea typeface="微软雅黑" panose="020B0503020204020204" charset="-122"/>
                <a:sym typeface="+mn-ea"/>
              </a:rPr>
              <a:t>目录</a:t>
            </a:r>
            <a:endParaRPr lang="zh-CN" altLang="en-US" sz="44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6" name="文本框 5"/>
          <p:cNvSpPr txBox="1"/>
          <p:nvPr/>
        </p:nvSpPr>
        <p:spPr>
          <a:xfrm>
            <a:off x="2046923" y="2299970"/>
            <a:ext cx="1349375" cy="229870"/>
          </a:xfrm>
          <a:prstGeom prst="rect">
            <a:avLst/>
          </a:prstGeom>
          <a:noFill/>
        </p:spPr>
        <p:txBody>
          <a:bodyPr wrap="square" rtlCol="0">
            <a:spAutoFit/>
          </a:bodyPr>
          <a:lstStyle/>
          <a:p>
            <a:pPr algn="dist"/>
            <a:r>
              <a:rPr lang="en-US" altLang="zh-CN" sz="900" dirty="0">
                <a:solidFill>
                  <a:schemeClr val="tx1">
                    <a:lumMod val="75000"/>
                    <a:lumOff val="25000"/>
                  </a:schemeClr>
                </a:solidFill>
                <a:latin typeface="微软雅黑" panose="020B0503020204020204" charset="-122"/>
                <a:ea typeface="微软雅黑" panose="020B0503020204020204" charset="-122"/>
                <a:sym typeface="+mn-ea"/>
              </a:rPr>
              <a:t>CONTENTS</a:t>
            </a:r>
            <a:endParaRPr lang="en-US" altLang="zh-CN" sz="9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11" name="矩形 10"/>
          <p:cNvSpPr/>
          <p:nvPr/>
        </p:nvSpPr>
        <p:spPr>
          <a:xfrm>
            <a:off x="5221605" y="1531620"/>
            <a:ext cx="557530" cy="557530"/>
          </a:xfrm>
          <a:prstGeom prst="rect">
            <a:avLst/>
          </a:prstGeom>
          <a:noFill/>
          <a:ln>
            <a:noFill/>
          </a:ln>
          <a:extLst>
            <a:ext uri="{909E8E84-426E-40DD-AFC4-6F175D3DCCD1}">
              <a14:hiddenFill xmlns:a14="http://schemas.microsoft.com/office/drawing/2010/main">
                <a:solidFill>
                  <a:srgbClr val="52B7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01</a:t>
            </a:r>
            <a:endParaRPr lang="en-US" altLang="zh-CN" sz="2400">
              <a:solidFill>
                <a:schemeClr val="tx1">
                  <a:lumMod val="75000"/>
                  <a:lumOff val="25000"/>
                </a:schemeClr>
              </a:solidFill>
              <a:cs typeface="+mn-lt"/>
            </a:endParaRPr>
          </a:p>
        </p:txBody>
      </p:sp>
      <p:sp>
        <p:nvSpPr>
          <p:cNvPr id="12" name="矩形 11"/>
          <p:cNvSpPr/>
          <p:nvPr/>
        </p:nvSpPr>
        <p:spPr>
          <a:xfrm>
            <a:off x="5221605" y="2615565"/>
            <a:ext cx="557530" cy="557530"/>
          </a:xfrm>
          <a:prstGeom prst="rect">
            <a:avLst/>
          </a:prstGeom>
          <a:noFill/>
          <a:ln>
            <a:noFill/>
          </a:ln>
          <a:extLst>
            <a:ext uri="{909E8E84-426E-40DD-AFC4-6F175D3DCCD1}">
              <a14:hiddenFill xmlns:a14="http://schemas.microsoft.com/office/drawing/2010/main">
                <a:solidFill>
                  <a:srgbClr val="0BA07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02</a:t>
            </a:r>
            <a:endParaRPr lang="en-US" altLang="zh-CN" sz="2400">
              <a:solidFill>
                <a:schemeClr val="tx1">
                  <a:lumMod val="75000"/>
                  <a:lumOff val="25000"/>
                </a:schemeClr>
              </a:solidFill>
              <a:cs typeface="+mn-lt"/>
            </a:endParaRPr>
          </a:p>
        </p:txBody>
      </p:sp>
      <p:sp>
        <p:nvSpPr>
          <p:cNvPr id="13" name="文本框 12"/>
          <p:cNvSpPr txBox="1"/>
          <p:nvPr/>
        </p:nvSpPr>
        <p:spPr>
          <a:xfrm>
            <a:off x="6061710" y="1453515"/>
            <a:ext cx="2204085"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mn-ea"/>
              </a:rPr>
              <a:t>工作流程介绍</a:t>
            </a:r>
            <a:endParaRPr kumimoji="0" lang="zh-CN" altLang="en-US"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sym typeface="+mn-ea"/>
            </a:endParaRPr>
          </a:p>
        </p:txBody>
      </p:sp>
      <p:sp>
        <p:nvSpPr>
          <p:cNvPr id="15" name="文本框 14"/>
          <p:cNvSpPr txBox="1"/>
          <p:nvPr/>
        </p:nvSpPr>
        <p:spPr>
          <a:xfrm>
            <a:off x="6061710" y="3721100"/>
            <a:ext cx="2204085" cy="528320"/>
          </a:xfrm>
          <a:prstGeom prst="rect">
            <a:avLst/>
          </a:prstGeom>
          <a:noFill/>
        </p:spPr>
        <p:txBody>
          <a:bodyPr anchor="ctr"/>
          <a:lstStyle/>
          <a:p>
            <a:pPr fontAlgn="t">
              <a:defRPr/>
            </a:pPr>
            <a:r>
              <a:rPr lang="zh-CN" altLang="en-US" kern="0" dirty="0">
                <a:solidFill>
                  <a:schemeClr val="tx1">
                    <a:lumMod val="75000"/>
                    <a:lumOff val="25000"/>
                  </a:schemeClr>
                </a:solidFill>
                <a:latin typeface="微软雅黑" panose="020B0503020204020204" charset="-122"/>
                <a:ea typeface="微软雅黑" panose="020B0503020204020204" charset="-122"/>
                <a:sym typeface="+mn-ea"/>
              </a:rPr>
              <a:t>系统设计说明</a:t>
            </a:r>
            <a:endParaRPr lang="zh-CN" altLang="en-US" kern="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19" name="矩形 18"/>
          <p:cNvSpPr/>
          <p:nvPr/>
        </p:nvSpPr>
        <p:spPr>
          <a:xfrm>
            <a:off x="5221605" y="3706495"/>
            <a:ext cx="557530" cy="557530"/>
          </a:xfrm>
          <a:prstGeom prst="rect">
            <a:avLst/>
          </a:prstGeom>
          <a:noFill/>
          <a:ln>
            <a:noFill/>
          </a:ln>
          <a:extLst>
            <a:ext uri="{909E8E84-426E-40DD-AFC4-6F175D3DCCD1}">
              <a14:hiddenFill xmlns:a14="http://schemas.microsoft.com/office/drawing/2010/main">
                <a:solidFill>
                  <a:srgbClr val="52B7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03</a:t>
            </a:r>
            <a:endParaRPr lang="en-US" altLang="zh-CN" sz="2400">
              <a:solidFill>
                <a:schemeClr val="tx1">
                  <a:lumMod val="75000"/>
                  <a:lumOff val="25000"/>
                </a:schemeClr>
              </a:solidFill>
              <a:cs typeface="+mn-lt"/>
            </a:endParaRPr>
          </a:p>
        </p:txBody>
      </p:sp>
      <p:sp>
        <p:nvSpPr>
          <p:cNvPr id="20" name="文本框 19"/>
          <p:cNvSpPr txBox="1"/>
          <p:nvPr/>
        </p:nvSpPr>
        <p:spPr>
          <a:xfrm>
            <a:off x="6061710" y="4791075"/>
            <a:ext cx="2315845" cy="528320"/>
          </a:xfrm>
          <a:prstGeom prst="rect">
            <a:avLst/>
          </a:prstGeom>
          <a:noFill/>
        </p:spPr>
        <p:txBody>
          <a:bodyPr anchor="ctr"/>
          <a:lstStyle/>
          <a:p>
            <a:pPr fontAlgn="t">
              <a:defRPr/>
            </a:pPr>
            <a:r>
              <a:rPr lang="zh-CN" kern="0" dirty="0">
                <a:solidFill>
                  <a:schemeClr val="tx1">
                    <a:lumMod val="75000"/>
                    <a:lumOff val="25000"/>
                  </a:schemeClr>
                </a:solidFill>
                <a:latin typeface="微软雅黑" panose="020B0503020204020204" charset="-122"/>
                <a:ea typeface="微软雅黑" panose="020B0503020204020204" charset="-122"/>
                <a:sym typeface="+mn-ea"/>
              </a:rPr>
              <a:t>数据库设计说明</a:t>
            </a:r>
            <a:endParaRPr lang="zh-CN" kern="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2" name="矩形 21"/>
          <p:cNvSpPr/>
          <p:nvPr/>
        </p:nvSpPr>
        <p:spPr>
          <a:xfrm>
            <a:off x="5221605" y="4866005"/>
            <a:ext cx="557530" cy="557530"/>
          </a:xfrm>
          <a:prstGeom prst="rect">
            <a:avLst/>
          </a:prstGeom>
          <a:noFill/>
          <a:ln>
            <a:noFill/>
          </a:ln>
          <a:extLst>
            <a:ext uri="{909E8E84-426E-40DD-AFC4-6F175D3DCCD1}">
              <a14:hiddenFill xmlns:a14="http://schemas.microsoft.com/office/drawing/2010/main">
                <a:solidFill>
                  <a:srgbClr val="0BA07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lumMod val="75000"/>
                    <a:lumOff val="25000"/>
                  </a:schemeClr>
                </a:solidFill>
                <a:cs typeface="+mn-lt"/>
              </a:rPr>
              <a:t>04</a:t>
            </a:r>
            <a:endParaRPr lang="en-US" altLang="zh-CN" sz="2400">
              <a:solidFill>
                <a:schemeClr val="tx1">
                  <a:lumMod val="75000"/>
                  <a:lumOff val="25000"/>
                </a:schemeClr>
              </a:solidFill>
              <a:cs typeface="+mn-lt"/>
            </a:endParaRPr>
          </a:p>
        </p:txBody>
      </p:sp>
      <p:sp>
        <p:nvSpPr>
          <p:cNvPr id="23" name="文本框 22"/>
          <p:cNvSpPr txBox="1"/>
          <p:nvPr/>
        </p:nvSpPr>
        <p:spPr>
          <a:xfrm>
            <a:off x="6061710" y="2630170"/>
            <a:ext cx="2442210" cy="528320"/>
          </a:xfrm>
          <a:prstGeom prst="rect">
            <a:avLst/>
          </a:prstGeom>
          <a:noFill/>
        </p:spPr>
        <p:txBody>
          <a:bodyPr anchor="ctr"/>
          <a:lstStyle/>
          <a:p>
            <a:pPr lvl="0" fontAlgn="t">
              <a:defRPr/>
            </a:pPr>
            <a:r>
              <a:rPr lang="zh-CN" altLang="en-US" kern="0" dirty="0">
                <a:solidFill>
                  <a:schemeClr val="tx1">
                    <a:lumMod val="75000"/>
                    <a:lumOff val="25000"/>
                  </a:schemeClr>
                </a:solidFill>
                <a:latin typeface="微软雅黑" panose="020B0503020204020204" charset="-122"/>
                <a:ea typeface="微软雅黑" panose="020B0503020204020204" charset="-122"/>
                <a:sym typeface="+mn-ea"/>
              </a:rPr>
              <a:t>问题的改进</a:t>
            </a:r>
            <a:endParaRPr lang="zh-CN" altLang="en-US" kern="0" dirty="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p:bldP spid="11" grpId="0"/>
      <p:bldP spid="12" grpId="0"/>
      <p:bldP spid="13" grpId="0"/>
      <p:bldP spid="15" grpId="0"/>
      <p:bldP spid="19" grpId="0"/>
      <p:bldP spid="20"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系统架构</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架构</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36" name="图片 36" descr="用例图new (1)"/>
          <p:cNvPicPr>
            <a:picLocks noChangeAspect="1"/>
          </p:cNvPicPr>
          <p:nvPr/>
        </p:nvPicPr>
        <p:blipFill>
          <a:blip r:embed="rId2"/>
          <a:stretch>
            <a:fillRect/>
          </a:stretch>
        </p:blipFill>
        <p:spPr>
          <a:xfrm>
            <a:off x="3072130" y="641985"/>
            <a:ext cx="6171565" cy="620522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外部接口</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用户接口</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76550" y="1729105"/>
            <a:ext cx="7240905" cy="138366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小程序登录模块与微信后台的接口</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(2)小程序扫码访问手机摄像头或相册接口</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sz="2800" b="0">
                <a:latin typeface="Calibri" panose="020F0502020204030204" charset="0"/>
                <a:ea typeface="宋体" panose="02010600030101010101" pitchFamily="2" charset="-122"/>
              </a:rPr>
              <a:t>小程序获取用户地理位置接口</a:t>
            </a:r>
            <a:endParaRPr lang="zh-CN"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功能模块层次</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76550" y="1729105"/>
            <a:ext cx="7240905" cy="224536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预约座位模块</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(2)学时排行模块</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sz="2800" b="0">
                <a:latin typeface="Calibri" panose="020F0502020204030204" charset="0"/>
                <a:ea typeface="宋体" panose="02010600030101010101" pitchFamily="2" charset="-122"/>
              </a:rPr>
              <a:t>时间沙漏模块</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(4)</a:t>
            </a:r>
            <a:r>
              <a:rPr lang="zh-CN" altLang="en-US" sz="2800" b="0">
                <a:latin typeface="Calibri" panose="020F0502020204030204" charset="0"/>
                <a:ea typeface="宋体" panose="02010600030101010101" pitchFamily="2" charset="-122"/>
              </a:rPr>
              <a:t>用座</a:t>
            </a:r>
            <a:r>
              <a:rPr lang="en-US" altLang="zh-CN" sz="2800" b="0">
                <a:latin typeface="Calibri" panose="020F0502020204030204" charset="0"/>
                <a:ea typeface="宋体" panose="02010600030101010101" pitchFamily="2" charset="-122"/>
              </a:rPr>
              <a:t>/</a:t>
            </a:r>
            <a:r>
              <a:rPr lang="zh-CN" altLang="en-US" sz="2800" b="0">
                <a:latin typeface="Calibri" panose="020F0502020204030204" charset="0"/>
                <a:ea typeface="宋体" panose="02010600030101010101" pitchFamily="2" charset="-122"/>
              </a:rPr>
              <a:t>抢座模块</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(5)</a:t>
            </a:r>
            <a:r>
              <a:rPr lang="zh-CN" altLang="en-US" sz="2800" b="0">
                <a:latin typeface="Calibri" panose="020F0502020204030204" charset="0"/>
                <a:ea typeface="宋体" panose="02010600030101010101" pitchFamily="2" charset="-122"/>
              </a:rPr>
              <a:t>个人信息模块</a:t>
            </a:r>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功能模块层次</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类图设计</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14" name="图片 14" descr="学时排行相关类和接口"/>
          <p:cNvPicPr>
            <a:picLocks noChangeAspect="1"/>
          </p:cNvPicPr>
          <p:nvPr/>
        </p:nvPicPr>
        <p:blipFill>
          <a:blip r:embed="rId2"/>
          <a:stretch>
            <a:fillRect/>
          </a:stretch>
        </p:blipFill>
        <p:spPr>
          <a:xfrm>
            <a:off x="1953260" y="743585"/>
            <a:ext cx="9997440" cy="58051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功能模块层次</a:t>
            </a:r>
            <a:r>
              <a:rPr lang="en-US" altLang="zh-CN"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a:t>
            </a:r>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类图设计</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9" name="图片 9" descr="Student类"/>
          <p:cNvPicPr>
            <a:picLocks noChangeAspect="1"/>
          </p:cNvPicPr>
          <p:nvPr/>
        </p:nvPicPr>
        <p:blipFill>
          <a:blip r:embed="rId2"/>
          <a:stretch>
            <a:fillRect/>
          </a:stretch>
        </p:blipFill>
        <p:spPr>
          <a:xfrm>
            <a:off x="2774315" y="1028700"/>
            <a:ext cx="8206105" cy="58293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内部接口</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用户接口</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76550" y="1729105"/>
            <a:ext cx="7240905" cy="138366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登录验证接口</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(2)实名认证接口</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altLang="en-US" sz="2800" b="0">
                <a:latin typeface="Calibri" panose="020F0502020204030204" charset="0"/>
                <a:ea typeface="宋体" panose="02010600030101010101" pitchFamily="2" charset="-122"/>
              </a:rPr>
              <a:t>座位判断认证接口</a:t>
            </a:r>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概念结构模型</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181483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altLang="en-US" sz="2800" b="0">
                <a:latin typeface="Calibri" panose="020F0502020204030204" charset="0"/>
                <a:ea typeface="宋体" panose="02010600030101010101" pitchFamily="2" charset="-122"/>
                <a:cs typeface="Times New Roman" panose="02020603050405020304" charset="0"/>
              </a:rPr>
              <a:t>概念结构设计</a:t>
            </a:r>
            <a:br>
              <a:rPr lang="zh-CN" altLang="en-US" sz="2800" b="0">
                <a:latin typeface="Calibri" panose="020F0502020204030204" charset="0"/>
                <a:ea typeface="宋体" panose="02010600030101010101" pitchFamily="2" charset="-122"/>
                <a:cs typeface="Times New Roman" panose="02020603050405020304" charset="0"/>
              </a:rPr>
            </a:br>
            <a:r>
              <a:rPr lang="zh-CN" altLang="en-US" sz="2800" b="0">
                <a:latin typeface="Calibri" panose="020F0502020204030204" charset="0"/>
                <a:ea typeface="宋体" panose="02010600030101010101" pitchFamily="2" charset="-122"/>
                <a:cs typeface="Times New Roman" panose="02020603050405020304" charset="0"/>
              </a:rPr>
              <a:t>(</a:t>
            </a:r>
            <a:r>
              <a:rPr lang="en-US" altLang="zh-CN" sz="2800" b="0">
                <a:latin typeface="Calibri" panose="020F0502020204030204" charset="0"/>
                <a:ea typeface="宋体" panose="02010600030101010101" pitchFamily="2" charset="-122"/>
                <a:cs typeface="Times New Roman" panose="02020603050405020304" charset="0"/>
              </a:rPr>
              <a:t>2)</a:t>
            </a:r>
            <a:r>
              <a:rPr lang="zh-CN" altLang="en-US" sz="2800" b="0">
                <a:latin typeface="Calibri" panose="020F0502020204030204" charset="0"/>
                <a:ea typeface="宋体" panose="02010600030101010101" pitchFamily="2" charset="-122"/>
                <a:cs typeface="Times New Roman" panose="02020603050405020304" charset="0"/>
              </a:rPr>
              <a:t>结构设计</a:t>
            </a:r>
            <a:endParaRPr lang="zh-CN" altLang="en-US" sz="2800" b="0">
              <a:latin typeface="Calibri" panose="020F0502020204030204" charset="0"/>
              <a:ea typeface="宋体" panose="02010600030101010101" pitchFamily="2" charset="-122"/>
              <a:cs typeface="Times New Roman" panose="02020603050405020304" charset="0"/>
            </a:endParaRPr>
          </a:p>
          <a:p>
            <a:pPr indent="0"/>
            <a:r>
              <a:rPr lang="zh-CN" altLang="en-US" sz="2800" b="0">
                <a:latin typeface="Calibri" panose="020F0502020204030204" charset="0"/>
                <a:ea typeface="宋体" panose="02010600030101010101" pitchFamily="2" charset="-122"/>
                <a:cs typeface="Times New Roman" panose="02020603050405020304" charset="0"/>
              </a:rPr>
              <a:t>物理结构</a:t>
            </a:r>
            <a:endParaRPr lang="zh-CN" altLang="en-US" sz="2800" b="0">
              <a:latin typeface="Calibri" panose="020F0502020204030204" charset="0"/>
              <a:ea typeface="宋体" panose="02010600030101010101" pitchFamily="2" charset="-122"/>
              <a:cs typeface="Times New Roman" panose="02020603050405020304" charset="0"/>
            </a:endParaRPr>
          </a:p>
          <a:p>
            <a:pPr indent="0"/>
            <a:r>
              <a:rPr lang="zh-CN" altLang="en-US" sz="2800" b="0">
                <a:latin typeface="Calibri" panose="020F0502020204030204" charset="0"/>
                <a:ea typeface="宋体" panose="02010600030101010101" pitchFamily="2" charset="-122"/>
                <a:cs typeface="Times New Roman" panose="02020603050405020304" charset="0"/>
              </a:rPr>
              <a:t>逻辑结构</a:t>
            </a:r>
            <a:endParaRPr lang="zh-CN" altLang="en-US" sz="2800" b="0">
              <a:latin typeface="Calibri" panose="020F0502020204030204" charset="0"/>
              <a:ea typeface="宋体" panose="02010600030101010101" pitchFamily="2" charset="-122"/>
              <a:cs typeface="Times New Roman" panose="02020603050405020304" charset="0"/>
            </a:endParaRPr>
          </a:p>
        </p:txBody>
      </p:sp>
      <p:pic>
        <p:nvPicPr>
          <p:cNvPr id="23" name="图片 23" descr="b1e15de2c9afd05ab0f2cda7c470e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02973" y="937260"/>
            <a:ext cx="5114925" cy="3610610"/>
          </a:xfrm>
          <a:prstGeom prst="rect">
            <a:avLst/>
          </a:prstGeom>
          <a:noFill/>
          <a:ln>
            <a:noFill/>
          </a:ln>
          <a:effectLst/>
        </p:spPr>
      </p:pic>
      <p:pic>
        <p:nvPicPr>
          <p:cNvPr id="33" name="图片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92800" y="4842828"/>
            <a:ext cx="5336540" cy="16033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系统安全设计和权限设计</a:t>
            </a:r>
            <a:endPar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353822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系统安全控制</a:t>
            </a:r>
            <a:endParaRPr lang="zh-CN" sz="2800" b="0">
              <a:latin typeface="Calibri" panose="020F0502020204030204" charset="0"/>
              <a:ea typeface="宋体" panose="02010600030101010101" pitchFamily="2" charset="-122"/>
            </a:endParaRPr>
          </a:p>
          <a:p>
            <a:pPr marL="457200" indent="-457200">
              <a:buFont typeface="Arial" panose="020B0604020202020204" pitchFamily="34" charset="0"/>
              <a:buChar char="•"/>
            </a:pPr>
            <a:r>
              <a:rPr lang="en-US" altLang="zh-CN" sz="2800">
                <a:latin typeface="Calibri" panose="020F0502020204030204" charset="0"/>
                <a:ea typeface="宋体" panose="02010600030101010101" pitchFamily="2" charset="-122"/>
                <a:sym typeface="+mn-ea"/>
              </a:rPr>
              <a:t>ip</a:t>
            </a:r>
            <a:r>
              <a:rPr lang="zh-CN" altLang="en-US" sz="2800">
                <a:latin typeface="Calibri" panose="020F0502020204030204" charset="0"/>
                <a:ea typeface="宋体" panose="02010600030101010101" pitchFamily="2" charset="-122"/>
                <a:sym typeface="+mn-ea"/>
              </a:rPr>
              <a:t>限制</a:t>
            </a:r>
            <a:endParaRPr lang="zh-CN" altLang="en-US" sz="2800" b="0">
              <a:latin typeface="Calibri" panose="020F0502020204030204" charset="0"/>
              <a:ea typeface="宋体" panose="02010600030101010101" pitchFamily="2" charset="-122"/>
            </a:endParaRPr>
          </a:p>
          <a:p>
            <a:pPr marL="457200" indent="-457200">
              <a:buFont typeface="Arial" panose="020B0604020202020204" pitchFamily="34" charset="0"/>
              <a:buChar char="•"/>
            </a:pPr>
            <a:r>
              <a:rPr lang="zh-CN" altLang="en-US" sz="2800">
                <a:latin typeface="Calibri" panose="020F0502020204030204" charset="0"/>
                <a:ea typeface="宋体" panose="02010600030101010101" pitchFamily="2" charset="-122"/>
                <a:sym typeface="+mn-ea"/>
              </a:rPr>
              <a:t>登陆时间段控制</a:t>
            </a:r>
            <a:endParaRPr lang="zh-CN" altLang="en-US" sz="2800" b="0">
              <a:latin typeface="Calibri" panose="020F0502020204030204" charset="0"/>
              <a:ea typeface="宋体" panose="02010600030101010101" pitchFamily="2" charset="-122"/>
            </a:endParaRPr>
          </a:p>
          <a:p>
            <a:pPr marL="457200" indent="-457200">
              <a:buFont typeface="Arial" panose="020B0604020202020204" pitchFamily="34" charset="0"/>
              <a:buChar char="•"/>
            </a:pPr>
            <a:r>
              <a:rPr lang="en-US" altLang="zh-CN" sz="2800">
                <a:latin typeface="Calibri" panose="020F0502020204030204" charset="0"/>
                <a:ea typeface="宋体" panose="02010600030101010101" pitchFamily="2" charset="-122"/>
                <a:sym typeface="+mn-ea"/>
              </a:rPr>
              <a:t>程序资源访问控制安全</a:t>
            </a:r>
            <a:endParaRPr lang="en-US" alt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(2)用户身份鉴别</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altLang="en-US" sz="2800" b="0">
                <a:latin typeface="Calibri" panose="020F0502020204030204" charset="0"/>
                <a:ea typeface="宋体" panose="02010600030101010101" pitchFamily="2" charset="-122"/>
              </a:rPr>
              <a:t>数据安全</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(4)</a:t>
            </a:r>
            <a:r>
              <a:rPr lang="zh-CN" altLang="en-US" sz="2800" b="0">
                <a:latin typeface="Calibri" panose="020F0502020204030204" charset="0"/>
                <a:ea typeface="宋体" panose="02010600030101010101" pitchFamily="2" charset="-122"/>
              </a:rPr>
              <a:t>错误处理</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(5)</a:t>
            </a:r>
            <a:r>
              <a:rPr lang="zh-CN" altLang="en-US" sz="2800" b="0">
                <a:latin typeface="Calibri" panose="020F0502020204030204" charset="0"/>
                <a:ea typeface="宋体" panose="02010600030101010101" pitchFamily="2" charset="-122"/>
              </a:rPr>
              <a:t>用户授权</a:t>
            </a:r>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dirty="0">
                <a:solidFill>
                  <a:schemeClr val="tx1">
                    <a:lumMod val="75000"/>
                    <a:lumOff val="25000"/>
                  </a:schemeClr>
                </a:solidFill>
                <a:cs typeface="+mn-lt"/>
              </a:rPr>
              <a:t>04</a:t>
            </a:r>
            <a:endParaRPr lang="en-US" altLang="zh-CN" sz="7200" dirty="0">
              <a:solidFill>
                <a:schemeClr val="tx1">
                  <a:lumMod val="75000"/>
                  <a:lumOff val="25000"/>
                </a:schemeClr>
              </a:solidFill>
              <a:cs typeface="+mn-lt"/>
            </a:endParaRPr>
          </a:p>
        </p:txBody>
      </p:sp>
      <p:sp>
        <p:nvSpPr>
          <p:cNvPr id="15" name="文本框 14"/>
          <p:cNvSpPr txBox="1"/>
          <p:nvPr/>
        </p:nvSpPr>
        <p:spPr>
          <a:xfrm>
            <a:off x="4221480" y="3253595"/>
            <a:ext cx="3726180" cy="460375"/>
          </a:xfrm>
          <a:prstGeom prst="rect">
            <a:avLst/>
          </a:prstGeom>
          <a:noFill/>
        </p:spPr>
        <p:txBody>
          <a:bodyPr wrap="square" rtlCol="0">
            <a:spAutoFit/>
          </a:bodyPr>
          <a:lstStyle/>
          <a:p>
            <a:pPr lvl="0" algn="ctr" fontAlgn="t">
              <a:defRPr/>
            </a:pPr>
            <a:r>
              <a:rPr lang="zh-CN" altLang="en-US" sz="2400" kern="0" dirty="0">
                <a:solidFill>
                  <a:schemeClr val="tx1">
                    <a:lumMod val="75000"/>
                    <a:lumOff val="25000"/>
                  </a:schemeClr>
                </a:solidFill>
                <a:latin typeface="微软雅黑" panose="020B0503020204020204" charset="-122"/>
                <a:ea typeface="微软雅黑" panose="020B0503020204020204" charset="-122"/>
                <a:sym typeface="+mn-ea"/>
              </a:rPr>
              <a:t>数据库设计说明</a:t>
            </a:r>
            <a:endParaRPr lang="zh-CN" altLang="en-US" sz="2400" kern="0" dirty="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15185"/>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概念结构模型</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267652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学生信息</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(2)管理员信息</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(3)</a:t>
            </a:r>
            <a:r>
              <a:rPr lang="zh-CN" altLang="en-US" sz="2800" b="0">
                <a:latin typeface="Calibri" panose="020F0502020204030204" charset="0"/>
                <a:ea typeface="宋体" panose="02010600030101010101" pitchFamily="2" charset="-122"/>
              </a:rPr>
              <a:t>座位信息</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(4)</a:t>
            </a:r>
            <a:r>
              <a:rPr lang="zh-CN" altLang="en-US" sz="2800" b="0">
                <a:latin typeface="Calibri" panose="020F0502020204030204" charset="0"/>
                <a:ea typeface="宋体" panose="02010600030101010101" pitchFamily="2" charset="-122"/>
              </a:rPr>
              <a:t>使用记录</a:t>
            </a:r>
            <a:endParaRPr lang="zh-CN" altLang="en-US"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(5)</a:t>
            </a:r>
            <a:r>
              <a:rPr lang="zh-CN" altLang="en-US" sz="2800" b="0">
                <a:latin typeface="Calibri" panose="020F0502020204030204" charset="0"/>
                <a:ea typeface="宋体" panose="02010600030101010101" pitchFamily="2" charset="-122"/>
              </a:rPr>
              <a:t>预约记录</a:t>
            </a:r>
            <a:br>
              <a:rPr lang="zh-CN" altLang="en-US" sz="2800" b="0">
                <a:latin typeface="Calibri" panose="020F0502020204030204" charset="0"/>
                <a:ea typeface="宋体" panose="02010600030101010101" pitchFamily="2" charset="-122"/>
              </a:rPr>
            </a:br>
            <a:r>
              <a:rPr lang="en-US" altLang="zh-CN" sz="2800" b="0">
                <a:latin typeface="Calibri" panose="020F0502020204030204" charset="0"/>
                <a:ea typeface="宋体" panose="02010600030101010101" pitchFamily="2" charset="-122"/>
              </a:rPr>
              <a:t>(6)</a:t>
            </a:r>
            <a:r>
              <a:rPr lang="zh-CN" altLang="en-US" sz="2800" b="0">
                <a:latin typeface="Calibri" panose="020F0502020204030204" charset="0"/>
                <a:ea typeface="宋体" panose="02010600030101010101" pitchFamily="2" charset="-122"/>
              </a:rPr>
              <a:t>完整</a:t>
            </a:r>
            <a:r>
              <a:rPr lang="en-US" altLang="zh-CN" sz="2800" b="0">
                <a:latin typeface="Calibri" panose="020F0502020204030204" charset="0"/>
                <a:ea typeface="宋体" panose="02010600030101010101" pitchFamily="2" charset="-122"/>
              </a:rPr>
              <a:t>ER</a:t>
            </a:r>
            <a:r>
              <a:rPr lang="zh-CN" altLang="en-US" sz="2800" b="0">
                <a:latin typeface="Calibri" panose="020F0502020204030204" charset="0"/>
                <a:ea typeface="宋体" panose="02010600030101010101" pitchFamily="2" charset="-122"/>
              </a:rPr>
              <a:t>图</a:t>
            </a:r>
            <a:endParaRPr lang="zh-CN" altLang="en-US" sz="2800" b="0">
              <a:latin typeface="Calibri" panose="020F0502020204030204" charset="0"/>
              <a:ea typeface="宋体" panose="02010600030101010101" pitchFamily="2" charset="-122"/>
            </a:endParaRPr>
          </a:p>
        </p:txBody>
      </p:sp>
      <p:pic>
        <p:nvPicPr>
          <p:cNvPr id="2" name="图片 -2147482604" descr="8f220b38af6757811f8b0d7b9966276"/>
          <p:cNvPicPr>
            <a:picLocks noChangeAspect="1"/>
          </p:cNvPicPr>
          <p:nvPr/>
        </p:nvPicPr>
        <p:blipFill>
          <a:blip r:embed="rId2"/>
          <a:stretch>
            <a:fillRect/>
          </a:stretch>
        </p:blipFill>
        <p:spPr>
          <a:xfrm>
            <a:off x="6066790" y="867093"/>
            <a:ext cx="4602480" cy="5592445"/>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a:solidFill>
                  <a:schemeClr val="tx1">
                    <a:lumMod val="75000"/>
                    <a:lumOff val="25000"/>
                  </a:schemeClr>
                </a:solidFill>
                <a:cs typeface="+mn-lt"/>
              </a:rPr>
              <a:t>01</a:t>
            </a:r>
            <a:endParaRPr lang="en-US" altLang="zh-CN" sz="7200">
              <a:solidFill>
                <a:schemeClr val="tx1">
                  <a:lumMod val="75000"/>
                  <a:lumOff val="25000"/>
                </a:schemeClr>
              </a:solidFill>
              <a:cs typeface="+mn-lt"/>
            </a:endParaRPr>
          </a:p>
        </p:txBody>
      </p:sp>
      <p:sp>
        <p:nvSpPr>
          <p:cNvPr id="15" name="文本框 14"/>
          <p:cNvSpPr txBox="1"/>
          <p:nvPr/>
        </p:nvSpPr>
        <p:spPr>
          <a:xfrm>
            <a:off x="4221481" y="3261995"/>
            <a:ext cx="3726180" cy="460375"/>
          </a:xfrm>
          <a:prstGeom prst="rect">
            <a:avLst/>
          </a:prstGeom>
          <a:noFill/>
        </p:spPr>
        <p:txBody>
          <a:bodyPr wrap="square" rtlCol="0">
            <a:spAutoFit/>
          </a:bodyPr>
          <a:lstStyle/>
          <a:p>
            <a:pPr lvl="0" algn="ctr"/>
            <a:r>
              <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工作流程介绍</a:t>
            </a:r>
            <a:endParaRPr lang="zh-CN" altLang="en-US" sz="240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结构模型</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95313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逻辑结构模型</a:t>
            </a:r>
            <a:endParaRPr lang="zh-CN" sz="2800" b="0">
              <a:latin typeface="Calibri" panose="020F0502020204030204" charset="0"/>
              <a:ea typeface="宋体" panose="02010600030101010101" pitchFamily="2" charset="-122"/>
            </a:endParaRPr>
          </a:p>
          <a:p>
            <a:pPr indent="0"/>
            <a:r>
              <a:rPr lang="zh-CN" sz="2800" b="0">
                <a:latin typeface="Calibri" panose="020F0502020204030204" charset="0"/>
                <a:ea typeface="宋体" panose="02010600030101010101" pitchFamily="2" charset="-122"/>
              </a:rPr>
              <a:t>(2)物理结构模型</a:t>
            </a:r>
            <a:endParaRPr lang="zh-CN" altLang="en-US" sz="2800" b="0">
              <a:latin typeface="Calibri" panose="020F0502020204030204" charset="0"/>
              <a:ea typeface="宋体" panose="02010600030101010101" pitchFamily="2" charset="-122"/>
            </a:endParaRPr>
          </a:p>
        </p:txBody>
      </p:sp>
      <p:pic>
        <p:nvPicPr>
          <p:cNvPr id="28" name="图片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95905" y="1820228"/>
            <a:ext cx="5274310" cy="4910455"/>
          </a:xfrm>
          <a:prstGeom prst="rect">
            <a:avLst/>
          </a:prstGeom>
          <a:noFill/>
          <a:ln>
            <a:noFill/>
          </a:ln>
        </p:spPr>
      </p:pic>
      <p:pic>
        <p:nvPicPr>
          <p:cNvPr id="33" name="图片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36005" y="1820228"/>
            <a:ext cx="5336540" cy="16033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运用设计</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953135"/>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(1)</a:t>
            </a:r>
            <a:r>
              <a:rPr lang="zh-CN" sz="2800" b="0">
                <a:latin typeface="Calibri" panose="020F0502020204030204" charset="0"/>
                <a:ea typeface="宋体" panose="02010600030101010101" pitchFamily="2" charset="-122"/>
              </a:rPr>
              <a:t>数据字典设计</a:t>
            </a:r>
            <a:endParaRPr lang="zh-CN" sz="2800" b="0">
              <a:latin typeface="Calibri" panose="020F0502020204030204" charset="0"/>
              <a:ea typeface="宋体" panose="02010600030101010101" pitchFamily="2" charset="-122"/>
            </a:endParaRPr>
          </a:p>
          <a:p>
            <a:pPr indent="0"/>
            <a:endParaRPr lang="zh-CN" altLang="en-US" sz="2800" b="0">
              <a:latin typeface="Calibri" panose="020F050202020403020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098483" y="1922145"/>
            <a:ext cx="5730875" cy="1892300"/>
          </a:xfrm>
          <a:prstGeom prst="rect">
            <a:avLst/>
          </a:prstGeom>
          <a:noFill/>
          <a:ln w="9525">
            <a:noFill/>
          </a:ln>
        </p:spPr>
      </p:pic>
      <p:pic>
        <p:nvPicPr>
          <p:cNvPr id="6" name="图片 1"/>
          <p:cNvPicPr>
            <a:picLocks noChangeAspect="1"/>
          </p:cNvPicPr>
          <p:nvPr/>
        </p:nvPicPr>
        <p:blipFill>
          <a:blip r:embed="rId3"/>
          <a:stretch>
            <a:fillRect/>
          </a:stretch>
        </p:blipFill>
        <p:spPr>
          <a:xfrm>
            <a:off x="3098483" y="4082098"/>
            <a:ext cx="5730875" cy="2406015"/>
          </a:xfrm>
          <a:prstGeom prst="rect">
            <a:avLst/>
          </a:prstGeom>
          <a:noFill/>
          <a:ln w="9525">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5392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数据库设计</a:t>
            </a:r>
            <a:r>
              <a:rPr lang="en-US" altLang="zh-CN"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a:t>
            </a:r>
            <a:r>
              <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运用设计</a:t>
            </a:r>
            <a:endParaRPr lang="zh-CN" altLang="en-US"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7240905" cy="3107690"/>
          </a:xfrm>
          <a:prstGeom prst="rect">
            <a:avLst/>
          </a:prstGeom>
          <a:noFill/>
          <a:ln w="9525">
            <a:noFill/>
          </a:ln>
        </p:spPr>
        <p:txBody>
          <a:bodyPr wrap="square">
            <a:spAutoFit/>
          </a:bodyPr>
          <a:p>
            <a:pPr indent="0"/>
            <a:r>
              <a:rPr lang="en-US" sz="2800" b="0">
                <a:latin typeface="Calibri" panose="020F0502020204030204" charset="0"/>
                <a:ea typeface="宋体" panose="02010600030101010101" pitchFamily="2" charset="-122"/>
                <a:cs typeface="Times New Roman" panose="02020603050405020304" charset="0"/>
              </a:rPr>
              <a:t>(2)</a:t>
            </a:r>
            <a:r>
              <a:rPr lang="zh-CN" sz="2800" b="0">
                <a:latin typeface="Calibri" panose="020F0502020204030204" charset="0"/>
                <a:ea typeface="宋体" panose="02010600030101010101" pitchFamily="2" charset="-122"/>
              </a:rPr>
              <a:t>安全保密设计</a:t>
            </a:r>
            <a:endParaRPr lang="zh-CN" sz="2800" b="0">
              <a:latin typeface="Calibri" panose="020F0502020204030204" charset="0"/>
              <a:ea typeface="宋体" panose="02010600030101010101" pitchFamily="2" charset="-122"/>
            </a:endParaRPr>
          </a:p>
          <a:p>
            <a:pPr indent="0"/>
            <a:r>
              <a:rPr lang="en-US" altLang="zh-CN" sz="2800" b="0">
                <a:latin typeface="Calibri" panose="020F0502020204030204" charset="0"/>
                <a:ea typeface="宋体" panose="02010600030101010101" pitchFamily="2" charset="-122"/>
              </a:rPr>
              <a:t>	通过区分不同的访问者、不同的访问类型和不同的数据对象，进行分别对待而获得的数据库安全保密设计考虑。数据库由专门数据库管理员对数据库操作。管理员权限最大，可以控制所有数据。</a:t>
            </a:r>
            <a:endParaRPr lang="en-US" altLang="zh-CN" sz="2800" b="0">
              <a:latin typeface="Calibri" panose="020F0502020204030204" charset="0"/>
              <a:ea typeface="宋体" panose="02010600030101010101" pitchFamily="2" charset="-122"/>
            </a:endParaRPr>
          </a:p>
          <a:p>
            <a:pPr indent="0"/>
            <a:endParaRPr lang="zh-CN" altLang="en-US" sz="28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5400000">
            <a:off x="-2332990" y="2181860"/>
            <a:ext cx="6991350" cy="2493645"/>
          </a:xfrm>
          <a:prstGeom prst="rect">
            <a:avLst/>
          </a:prstGeom>
        </p:spPr>
      </p:pic>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9210"/>
            <a:ext cx="7092315" cy="583565"/>
          </a:xfrm>
          <a:prstGeom prst="rect">
            <a:avLst/>
          </a:prstGeom>
          <a:noFill/>
        </p:spPr>
        <p:txBody>
          <a:bodyPr wrap="square" rtlCol="0">
            <a:spAutoFit/>
          </a:bodyPr>
          <a:p>
            <a:r>
              <a:rPr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rPr>
              <a:t>数据库验证验收标准</a:t>
            </a:r>
            <a:endParaRPr sz="3200" noProof="0" dirty="0">
              <a:solidFill>
                <a:schemeClr val="tx1">
                  <a:lumMod val="65000"/>
                  <a:lumOff val="35000"/>
                </a:schemeClr>
              </a:solidFill>
              <a:latin typeface="黑体" panose="02010609060101010101" charset="-122"/>
              <a:ea typeface="黑体" panose="02010609060101010101" charset="-122"/>
              <a:cs typeface="Arial" panose="020B0604020202020204" pitchFamily="34" charset="0"/>
            </a:endParaRPr>
          </a:p>
        </p:txBody>
      </p:sp>
      <p:sp>
        <p:nvSpPr>
          <p:cNvPr id="100" name="文本框 99"/>
          <p:cNvSpPr txBox="1"/>
          <p:nvPr/>
        </p:nvSpPr>
        <p:spPr>
          <a:xfrm>
            <a:off x="2867025" y="867410"/>
            <a:ext cx="9177655" cy="6092825"/>
          </a:xfrm>
          <a:prstGeom prst="rect">
            <a:avLst/>
          </a:prstGeom>
          <a:noFill/>
          <a:ln w="9525">
            <a:noFill/>
          </a:ln>
        </p:spPr>
        <p:txBody>
          <a:bodyPr wrap="square">
            <a:spAutoFit/>
          </a:bodyPr>
          <a:p>
            <a:pPr indent="0" fontAlgn="auto">
              <a:lnSpc>
                <a:spcPct val="150000"/>
              </a:lnSpc>
            </a:pPr>
            <a:r>
              <a:rPr sz="2000" b="0">
                <a:latin typeface="Calibri" panose="020F0502020204030204" charset="0"/>
                <a:ea typeface="宋体" panose="02010600030101010101" pitchFamily="2" charset="-122"/>
              </a:rPr>
              <a:t>数据库数据体的验收</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1.保证每列的原子性，即要符合第一范式。</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2.表中记录应该有唯一的标识符。</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3.尽量只存储单一实体类型的数据。</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数据库安全性的验收</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1.用户识别和鉴别：该方法由系统提供一定的方式让用户标识自己的ID</a:t>
            </a:r>
            <a:r>
              <a:rPr lang="zh-CN" sz="2000" b="0">
                <a:latin typeface="Calibri" panose="020F0502020204030204" charset="0"/>
                <a:ea typeface="宋体" panose="02010600030101010101" pitchFamily="2" charset="-122"/>
              </a:rPr>
              <a:t>。</a:t>
            </a:r>
            <a:endParaRPr lang="zh-CN"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2.存取控制:通过用户权限定义和合法权检查确保只有合法权限的用户访问数据库，所有未被授权的人员无法存取数据。</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3.视图机制:通过视图机制把要保密的数据对无权存取的用户隐藏起来，从而自动地对数据提供一定程度的安全保护。</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4.审计:建立审计日志,把用户对数据库的所有操作自动记录下来放入审计日志中，DBA可以利用审计跟踪的信息，找出非法存取数据的人、时间和内容等。</a:t>
            </a:r>
            <a:endParaRPr sz="2000" b="0">
              <a:latin typeface="Calibri" panose="020F0502020204030204" charset="0"/>
              <a:ea typeface="宋体" panose="02010600030101010101" pitchFamily="2" charset="-122"/>
            </a:endParaRPr>
          </a:p>
          <a:p>
            <a:pPr indent="0" fontAlgn="auto">
              <a:lnSpc>
                <a:spcPct val="150000"/>
              </a:lnSpc>
            </a:pPr>
            <a:r>
              <a:rPr sz="2000" b="0">
                <a:latin typeface="Calibri" panose="020F0502020204030204" charset="0"/>
                <a:ea typeface="宋体" panose="02010600030101010101" pitchFamily="2" charset="-122"/>
              </a:rPr>
              <a:t>5.数据加密</a:t>
            </a:r>
            <a:endParaRPr sz="2000" b="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692650" y="414655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692650" y="1955800"/>
            <a:ext cx="2646680" cy="745490"/>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005898" y="2701290"/>
            <a:ext cx="4020185" cy="1106805"/>
          </a:xfrm>
          <a:prstGeom prst="rect">
            <a:avLst/>
          </a:prstGeom>
          <a:noFill/>
        </p:spPr>
        <p:txBody>
          <a:bodyPr wrap="square" rtlCol="0">
            <a:spAutoFit/>
          </a:bodyPr>
          <a:lstStyle/>
          <a:p>
            <a:pPr algn="dist"/>
            <a:r>
              <a:rPr lang="en-US" altLang="zh-CN" sz="6600">
                <a:solidFill>
                  <a:schemeClr val="tx1">
                    <a:lumMod val="75000"/>
                    <a:lumOff val="25000"/>
                  </a:schemeClr>
                </a:solidFill>
                <a:cs typeface="+mn-lt"/>
              </a:rPr>
              <a:t>THANKS</a:t>
            </a:r>
            <a:endParaRPr lang="en-US" altLang="zh-CN" sz="6600">
              <a:solidFill>
                <a:schemeClr val="tx1">
                  <a:lumMod val="75000"/>
                  <a:lumOff val="25000"/>
                </a:schemeClr>
              </a:solidFill>
              <a:cs typeface="+mn-lt"/>
            </a:endParaRPr>
          </a:p>
        </p:txBody>
      </p:sp>
      <p:sp>
        <p:nvSpPr>
          <p:cNvPr id="18" name="文本框 17"/>
          <p:cNvSpPr txBox="1"/>
          <p:nvPr/>
        </p:nvSpPr>
        <p:spPr>
          <a:xfrm>
            <a:off x="3698558" y="3733800"/>
            <a:ext cx="4634865" cy="414020"/>
          </a:xfrm>
          <a:prstGeom prst="rect">
            <a:avLst/>
          </a:prstGeom>
          <a:noFill/>
        </p:spPr>
        <p:txBody>
          <a:bodyPr wrap="square" rtlCol="0">
            <a:spAutoFit/>
          </a:bodyPr>
          <a:lstStyle/>
          <a:p>
            <a:pPr indent="0" algn="ctr" fontAlgn="auto">
              <a:lnSpc>
                <a:spcPct val="150000"/>
              </a:lnSpc>
            </a:pP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7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235585" y="28575"/>
            <a:ext cx="354266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工作流程介绍</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pic>
        <p:nvPicPr>
          <p:cNvPr id="6" name="图片 5" descr="C:\Users\hp\Desktop\泳道图.jpg泳道图"/>
          <p:cNvPicPr>
            <a:picLocks noChangeAspect="1"/>
          </p:cNvPicPr>
          <p:nvPr/>
        </p:nvPicPr>
        <p:blipFill>
          <a:blip r:embed="rId1"/>
          <a:srcRect/>
          <a:stretch>
            <a:fillRect/>
          </a:stretch>
        </p:blipFill>
        <p:spPr>
          <a:xfrm>
            <a:off x="3237230" y="-11747"/>
            <a:ext cx="6772910" cy="68694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235585" y="28575"/>
            <a:ext cx="354266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工作流程介绍</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clrChange>
              <a:clrFrom>
                <a:srgbClr val="FFFFFF">
                  <a:alpha val="100000"/>
                </a:srgbClr>
              </a:clrFrom>
              <a:clrTo>
                <a:srgbClr val="FFFFFF">
                  <a:alpha val="100000"/>
                  <a:alpha val="0"/>
                </a:srgbClr>
              </a:clrTo>
            </a:clrChange>
          </a:blip>
          <a:srcRect l="34557" b="52367"/>
          <a:stretch>
            <a:fillRect/>
          </a:stretch>
        </p:blipFill>
        <p:spPr>
          <a:xfrm>
            <a:off x="-83185" y="4747895"/>
            <a:ext cx="4855845" cy="2146935"/>
          </a:xfrm>
          <a:prstGeom prst="rect">
            <a:avLst/>
          </a:prstGeom>
        </p:spPr>
      </p:pic>
      <p:pic>
        <p:nvPicPr>
          <p:cNvPr id="5" name="图片 4" descr="2"/>
          <p:cNvPicPr>
            <a:picLocks noChangeAspect="1"/>
          </p:cNvPicPr>
          <p:nvPr/>
        </p:nvPicPr>
        <p:blipFill>
          <a:blip r:embed="rId2">
            <a:clrChange>
              <a:clrFrom>
                <a:srgbClr val="FFFFFF">
                  <a:alpha val="100000"/>
                </a:srgbClr>
              </a:clrFrom>
              <a:clrTo>
                <a:srgbClr val="FFFFFF">
                  <a:alpha val="100000"/>
                  <a:alpha val="0"/>
                </a:srgbClr>
              </a:clrTo>
            </a:clrChange>
          </a:blip>
          <a:srcRect l="5972" t="9538" r="37203"/>
          <a:stretch>
            <a:fillRect/>
          </a:stretch>
        </p:blipFill>
        <p:spPr>
          <a:xfrm rot="1320000">
            <a:off x="8777605" y="-610235"/>
            <a:ext cx="3449955" cy="3059430"/>
          </a:xfrm>
          <a:prstGeom prst="rect">
            <a:avLst/>
          </a:prstGeom>
        </p:spPr>
      </p:pic>
      <p:grpSp>
        <p:nvGrpSpPr>
          <p:cNvPr id="10" name="组合 9"/>
          <p:cNvGrpSpPr/>
          <p:nvPr/>
        </p:nvGrpSpPr>
        <p:grpSpPr>
          <a:xfrm>
            <a:off x="4761230" y="4329430"/>
            <a:ext cx="2646680" cy="367030"/>
            <a:chOff x="7412" y="5646"/>
            <a:chExt cx="3038" cy="1342"/>
          </a:xfrm>
        </p:grpSpPr>
        <p:cxnSp>
          <p:nvCxnSpPr>
            <p:cNvPr id="6" name="直接连接符 5"/>
            <p:cNvCxnSpPr/>
            <p:nvPr/>
          </p:nvCxnSpPr>
          <p:spPr>
            <a:xfrm>
              <a:off x="7416" y="5646"/>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412" y="6968"/>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50" y="5653"/>
              <a:ext cx="0" cy="1335"/>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4761230" y="1944370"/>
            <a:ext cx="2646680" cy="1057275"/>
            <a:chOff x="7412" y="2861"/>
            <a:chExt cx="3038" cy="2296"/>
          </a:xfrm>
        </p:grpSpPr>
        <p:cxnSp>
          <p:nvCxnSpPr>
            <p:cNvPr id="9" name="直接连接符 8"/>
            <p:cNvCxnSpPr/>
            <p:nvPr/>
          </p:nvCxnSpPr>
          <p:spPr>
            <a:xfrm>
              <a:off x="7425"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12" y="2861"/>
              <a:ext cx="3038"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450" y="2861"/>
              <a:ext cx="0" cy="2296"/>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298316" y="2086610"/>
            <a:ext cx="3572510" cy="1198880"/>
          </a:xfrm>
          <a:prstGeom prst="rect">
            <a:avLst/>
          </a:prstGeom>
          <a:noFill/>
        </p:spPr>
        <p:txBody>
          <a:bodyPr wrap="square" rtlCol="0">
            <a:spAutoFit/>
          </a:bodyPr>
          <a:lstStyle/>
          <a:p>
            <a:pPr algn="ctr"/>
            <a:r>
              <a:rPr lang="en-US" altLang="zh-CN" sz="7200" dirty="0">
                <a:solidFill>
                  <a:schemeClr val="tx1">
                    <a:lumMod val="75000"/>
                    <a:lumOff val="25000"/>
                  </a:schemeClr>
                </a:solidFill>
                <a:cs typeface="+mn-lt"/>
              </a:rPr>
              <a:t>02</a:t>
            </a:r>
            <a:endParaRPr lang="en-US" altLang="zh-CN" sz="7200" dirty="0">
              <a:solidFill>
                <a:schemeClr val="tx1">
                  <a:lumMod val="75000"/>
                  <a:lumOff val="25000"/>
                </a:schemeClr>
              </a:solidFill>
              <a:cs typeface="+mn-lt"/>
            </a:endParaRPr>
          </a:p>
        </p:txBody>
      </p:sp>
      <p:sp>
        <p:nvSpPr>
          <p:cNvPr id="15" name="文本框 14"/>
          <p:cNvSpPr txBox="1"/>
          <p:nvPr/>
        </p:nvSpPr>
        <p:spPr>
          <a:xfrm>
            <a:off x="4221480" y="3253595"/>
            <a:ext cx="3726180" cy="460375"/>
          </a:xfrm>
          <a:prstGeom prst="rect">
            <a:avLst/>
          </a:prstGeom>
          <a:noFill/>
        </p:spPr>
        <p:txBody>
          <a:bodyPr wrap="square" rtlCol="0">
            <a:spAutoFit/>
          </a:bodyPr>
          <a:lstStyle/>
          <a:p>
            <a:pPr lvl="0" algn="ctr" fontAlgn="t">
              <a:defRPr/>
            </a:pPr>
            <a:r>
              <a:rPr lang="zh-CN" altLang="en-US" sz="2400" kern="0" dirty="0">
                <a:solidFill>
                  <a:schemeClr val="tx1">
                    <a:lumMod val="75000"/>
                    <a:lumOff val="25000"/>
                  </a:schemeClr>
                </a:solidFill>
                <a:latin typeface="微软雅黑" panose="020B0503020204020204" charset="-122"/>
                <a:ea typeface="微软雅黑" panose="020B0503020204020204" charset="-122"/>
                <a:sym typeface="+mn-ea"/>
              </a:rPr>
              <a:t>问题的改进</a:t>
            </a:r>
            <a:endParaRPr lang="zh-CN" altLang="en-US" sz="2400" kern="0" dirty="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10800000" flipV="1">
            <a:off x="-272415" y="5430982"/>
            <a:ext cx="5093797" cy="1480992"/>
          </a:xfrm>
          <a:prstGeom prst="rect">
            <a:avLst/>
          </a:prstGeom>
        </p:spPr>
      </p:pic>
      <p:sp>
        <p:nvSpPr>
          <p:cNvPr id="3" name="矩形 2"/>
          <p:cNvSpPr/>
          <p:nvPr/>
        </p:nvSpPr>
        <p:spPr>
          <a:xfrm>
            <a:off x="-83820" y="0"/>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5585" y="29210"/>
            <a:ext cx="3542665" cy="583565"/>
          </a:xfrm>
          <a:prstGeom prst="rect">
            <a:avLst/>
          </a:prstGeom>
          <a:noFill/>
        </p:spPr>
        <p:txBody>
          <a:bodyPr wrap="square" rtlCol="0">
            <a:spAutoFit/>
          </a:bodyPr>
          <a:lstStyle/>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改进的思路方向</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2" name="文本框 1"/>
          <p:cNvSpPr txBox="1"/>
          <p:nvPr/>
        </p:nvSpPr>
        <p:spPr>
          <a:xfrm>
            <a:off x="1024890" y="1446530"/>
            <a:ext cx="9869170" cy="829945"/>
          </a:xfrm>
          <a:prstGeom prst="rect">
            <a:avLst/>
          </a:prstGeom>
          <a:noFill/>
        </p:spPr>
        <p:txBody>
          <a:bodyPr wrap="square" rtlCol="0">
            <a:spAutoFit/>
          </a:bodyPr>
          <a:p>
            <a:r>
              <a:rPr lang="zh-CN" altLang="en-US" sz="2400"/>
              <a:t>问题</a:t>
            </a:r>
            <a:r>
              <a:rPr lang="en-US" altLang="zh-CN" sz="2400"/>
              <a:t>1</a:t>
            </a:r>
            <a:r>
              <a:rPr lang="zh-CN" altLang="en-US" sz="2400"/>
              <a:t>：如果要进行定位确认，那应该如何确定用户能保证软件是正在运行的状态？</a:t>
            </a:r>
            <a:endParaRPr lang="zh-CN" altLang="en-US" sz="2400"/>
          </a:p>
        </p:txBody>
      </p:sp>
      <p:sp>
        <p:nvSpPr>
          <p:cNvPr id="6" name="文本框 5"/>
          <p:cNvSpPr txBox="1"/>
          <p:nvPr/>
        </p:nvSpPr>
        <p:spPr>
          <a:xfrm>
            <a:off x="1024890" y="3287395"/>
            <a:ext cx="9869170" cy="1198880"/>
          </a:xfrm>
          <a:prstGeom prst="rect">
            <a:avLst/>
          </a:prstGeom>
          <a:noFill/>
        </p:spPr>
        <p:txBody>
          <a:bodyPr wrap="square" rtlCol="0">
            <a:spAutoFit/>
          </a:bodyPr>
          <a:p>
            <a:r>
              <a:rPr lang="zh-CN" sz="2400"/>
              <a:t>改进思路</a:t>
            </a:r>
            <a:r>
              <a:rPr lang="zh-CN" altLang="en-US" sz="2400"/>
              <a:t>：我们的小组经过讨论，因暂离功能难以保持程序是运行状态从而对用户进行定位，而放弃这个思路，转而用同样能提高座位利用率防止时间浪费的抢座功能，对其进行替换。</a:t>
            </a:r>
            <a:endParaRPr lang="zh-CN"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
          <p:cNvPicPr>
            <a:picLocks noChangeAspect="1"/>
          </p:cNvPicPr>
          <p:nvPr/>
        </p:nvPicPr>
        <p:blipFill>
          <a:blip r:embed="rId1">
            <a:clrChange>
              <a:clrFrom>
                <a:srgbClr val="FFFFFF">
                  <a:alpha val="100000"/>
                </a:srgbClr>
              </a:clrFrom>
              <a:clrTo>
                <a:srgbClr val="FFFFFF">
                  <a:alpha val="100000"/>
                  <a:alpha val="0"/>
                </a:srgbClr>
              </a:clrTo>
            </a:clrChange>
          </a:blip>
          <a:srcRect l="10158" r="6461" b="51043"/>
          <a:stretch>
            <a:fillRect/>
          </a:stretch>
        </p:blipFill>
        <p:spPr>
          <a:xfrm rot="10800000" flipV="1">
            <a:off x="-272415" y="5430982"/>
            <a:ext cx="5093797" cy="1480992"/>
          </a:xfrm>
          <a:prstGeom prst="rect">
            <a:avLst/>
          </a:prstGeom>
        </p:spPr>
      </p:pic>
      <p:sp>
        <p:nvSpPr>
          <p:cNvPr id="3" name="矩形 2"/>
          <p:cNvSpPr/>
          <p:nvPr/>
        </p:nvSpPr>
        <p:spPr>
          <a:xfrm>
            <a:off x="-83820" y="0"/>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35585" y="29210"/>
            <a:ext cx="3542665" cy="583565"/>
          </a:xfrm>
          <a:prstGeom prst="rect">
            <a:avLst/>
          </a:prstGeom>
          <a:noFill/>
        </p:spPr>
        <p:txBody>
          <a:bodyPr wrap="square" rtlCol="0">
            <a:spAutoFit/>
          </a:bodyPr>
          <a:lstStyle/>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改进的思路方向</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7" name="文本框 6"/>
          <p:cNvSpPr txBox="1"/>
          <p:nvPr/>
        </p:nvSpPr>
        <p:spPr>
          <a:xfrm>
            <a:off x="1024890" y="1446530"/>
            <a:ext cx="9869170" cy="829945"/>
          </a:xfrm>
          <a:prstGeom prst="rect">
            <a:avLst/>
          </a:prstGeom>
          <a:noFill/>
        </p:spPr>
        <p:txBody>
          <a:bodyPr wrap="square" rtlCol="0">
            <a:spAutoFit/>
          </a:bodyPr>
          <a:p>
            <a:r>
              <a:rPr lang="zh-CN" altLang="en-US" sz="2400">
                <a:sym typeface="+mn-ea"/>
              </a:rPr>
              <a:t>问题</a:t>
            </a:r>
            <a:r>
              <a:rPr lang="en-US" altLang="zh-CN" sz="2400">
                <a:sym typeface="+mn-ea"/>
              </a:rPr>
              <a:t>2</a:t>
            </a:r>
            <a:r>
              <a:rPr lang="zh-CN" altLang="en-US" sz="2400">
                <a:sym typeface="+mn-ea"/>
              </a:rPr>
              <a:t>：在座位查看的功能中，电子地图的区域规划以及后台维护管理考虑是否周全合理？</a:t>
            </a:r>
            <a:endParaRPr lang="zh-CN" altLang="en-US" sz="2400"/>
          </a:p>
        </p:txBody>
      </p:sp>
      <p:sp>
        <p:nvSpPr>
          <p:cNvPr id="8" name="文本框 7"/>
          <p:cNvSpPr txBox="1"/>
          <p:nvPr/>
        </p:nvSpPr>
        <p:spPr>
          <a:xfrm>
            <a:off x="1024890" y="3287395"/>
            <a:ext cx="9869170" cy="829945"/>
          </a:xfrm>
          <a:prstGeom prst="rect">
            <a:avLst/>
          </a:prstGeom>
          <a:noFill/>
        </p:spPr>
        <p:txBody>
          <a:bodyPr wrap="square" rtlCol="0">
            <a:spAutoFit/>
          </a:bodyPr>
          <a:p>
            <a:r>
              <a:rPr lang="zh-CN" sz="2400"/>
              <a:t>改进思路</a:t>
            </a:r>
            <a:r>
              <a:rPr lang="zh-CN" altLang="en-US" sz="2400"/>
              <a:t>：电子地图功能的具体完善，需要实地进行进一步的考察，过多的假设可能会造成设计缺漏，但初步的雏形已经讨论完善很多。</a:t>
            </a:r>
            <a:endParaRPr lang="zh-CN" alt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菱形 10"/>
          <p:cNvSpPr/>
          <p:nvPr/>
        </p:nvSpPr>
        <p:spPr>
          <a:xfrm>
            <a:off x="10141585" y="1250315"/>
            <a:ext cx="4084955" cy="4084955"/>
          </a:xfrm>
          <a:prstGeom prst="diamond">
            <a:avLst/>
          </a:prstGeom>
          <a:noFill/>
          <a:ln>
            <a:solidFill>
              <a:srgbClr val="B9B9B9"/>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820" y="-635"/>
            <a:ext cx="12275820" cy="6426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235585" y="29210"/>
            <a:ext cx="3542665" cy="583565"/>
          </a:xfrm>
          <a:prstGeom prst="rect">
            <a:avLst/>
          </a:prstGeom>
          <a:noFill/>
        </p:spPr>
        <p:txBody>
          <a:bodyPr wrap="square" rtlCol="0">
            <a:spAutoFit/>
          </a:bodyPr>
          <a:p>
            <a:pPr algn="l"/>
            <a:r>
              <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rPr>
              <a:t>改进的最终结果</a:t>
            </a:r>
            <a:endParaRPr lang="zh-CN" altLang="en-US" sz="3200" noProof="0" dirty="0">
              <a:ln>
                <a:noFill/>
              </a:ln>
              <a:solidFill>
                <a:schemeClr val="tx1">
                  <a:lumMod val="65000"/>
                  <a:lumOff val="35000"/>
                </a:schemeClr>
              </a:solidFill>
              <a:uLnTx/>
              <a:uFillTx/>
              <a:latin typeface="黑体" panose="02010609060101010101" charset="-122"/>
              <a:ea typeface="黑体" panose="02010609060101010101" charset="-122"/>
              <a:cs typeface="Arial" panose="020B0604020202020204" pitchFamily="34" charset="0"/>
            </a:endParaRPr>
          </a:p>
        </p:txBody>
      </p:sp>
      <p:sp>
        <p:nvSpPr>
          <p:cNvPr id="8" name="文本框 7"/>
          <p:cNvSpPr txBox="1"/>
          <p:nvPr/>
        </p:nvSpPr>
        <p:spPr>
          <a:xfrm>
            <a:off x="1308735" y="2693035"/>
            <a:ext cx="2626995" cy="1198880"/>
          </a:xfrm>
          <a:prstGeom prst="rect">
            <a:avLst/>
          </a:prstGeom>
          <a:noFill/>
        </p:spPr>
        <p:txBody>
          <a:bodyPr wrap="square" rtlCol="0">
            <a:spAutoFit/>
          </a:bodyPr>
          <a:p>
            <a:pPr marL="342900" indent="-342900">
              <a:buFont typeface="Arial" panose="020B0604020202020204" pitchFamily="34" charset="0"/>
              <a:buChar char="•"/>
            </a:pPr>
            <a:r>
              <a:rPr lang="zh-CN" sz="2400"/>
              <a:t>抢座模块</a:t>
            </a:r>
            <a:endParaRPr lang="zh-CN" sz="2400"/>
          </a:p>
          <a:p>
            <a:pPr marL="342900" indent="-342900">
              <a:buFont typeface="Arial" panose="020B0604020202020204" pitchFamily="34" charset="0"/>
              <a:buChar char="•"/>
            </a:pPr>
            <a:r>
              <a:rPr lang="zh-CN" sz="2400"/>
              <a:t>思路完善</a:t>
            </a:r>
            <a:endParaRPr lang="zh-CN" sz="2400"/>
          </a:p>
          <a:p>
            <a:pPr marL="342900" indent="-342900">
              <a:buFont typeface="Arial" panose="020B0604020202020204" pitchFamily="34" charset="0"/>
              <a:buChar char="•"/>
            </a:pPr>
            <a:r>
              <a:rPr lang="en-US" altLang="zh-CN" sz="2400"/>
              <a:t>UML</a:t>
            </a:r>
            <a:r>
              <a:rPr lang="zh-CN" altLang="en-US" sz="2400"/>
              <a:t>图修改</a:t>
            </a:r>
            <a:endParaRPr lang="zh-CN" altLang="en-US" sz="24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EFSHAPE" val="668286780"/>
  <p:tag name="KSO_WM_UNIT_PLACING_PICTURE_USER_VIEWPORT" val="{&quot;height&quot;:15840,&quot;width&quot;:10637}"/>
</p:tagLst>
</file>

<file path=ppt/tags/tag2.xml><?xml version="1.0" encoding="utf-8"?>
<p:tagLst xmlns:p="http://schemas.openxmlformats.org/presentationml/2006/main">
  <p:tag name="KSO_WM_UNIT_PLACING_PICTURE_USER_VIEWPORT" val="{&quot;height&quot;:3927,&quot;width&quot;:11010}"/>
</p:tagLst>
</file>

<file path=ppt/tags/tag3.xml><?xml version="1.0" encoding="utf-8"?>
<p:tagLst xmlns:p="http://schemas.openxmlformats.org/presentationml/2006/main">
  <p:tag name="REFSHAPE" val="528085532"/>
  <p:tag name="KSO_WM_UNIT_PLACING_PICTURE_USER_VIEWPORT" val="{&quot;height&quot;:8754,&quot;width&quot;:80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1455</Words>
  <Application>WPS 演示</Application>
  <PresentationFormat>宽屏</PresentationFormat>
  <Paragraphs>175</Paragraphs>
  <Slides>34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宋体</vt:lpstr>
      <vt:lpstr>Wingdings</vt:lpstr>
      <vt:lpstr>Tahoma</vt:lpstr>
      <vt:lpstr>字体管家大侦探</vt:lpstr>
      <vt:lpstr>Segoe Print</vt:lpstr>
      <vt:lpstr>兰亭黑-简</vt:lpstr>
      <vt:lpstr>微软雅黑</vt:lpstr>
      <vt:lpstr>Calibri</vt:lpstr>
      <vt:lpstr>黑体</vt:lpstr>
      <vt:lpstr>Arial Unicode MS</vt:lpstr>
      <vt:lpstr>Calibri Light</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刘影</dc:creator>
  <cp:lastModifiedBy>容深狗</cp:lastModifiedBy>
  <cp:revision>30</cp:revision>
  <dcterms:created xsi:type="dcterms:W3CDTF">2018-05-16T02:55:00Z</dcterms:created>
  <dcterms:modified xsi:type="dcterms:W3CDTF">2020-04-21T13:22:16Z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