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82" r:id="rId3"/>
    <p:sldId id="284" r:id="rId4"/>
    <p:sldId id="285" r:id="rId5"/>
    <p:sldId id="286" r:id="rId6"/>
    <p:sldId id="287" r:id="rId7"/>
    <p:sldId id="288" r:id="rId8"/>
    <p:sldId id="289" r:id="rId9"/>
    <p:sldId id="291"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guide id="4" pos="576" userDrawn="1">
          <p15:clr>
            <a:srgbClr val="A4A3A4"/>
          </p15:clr>
        </p15:guide>
        <p15:guide id="5" pos="71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CEAF"/>
    <a:srgbClr val="2F35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08" autoAdjust="0"/>
  </p:normalViewPr>
  <p:slideViewPr>
    <p:cSldViewPr snapToGrid="0" showGuides="1">
      <p:cViewPr>
        <p:scale>
          <a:sx n="65" d="100"/>
          <a:sy n="65" d="100"/>
        </p:scale>
        <p:origin x="700" y="32"/>
      </p:cViewPr>
      <p:guideLst>
        <p:guide pos="3840"/>
        <p:guide orient="horz" pos="2160"/>
        <p:guide pos="576"/>
        <p:guide pos="7104"/>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460425-3C25-4A48-8ECD-B1FCF84A7CC8}"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E910E-4A42-404D-92C1-DA60A118F75D}" type="slidenum">
              <a:rPr lang="en-US" smtClean="0"/>
              <a:t>‹#›</a:t>
            </a:fld>
            <a:endParaRPr lang="en-US"/>
          </a:p>
        </p:txBody>
      </p:sp>
    </p:spTree>
    <p:extLst>
      <p:ext uri="{BB962C8B-B14F-4D97-AF65-F5344CB8AC3E}">
        <p14:creationId xmlns:p14="http://schemas.microsoft.com/office/powerpoint/2010/main" val="34104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There's quite a bit of content on this page:</a:t>
            </a:r>
          </a:p>
          <a:p>
            <a:r>
              <a:rPr lang="en-US" sz="1200" b="0" i="0" kern="1200" dirty="0" smtClean="0">
                <a:solidFill>
                  <a:schemeClr val="tx1"/>
                </a:solidFill>
                <a:effectLst/>
                <a:latin typeface="+mn-lt"/>
                <a:ea typeface="+mn-ea"/>
                <a:cs typeface="+mn-cs"/>
              </a:rPr>
              <a:t>A title for the article</a:t>
            </a:r>
          </a:p>
          <a:p>
            <a:r>
              <a:rPr lang="en-US" sz="1200" b="0" i="0" kern="1200" dirty="0" smtClean="0">
                <a:solidFill>
                  <a:schemeClr val="tx1"/>
                </a:solidFill>
                <a:effectLst/>
                <a:latin typeface="+mn-lt"/>
                <a:ea typeface="+mn-ea"/>
                <a:cs typeface="+mn-cs"/>
              </a:rPr>
              <a:t>Paragraphs of text</a:t>
            </a:r>
          </a:p>
          <a:p>
            <a:r>
              <a:rPr lang="en-US" sz="1200" b="0" i="0" kern="1200" dirty="0" smtClean="0">
                <a:solidFill>
                  <a:schemeClr val="tx1"/>
                </a:solidFill>
                <a:effectLst/>
                <a:latin typeface="+mn-lt"/>
                <a:ea typeface="+mn-ea"/>
                <a:cs typeface="+mn-cs"/>
              </a:rPr>
              <a:t>Pictures of pandas</a:t>
            </a:r>
          </a:p>
          <a:p>
            <a:r>
              <a:rPr lang="en-US" sz="1200" b="0" i="0" kern="1200" dirty="0" smtClean="0">
                <a:solidFill>
                  <a:schemeClr val="tx1"/>
                </a:solidFill>
                <a:effectLst/>
                <a:latin typeface="+mn-lt"/>
                <a:ea typeface="+mn-ea"/>
                <a:cs typeface="+mn-cs"/>
              </a:rPr>
              <a:t>A search bar</a:t>
            </a:r>
          </a:p>
          <a:p>
            <a:r>
              <a:rPr lang="en-US" sz="1200" b="0" i="0" kern="1200" dirty="0" smtClean="0">
                <a:solidFill>
                  <a:schemeClr val="tx1"/>
                </a:solidFill>
                <a:effectLst/>
                <a:latin typeface="+mn-lt"/>
                <a:ea typeface="+mn-ea"/>
                <a:cs typeface="+mn-cs"/>
              </a:rPr>
              <a:t>Links to other articles</a:t>
            </a:r>
          </a:p>
          <a:p>
            <a:r>
              <a:rPr lang="en-US" sz="1200" b="0" i="0" kern="1200" dirty="0" smtClean="0">
                <a:solidFill>
                  <a:schemeClr val="tx1"/>
                </a:solidFill>
                <a:effectLst/>
                <a:latin typeface="+mn-lt"/>
                <a:ea typeface="+mn-ea"/>
                <a:cs typeface="+mn-cs"/>
              </a:rPr>
              <a:t>Users interact with web pages </a:t>
            </a:r>
            <a:r>
              <a:rPr lang="en-US" sz="1200" b="0" i="1" kern="1200" dirty="0" smtClean="0">
                <a:solidFill>
                  <a:schemeClr val="tx1"/>
                </a:solidFill>
                <a:effectLst/>
                <a:latin typeface="+mn-lt"/>
                <a:ea typeface="+mn-ea"/>
                <a:cs typeface="+mn-cs"/>
              </a:rPr>
              <a:t>visually</a:t>
            </a:r>
            <a:r>
              <a:rPr lang="en-US" sz="1200" b="0" i="0" kern="1200" dirty="0" smtClean="0">
                <a:solidFill>
                  <a:schemeClr val="tx1"/>
                </a:solidFill>
                <a:effectLst/>
                <a:latin typeface="+mn-lt"/>
                <a:ea typeface="+mn-ea"/>
                <a:cs typeface="+mn-cs"/>
              </a:rPr>
              <a:t>. That's an important facet for web pages. They can scroll to read more text in large pictures and even click links to visit new articles.</a:t>
            </a:r>
          </a:p>
          <a:p>
            <a:r>
              <a:rPr lang="en-US" sz="1200" b="0" i="0" kern="1200" dirty="0" smtClean="0">
                <a:solidFill>
                  <a:schemeClr val="tx1"/>
                </a:solidFill>
                <a:effectLst/>
                <a:latin typeface="+mn-lt"/>
                <a:ea typeface="+mn-ea"/>
                <a:cs typeface="+mn-cs"/>
              </a:rPr>
              <a:t>Users don't need to know any special commands, and websites with good user experience make interactions intuitive and seamless for the users.</a:t>
            </a:r>
          </a:p>
          <a:p>
            <a:r>
              <a:rPr lang="en-US" sz="1200" b="1" i="0" kern="1200" dirty="0" smtClean="0">
                <a:solidFill>
                  <a:schemeClr val="tx1"/>
                </a:solidFill>
                <a:effectLst/>
                <a:latin typeface="+mn-lt"/>
                <a:ea typeface="+mn-ea"/>
                <a:cs typeface="+mn-cs"/>
              </a:rPr>
              <a:t>So, what makes web pages so visually interactive?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Under the hood, there's quite a bit of code that users never see. There are three main components, HTML, CSS and JavaScript.</a:t>
            </a: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2</a:t>
            </a:fld>
            <a:endParaRPr lang="en-US"/>
          </a:p>
        </p:txBody>
      </p:sp>
    </p:spTree>
    <p:extLst>
      <p:ext uri="{BB962C8B-B14F-4D97-AF65-F5344CB8AC3E}">
        <p14:creationId xmlns:p14="http://schemas.microsoft.com/office/powerpoint/2010/main" val="134381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Each element has a unique </a:t>
            </a:r>
            <a:r>
              <a:rPr lang="en-US" sz="1200" b="0" i="0" kern="1200" dirty="0" err="1" smtClean="0">
                <a:solidFill>
                  <a:schemeClr val="tx1"/>
                </a:solidFill>
                <a:effectLst/>
                <a:latin typeface="+mn-lt"/>
                <a:ea typeface="+mn-ea"/>
                <a:cs typeface="+mn-cs"/>
              </a:rPr>
              <a:t>tagName</a:t>
            </a:r>
            <a:r>
              <a:rPr lang="en-US" sz="1200" b="0" i="0" kern="1200" dirty="0" smtClean="0">
                <a:solidFill>
                  <a:schemeClr val="tx1"/>
                </a:solidFill>
                <a:effectLst/>
                <a:latin typeface="+mn-lt"/>
                <a:ea typeface="+mn-ea"/>
                <a:cs typeface="+mn-cs"/>
              </a:rPr>
              <a:t>. The element declaration begins and ends with the </a:t>
            </a:r>
            <a:r>
              <a:rPr lang="en-US" sz="1200" b="0" i="0" kern="1200" dirty="0" err="1" smtClean="0">
                <a:solidFill>
                  <a:schemeClr val="tx1"/>
                </a:solidFill>
                <a:effectLst/>
                <a:latin typeface="+mn-lt"/>
                <a:ea typeface="+mn-ea"/>
                <a:cs typeface="+mn-cs"/>
              </a:rPr>
              <a:t>tagName</a:t>
            </a:r>
            <a:r>
              <a:rPr lang="en-US" sz="1200" b="0" i="0" kern="1200" dirty="0" smtClean="0">
                <a:solidFill>
                  <a:schemeClr val="tx1"/>
                </a:solidFill>
                <a:effectLst/>
                <a:latin typeface="+mn-lt"/>
                <a:ea typeface="+mn-ea"/>
                <a:cs typeface="+mn-cs"/>
              </a:rPr>
              <a:t> surrounded by angle brackets &lt;&gt;, but the ending name is prefixed with a forward slash / to indicate that it is the ending.</a:t>
            </a:r>
          </a:p>
          <a:p>
            <a:r>
              <a:rPr lang="en-US" sz="1200" b="0" i="0" kern="1200" dirty="0" smtClean="0">
                <a:solidFill>
                  <a:schemeClr val="tx1"/>
                </a:solidFill>
                <a:effectLst/>
                <a:latin typeface="+mn-lt"/>
                <a:ea typeface="+mn-ea"/>
                <a:cs typeface="+mn-cs"/>
              </a:rPr>
              <a:t>The starting tag may also include attributes to customize the element. Content may be placed between the tags such as raw text or other nested elements.</a:t>
            </a:r>
          </a:p>
          <a:p>
            <a:r>
              <a:rPr lang="en-US" sz="1200" b="0" i="0" kern="1200" dirty="0" smtClean="0">
                <a:solidFill>
                  <a:schemeClr val="tx1"/>
                </a:solidFill>
                <a:effectLst/>
                <a:latin typeface="+mn-lt"/>
                <a:ea typeface="+mn-ea"/>
                <a:cs typeface="+mn-cs"/>
              </a:rPr>
              <a:t>Here are some examples of common HTML elements.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 tag indicates a paragraph of text to be displayed.</a:t>
            </a:r>
          </a:p>
          <a:p>
            <a:r>
              <a:rPr lang="en-US" sz="1200" b="0" i="0" kern="1200" dirty="0" smtClean="0">
                <a:solidFill>
                  <a:schemeClr val="tx1"/>
                </a:solidFill>
                <a:effectLst/>
                <a:latin typeface="+mn-lt"/>
                <a:ea typeface="+mn-ea"/>
                <a:cs typeface="+mn-cs"/>
              </a:rPr>
              <a:t>The a tag is used for links, or hyper references, as the </a:t>
            </a:r>
            <a:r>
              <a:rPr lang="en-US" sz="1200" b="0" i="0" kern="1200" dirty="0" err="1" smtClean="0">
                <a:solidFill>
                  <a:schemeClr val="tx1"/>
                </a:solidFill>
                <a:effectLst/>
                <a:latin typeface="+mn-lt"/>
                <a:ea typeface="+mn-ea"/>
                <a:cs typeface="+mn-cs"/>
              </a:rPr>
              <a:t>href</a:t>
            </a:r>
            <a:r>
              <a:rPr lang="en-US" sz="1200" b="0" i="0" kern="1200" dirty="0" smtClean="0">
                <a:solidFill>
                  <a:schemeClr val="tx1"/>
                </a:solidFill>
                <a:effectLst/>
                <a:latin typeface="+mn-lt"/>
                <a:ea typeface="+mn-ea"/>
                <a:cs typeface="+mn-cs"/>
              </a:rPr>
              <a:t> indicates. Clicking one of these will take you to the page here as shown such as Google.</a:t>
            </a:r>
          </a:p>
          <a:p>
            <a:r>
              <a:rPr lang="en-US" sz="1200" b="0" i="0" kern="1200" dirty="0" smtClean="0">
                <a:solidFill>
                  <a:schemeClr val="tx1"/>
                </a:solidFill>
                <a:effectLst/>
                <a:latin typeface="+mn-lt"/>
                <a:ea typeface="+mn-ea"/>
                <a:cs typeface="+mn-cs"/>
              </a:rPr>
              <a:t>Headers for larger text as shown by the h1 tag, will make big letters appear on the page. There are also headers for one, two, three, four and five.</a:t>
            </a:r>
          </a:p>
          <a:p>
            <a:r>
              <a:rPr lang="en-US" sz="1200" b="0" i="0" kern="1200" dirty="0" smtClean="0">
                <a:solidFill>
                  <a:schemeClr val="tx1"/>
                </a:solidFill>
                <a:effectLst/>
                <a:latin typeface="+mn-lt"/>
                <a:ea typeface="+mn-ea"/>
                <a:cs typeface="+mn-cs"/>
              </a:rPr>
              <a:t>Interactive elements such as a button are meant for clicking.</a:t>
            </a:r>
          </a:p>
          <a:p>
            <a:r>
              <a:rPr lang="en-US" sz="1200" b="0" i="0" kern="1200" dirty="0" smtClean="0">
                <a:solidFill>
                  <a:schemeClr val="tx1"/>
                </a:solidFill>
                <a:effectLst/>
                <a:latin typeface="+mn-lt"/>
                <a:ea typeface="+mn-ea"/>
                <a:cs typeface="+mn-cs"/>
              </a:rPr>
              <a:t>Text areas (</a:t>
            </a:r>
            <a:r>
              <a:rPr lang="en-US" sz="1200" b="0" i="0" kern="1200" dirty="0" err="1" smtClean="0">
                <a:solidFill>
                  <a:schemeClr val="tx1"/>
                </a:solidFill>
                <a:effectLst/>
                <a:latin typeface="+mn-lt"/>
                <a:ea typeface="+mn-ea"/>
                <a:cs typeface="+mn-cs"/>
              </a:rPr>
              <a:t>textarea</a:t>
            </a:r>
            <a:r>
              <a:rPr lang="en-US" sz="1200" b="0" i="0" kern="1200" dirty="0" smtClean="0">
                <a:solidFill>
                  <a:schemeClr val="tx1"/>
                </a:solidFill>
                <a:effectLst/>
                <a:latin typeface="+mn-lt"/>
                <a:ea typeface="+mn-ea"/>
                <a:cs typeface="+mn-cs"/>
              </a:rPr>
              <a:t>) can be used for large input such as this one here, with four rows and 50 columns.</a:t>
            </a:r>
          </a:p>
          <a:p>
            <a:r>
              <a:rPr lang="en-US" sz="1200" b="0" i="0" kern="1200" dirty="0" smtClean="0">
                <a:solidFill>
                  <a:schemeClr val="tx1"/>
                </a:solidFill>
                <a:effectLst/>
                <a:latin typeface="+mn-lt"/>
                <a:ea typeface="+mn-ea"/>
                <a:cs typeface="+mn-cs"/>
              </a:rPr>
              <a:t>And of course, we can also display images (</a:t>
            </a:r>
            <a:r>
              <a:rPr lang="en-US" sz="1200" b="0" i="0" kern="1200" dirty="0" err="1" smtClean="0">
                <a:solidFill>
                  <a:schemeClr val="tx1"/>
                </a:solidFill>
                <a:effectLst/>
                <a:latin typeface="+mn-lt"/>
                <a:ea typeface="+mn-ea"/>
                <a:cs typeface="+mn-cs"/>
              </a:rPr>
              <a:t>img</a:t>
            </a:r>
            <a:r>
              <a:rPr lang="en-US" sz="1200" b="0" i="0" kern="1200" dirty="0" smtClean="0">
                <a:solidFill>
                  <a:schemeClr val="tx1"/>
                </a:solidFill>
                <a:effectLst/>
                <a:latin typeface="+mn-lt"/>
                <a:ea typeface="+mn-ea"/>
                <a:cs typeface="+mn-cs"/>
              </a:rPr>
              <a:t>) on the webpage such as a smiley face.</a:t>
            </a:r>
          </a:p>
          <a:p>
            <a:r>
              <a:rPr lang="en-US" sz="1200" b="0" i="0" kern="1200" dirty="0" smtClean="0">
                <a:solidFill>
                  <a:schemeClr val="tx1"/>
                </a:solidFill>
                <a:effectLst/>
                <a:latin typeface="+mn-lt"/>
                <a:ea typeface="+mn-ea"/>
                <a:cs typeface="+mn-cs"/>
              </a:rPr>
              <a:t>Also, for that image tag, notice how there was no ending tag name with a forward slash. Instead, for this particular element, the first name tag ended with a forward slash. Some tags are like that when they don't have any content.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4</a:t>
            </a:fld>
            <a:endParaRPr lang="en-US"/>
          </a:p>
        </p:txBody>
      </p:sp>
    </p:spTree>
    <p:extLst>
      <p:ext uri="{BB962C8B-B14F-4D97-AF65-F5344CB8AC3E}">
        <p14:creationId xmlns:p14="http://schemas.microsoft.com/office/powerpoint/2010/main" val="2201687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parent level or root level attributes will be the html tags. There's almost always a head section and a body section.</a:t>
            </a:r>
          </a:p>
          <a:p>
            <a:r>
              <a:rPr lang="en-US" sz="1200" b="0" i="0" kern="1200" dirty="0" smtClean="0">
                <a:solidFill>
                  <a:schemeClr val="tx1"/>
                </a:solidFill>
                <a:effectLst/>
                <a:latin typeface="+mn-lt"/>
                <a:ea typeface="+mn-ea"/>
                <a:cs typeface="+mn-cs"/>
              </a:rPr>
              <a:t>The head section provides things like links, scripts and titles. And we'll talk about links and scripts in just a moment here.</a:t>
            </a:r>
          </a:p>
          <a:p>
            <a:r>
              <a:rPr lang="en-US" sz="1200" b="0" i="0" kern="1200" dirty="0" smtClean="0">
                <a:solidFill>
                  <a:schemeClr val="tx1"/>
                </a:solidFill>
                <a:effectLst/>
                <a:latin typeface="+mn-lt"/>
                <a:ea typeface="+mn-ea"/>
                <a:cs typeface="+mn-cs"/>
              </a:rPr>
              <a:t>The body section will contain the main content of the page.</a:t>
            </a:r>
          </a:p>
          <a:p>
            <a:r>
              <a:rPr lang="en-US" sz="1200" b="0" i="0" kern="1200" dirty="0" smtClean="0">
                <a:solidFill>
                  <a:schemeClr val="tx1"/>
                </a:solidFill>
                <a:effectLst/>
                <a:latin typeface="+mn-lt"/>
                <a:ea typeface="+mn-ea"/>
                <a:cs typeface="+mn-cs"/>
              </a:rPr>
              <a:t>This particular page doesn't have too much content. It just has a div for the main section, as well as a header and a paragraph. Now, if you were to display this document in a browser, it would look pretty boring.</a:t>
            </a:r>
          </a:p>
          <a:p>
            <a:r>
              <a:rPr lang="en-US" sz="1200" b="0" i="0" kern="1200" dirty="0" smtClean="0">
                <a:solidFill>
                  <a:schemeClr val="tx1"/>
                </a:solidFill>
                <a:effectLst/>
                <a:latin typeface="+mn-lt"/>
                <a:ea typeface="+mn-ea"/>
                <a:cs typeface="+mn-cs"/>
              </a:rPr>
              <a:t>It's black text on a white background. How can we make it pretty? That's where CSS comes in.</a:t>
            </a: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5</a:t>
            </a:fld>
            <a:endParaRPr lang="en-US"/>
          </a:p>
        </p:txBody>
      </p:sp>
    </p:spTree>
    <p:extLst>
      <p:ext uri="{BB962C8B-B14F-4D97-AF65-F5344CB8AC3E}">
        <p14:creationId xmlns:p14="http://schemas.microsoft.com/office/powerpoint/2010/main" val="2427242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 HTML is the skeleton of the page, then CSS is the skin. It controls style and formatting for the appearance of the page. CSS can control things like:</a:t>
            </a:r>
          </a:p>
          <a:p>
            <a:r>
              <a:rPr lang="en-US" sz="1200" b="0" i="0" kern="1200" dirty="0" smtClean="0">
                <a:solidFill>
                  <a:schemeClr val="tx1"/>
                </a:solidFill>
                <a:effectLst/>
                <a:latin typeface="+mn-lt"/>
                <a:ea typeface="+mn-ea"/>
                <a:cs typeface="+mn-cs"/>
              </a:rPr>
              <a:t>Colors</a:t>
            </a:r>
          </a:p>
          <a:p>
            <a:r>
              <a:rPr lang="en-US" sz="1200" b="0" i="0" kern="1200" dirty="0" smtClean="0">
                <a:solidFill>
                  <a:schemeClr val="tx1"/>
                </a:solidFill>
                <a:effectLst/>
                <a:latin typeface="+mn-lt"/>
                <a:ea typeface="+mn-ea"/>
                <a:cs typeface="+mn-cs"/>
              </a:rPr>
              <a:t>Size</a:t>
            </a:r>
          </a:p>
          <a:p>
            <a:r>
              <a:rPr lang="en-US" sz="1200" b="0" i="0" kern="1200" dirty="0" smtClean="0">
                <a:solidFill>
                  <a:schemeClr val="tx1"/>
                </a:solidFill>
                <a:effectLst/>
                <a:latin typeface="+mn-lt"/>
                <a:ea typeface="+mn-ea"/>
                <a:cs typeface="+mn-cs"/>
              </a:rPr>
              <a:t>Font</a:t>
            </a:r>
          </a:p>
          <a:p>
            <a:r>
              <a:rPr lang="en-US" sz="1200" b="0" i="0" kern="1200" dirty="0" smtClean="0">
                <a:solidFill>
                  <a:schemeClr val="tx1"/>
                </a:solidFill>
                <a:effectLst/>
                <a:latin typeface="+mn-lt"/>
                <a:ea typeface="+mn-ea"/>
                <a:cs typeface="+mn-cs"/>
              </a:rPr>
              <a:t>Position</a:t>
            </a:r>
          </a:p>
          <a:p>
            <a:r>
              <a:rPr lang="en-US" sz="1200" b="0" i="0" kern="1200" dirty="0" smtClean="0">
                <a:solidFill>
                  <a:schemeClr val="tx1"/>
                </a:solidFill>
                <a:effectLst/>
                <a:latin typeface="+mn-lt"/>
                <a:ea typeface="+mn-ea"/>
                <a:cs typeface="+mn-cs"/>
              </a:rPr>
              <a:t>Layout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CSS can be added directly to any HTML element using the style attribute, it is a best practice to put CSS into separate that .</a:t>
            </a:r>
            <a:r>
              <a:rPr lang="en-US" sz="1200" b="0" i="0" kern="1200" dirty="0" err="1" smtClean="0">
                <a:solidFill>
                  <a:schemeClr val="tx1"/>
                </a:solidFill>
                <a:effectLst/>
                <a:latin typeface="+mn-lt"/>
                <a:ea typeface="+mn-ea"/>
                <a:cs typeface="+mn-cs"/>
              </a:rPr>
              <a:t>css</a:t>
            </a:r>
            <a:r>
              <a:rPr lang="en-US" sz="1200" b="0" i="0" kern="1200" dirty="0" smtClean="0">
                <a:solidFill>
                  <a:schemeClr val="tx1"/>
                </a:solidFill>
                <a:effectLst/>
                <a:latin typeface="+mn-lt"/>
                <a:ea typeface="+mn-ea"/>
                <a:cs typeface="+mn-cs"/>
              </a:rPr>
              <a:t> files for reusability.</a:t>
            </a:r>
          </a:p>
          <a:p>
            <a:r>
              <a:rPr lang="en-US" sz="1200" b="0" i="0" kern="1200" dirty="0" smtClean="0">
                <a:solidFill>
                  <a:schemeClr val="tx1"/>
                </a:solidFill>
                <a:effectLst/>
                <a:latin typeface="+mn-lt"/>
                <a:ea typeface="+mn-ea"/>
                <a:cs typeface="+mn-cs"/>
              </a:rPr>
              <a:t>It is also common to create CSS "classes" to apply the same styles to specific elements. Here's an example of a CSS document.</a:t>
            </a:r>
          </a:p>
          <a:p>
            <a:endParaRPr lang="en-US" dirty="0" smtClean="0"/>
          </a:p>
          <a:p>
            <a:r>
              <a:rPr lang="en-US" sz="1200" b="0" i="0" kern="1200" dirty="0" smtClean="0">
                <a:solidFill>
                  <a:schemeClr val="tx1"/>
                </a:solidFill>
                <a:effectLst/>
                <a:latin typeface="+mn-lt"/>
                <a:ea typeface="+mn-ea"/>
                <a:cs typeface="+mn-cs"/>
              </a:rPr>
              <a:t>The body styling will apply to all body elements on an HTML page.</a:t>
            </a:r>
          </a:p>
          <a:p>
            <a:r>
              <a:rPr lang="en-US" sz="1200" b="0" i="0" kern="1200" dirty="0" smtClean="0">
                <a:solidFill>
                  <a:schemeClr val="tx1"/>
                </a:solidFill>
                <a:effectLst/>
                <a:latin typeface="+mn-lt"/>
                <a:ea typeface="+mn-ea"/>
                <a:cs typeface="+mn-cs"/>
              </a:rPr>
              <a:t>The main-content styling will apply to all elements that use the main content class, like the div element, in our example HTML document.</a:t>
            </a:r>
          </a:p>
          <a:p>
            <a:r>
              <a:rPr lang="en-US" sz="1200" b="0" i="0" kern="1200" dirty="0" smtClean="0">
                <a:solidFill>
                  <a:schemeClr val="tx1"/>
                </a:solidFill>
                <a:effectLst/>
                <a:latin typeface="+mn-lt"/>
                <a:ea typeface="+mn-ea"/>
                <a:cs typeface="+mn-cs"/>
              </a:rPr>
              <a:t>If we add the following to the head element of our HTML document, this link for linking the style sheets, then we will see the styling applied in the browser.</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HTML and CSS work together nicely, but they are static. They don't make changes happen on the webpage.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AE910E-4A42-404D-92C1-DA60A118F75D}" type="slidenum">
              <a:rPr lang="en-US" smtClean="0"/>
              <a:t>6</a:t>
            </a:fld>
            <a:endParaRPr lang="en-US"/>
          </a:p>
        </p:txBody>
      </p:sp>
    </p:spTree>
    <p:extLst>
      <p:ext uri="{BB962C8B-B14F-4D97-AF65-F5344CB8AC3E}">
        <p14:creationId xmlns:p14="http://schemas.microsoft.com/office/powerpoint/2010/main" val="369933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Developers can use JavaScript to change elements and styling, handle user input, make service calls to backend systems, and more. Practically all modern web applications use JavaScript to deliver a dynamic user experience on the front end because all major web browsers support it. There are countless, and I mean countless JavaScript frameworks available as well, such as Angular, React and Bootstrap.</a:t>
            </a:r>
          </a:p>
          <a:p>
            <a:r>
              <a:rPr lang="en-US" sz="1200" b="0" i="0" kern="1200" dirty="0" smtClean="0">
                <a:solidFill>
                  <a:schemeClr val="tx1"/>
                </a:solidFill>
                <a:effectLst/>
                <a:latin typeface="+mn-lt"/>
                <a:ea typeface="+mn-ea"/>
                <a:cs typeface="+mn-cs"/>
              </a:rPr>
              <a:t>JavaScript code can be written directly in HTML files, or as a better practice, in separate .</a:t>
            </a:r>
            <a:r>
              <a:rPr lang="en-US" sz="1200" b="0" i="0" kern="1200" dirty="0" err="1" smtClean="0">
                <a:solidFill>
                  <a:schemeClr val="tx1"/>
                </a:solidFill>
                <a:effectLst/>
                <a:latin typeface="+mn-lt"/>
                <a:ea typeface="+mn-ea"/>
                <a:cs typeface="+mn-cs"/>
              </a:rPr>
              <a:t>js</a:t>
            </a:r>
            <a:r>
              <a:rPr lang="en-US" sz="1200" b="0" i="0" kern="1200" dirty="0" smtClean="0">
                <a:solidFill>
                  <a:schemeClr val="tx1"/>
                </a:solidFill>
                <a:effectLst/>
                <a:latin typeface="+mn-lt"/>
                <a:ea typeface="+mn-ea"/>
                <a:cs typeface="+mn-cs"/>
              </a:rPr>
              <a:t> files.</a:t>
            </a:r>
          </a:p>
          <a:p>
            <a:endParaRPr lang="en-US" dirty="0" smtClean="0"/>
          </a:p>
          <a:p>
            <a:endParaRPr lang="en-US" dirty="0" smtClean="0"/>
          </a:p>
          <a:p>
            <a:r>
              <a:rPr lang="en-US" sz="1200" b="1" i="0" kern="1200" dirty="0" smtClean="0">
                <a:solidFill>
                  <a:schemeClr val="tx1"/>
                </a:solidFill>
                <a:effectLst/>
                <a:latin typeface="+mn-lt"/>
                <a:ea typeface="+mn-ea"/>
                <a:cs typeface="+mn-cs"/>
              </a:rPr>
              <a:t>The web browser is what brings together the HTML, CSS and JavaScript.</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browser itself is an application that loads and renders content from the worldwide web in these file formats. When a user requests a page through a browser, the website will return those three types of documents for the browser to execute and display on the local device. The browser truly brings the page to life.</a:t>
            </a:r>
          </a:p>
          <a:p>
            <a:r>
              <a:rPr lang="en-US" sz="1200" b="0" i="0" kern="1200" dirty="0" smtClean="0">
                <a:solidFill>
                  <a:schemeClr val="tx1"/>
                </a:solidFill>
                <a:effectLst/>
                <a:latin typeface="+mn-lt"/>
                <a:ea typeface="+mn-ea"/>
                <a:cs typeface="+mn-cs"/>
              </a:rPr>
              <a:t>As a side comment, note that despite language standards, each browser handles things slightly differently. So, watch out for peculiarities.</a:t>
            </a:r>
          </a:p>
          <a:p>
            <a:r>
              <a:rPr lang="en-US" sz="1200" b="0" i="0" kern="1200" dirty="0" smtClean="0">
                <a:solidFill>
                  <a:schemeClr val="tx1"/>
                </a:solidFill>
                <a:effectLst/>
                <a:latin typeface="+mn-lt"/>
                <a:ea typeface="+mn-ea"/>
                <a:cs typeface="+mn-cs"/>
              </a:rPr>
              <a:t>We could spend days talking about HTML, CSS and JavaScript. Thankfully, for testing and automation, we just need to know the basics to get started. Nevertheless, I strongly encourage you to learn more on your own so you can become an even better engineer.</a:t>
            </a: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7</a:t>
            </a:fld>
            <a:endParaRPr lang="en-US"/>
          </a:p>
        </p:txBody>
      </p:sp>
    </p:spTree>
    <p:extLst>
      <p:ext uri="{BB962C8B-B14F-4D97-AF65-F5344CB8AC3E}">
        <p14:creationId xmlns:p14="http://schemas.microsoft.com/office/powerpoint/2010/main" val="3356216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The Document Object Model, or DOM for short, is a programming interface for HTML and XML documents.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It enables programmers to manipulate the page in various ways such as:</a:t>
            </a:r>
          </a:p>
          <a:p>
            <a:r>
              <a:rPr lang="en-US" sz="1200" b="0" i="0" kern="1200" dirty="0" smtClean="0">
                <a:solidFill>
                  <a:schemeClr val="tx1"/>
                </a:solidFill>
                <a:effectLst/>
                <a:latin typeface="+mn-lt"/>
                <a:ea typeface="+mn-ea"/>
                <a:cs typeface="+mn-cs"/>
              </a:rPr>
              <a:t>Searching for elements</a:t>
            </a:r>
          </a:p>
          <a:p>
            <a:r>
              <a:rPr lang="en-US" sz="1200" b="0" i="0" kern="1200" dirty="0" smtClean="0">
                <a:solidFill>
                  <a:schemeClr val="tx1"/>
                </a:solidFill>
                <a:effectLst/>
                <a:latin typeface="+mn-lt"/>
                <a:ea typeface="+mn-ea"/>
                <a:cs typeface="+mn-cs"/>
              </a:rPr>
              <a:t>Changing element content</a:t>
            </a:r>
          </a:p>
          <a:p>
            <a:r>
              <a:rPr lang="en-US" sz="1200" b="0" i="0" kern="1200" dirty="0" smtClean="0">
                <a:solidFill>
                  <a:schemeClr val="tx1"/>
                </a:solidFill>
                <a:effectLst/>
                <a:latin typeface="+mn-lt"/>
                <a:ea typeface="+mn-ea"/>
                <a:cs typeface="+mn-cs"/>
              </a:rPr>
              <a:t>Changing the HTML structure of the page</a:t>
            </a:r>
          </a:p>
          <a:p>
            <a:r>
              <a:rPr lang="en-US" sz="1200" b="0" i="0" kern="1200" dirty="0" smtClean="0">
                <a:solidFill>
                  <a:schemeClr val="tx1"/>
                </a:solidFill>
                <a:effectLst/>
                <a:latin typeface="+mn-lt"/>
                <a:ea typeface="+mn-ea"/>
                <a:cs typeface="+mn-cs"/>
              </a:rPr>
              <a:t>Changing the CSS styling of the page</a:t>
            </a:r>
          </a:p>
          <a:p>
            <a:r>
              <a:rPr lang="en-US" sz="1200" b="0" i="0" kern="1200" dirty="0" smtClean="0">
                <a:solidFill>
                  <a:schemeClr val="tx1"/>
                </a:solidFill>
                <a:effectLst/>
                <a:latin typeface="+mn-lt"/>
                <a:ea typeface="+mn-ea"/>
                <a:cs typeface="+mn-cs"/>
              </a:rPr>
              <a:t>The DOM is called an "object model" because it presents the page as an object. That document object contains an object representing each element within it. Element objects are nested from a root element to mirror the HTML structure of that page.</a:t>
            </a:r>
          </a:p>
          <a:p>
            <a:r>
              <a:rPr lang="en-US" sz="1200" b="0" i="0" kern="1200" dirty="0" smtClean="0">
                <a:solidFill>
                  <a:schemeClr val="tx1"/>
                </a:solidFill>
                <a:effectLst/>
                <a:latin typeface="+mn-lt"/>
                <a:ea typeface="+mn-ea"/>
                <a:cs typeface="+mn-cs"/>
              </a:rPr>
              <a:t>What's really nice about the DOM is that it is not dependent upon any one programming language. It's most commonly used by JavaScript to manipulate web pages in a browser, but it could be used by any other language. A good example of this would be using Python to scrape web page contents.</a:t>
            </a:r>
          </a:p>
          <a:p>
            <a:r>
              <a:rPr lang="en-US" sz="1200" b="0" i="0" kern="1200" dirty="0" smtClean="0">
                <a:solidFill>
                  <a:schemeClr val="tx1"/>
                </a:solidFill>
                <a:effectLst/>
                <a:latin typeface="+mn-lt"/>
                <a:ea typeface="+mn-ea"/>
                <a:cs typeface="+mn-cs"/>
              </a:rPr>
              <a:t>Another good example would be using test automation to "poke and prod" at pages under test. The DOM also works for XML, but for this course we'll focus on HTML.</a:t>
            </a:r>
          </a:p>
          <a:p>
            <a:r>
              <a:rPr lang="en-US" sz="1200" b="1" i="0" kern="1200" dirty="0" smtClean="0">
                <a:solidFill>
                  <a:schemeClr val="tx1"/>
                </a:solidFill>
                <a:effectLst/>
                <a:latin typeface="+mn-lt"/>
                <a:ea typeface="+mn-ea"/>
                <a:cs typeface="+mn-cs"/>
              </a:rPr>
              <a:t>The first step with DOM programming is getting the elements themselves.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Programming with the DOM makes one thing very clear — there is a difference between an element and its locator.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web element is an object representing a live rendered HTML element on the page. A Web element locator on the other hand (also sometimes called a "selector") is a query that finds and returns specific elements from the DOM. In short, locators find elements.</a:t>
            </a:r>
          </a:p>
          <a:p>
            <a:r>
              <a:rPr lang="en-US" sz="1200" b="0" i="0" kern="1200" dirty="0" smtClean="0">
                <a:solidFill>
                  <a:schemeClr val="tx1"/>
                </a:solidFill>
                <a:effectLst/>
                <a:latin typeface="+mn-lt"/>
                <a:ea typeface="+mn-ea"/>
                <a:cs typeface="+mn-cs"/>
              </a:rPr>
              <a:t>Why is this distinction important? Two main reasons:</a:t>
            </a:r>
          </a:p>
          <a:p>
            <a:r>
              <a:rPr lang="en-US" sz="1200" b="0" i="0" kern="1200" dirty="0" smtClean="0">
                <a:solidFill>
                  <a:schemeClr val="tx1"/>
                </a:solidFill>
                <a:effectLst/>
                <a:latin typeface="+mn-lt"/>
                <a:ea typeface="+mn-ea"/>
                <a:cs typeface="+mn-cs"/>
              </a:rPr>
              <a:t>First, direct paths from root to child would be very long and complicated. It's not uncommon for child elements to be nested under dozens of layers. Imagine programming object references from parent to child for the whole chain. That would be crazy long. It makes much more sense to write smaller, more meaningful locator queries to find the desired elements.</a:t>
            </a:r>
          </a:p>
          <a:p>
            <a:r>
              <a:rPr lang="en-US" sz="1200" b="0" i="0" kern="1200" dirty="0" smtClean="0">
                <a:solidFill>
                  <a:schemeClr val="tx1"/>
                </a:solidFill>
                <a:effectLst/>
                <a:latin typeface="+mn-lt"/>
                <a:ea typeface="+mn-ea"/>
                <a:cs typeface="+mn-cs"/>
              </a:rPr>
              <a:t>Secondly, there's no guarantee the specific elements will actually appear on the page. Dynamic contents means ever-changing content, and elements can be added, removed or changed on a whim. Developers could also change the HTML structure too, so it makes more sense to try to discover desired elements. Furthermore, errors in the HTML, CSS or JavaScript could cause web elements to not appear on the page at all.</a:t>
            </a:r>
          </a:p>
          <a:p>
            <a:r>
              <a:rPr lang="en-US" sz="1200" b="1" i="0" kern="1200" dirty="0" smtClean="0">
                <a:solidFill>
                  <a:schemeClr val="tx1"/>
                </a:solidFill>
                <a:effectLst/>
                <a:latin typeface="+mn-lt"/>
                <a:ea typeface="+mn-ea"/>
                <a:cs typeface="+mn-cs"/>
              </a:rPr>
              <a:t>For these reasons we must separate the concerns of the element objects themselves, and the locators used to find them.</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8</a:t>
            </a:fld>
            <a:endParaRPr lang="en-US"/>
          </a:p>
        </p:txBody>
      </p:sp>
    </p:spTree>
    <p:extLst>
      <p:ext uri="{BB962C8B-B14F-4D97-AF65-F5344CB8AC3E}">
        <p14:creationId xmlns:p14="http://schemas.microsoft.com/office/powerpoint/2010/main" val="593668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many types of locators such as IDs, names, class names, CSS selectors, and XPaths.</a:t>
            </a:r>
          </a:p>
          <a:p>
            <a:r>
              <a:rPr lang="en-US" sz="1200" b="0" i="0" kern="1200" dirty="0" smtClean="0">
                <a:solidFill>
                  <a:schemeClr val="tx1"/>
                </a:solidFill>
                <a:effectLst/>
                <a:latin typeface="+mn-lt"/>
                <a:ea typeface="+mn-ea"/>
                <a:cs typeface="+mn-cs"/>
              </a:rPr>
              <a:t>We'll cover different locator types in great detail in the future chapters, as well as when to use which one. For now, just know the locators are the standard way for finding elements in a web page, and that every element can have a unique locator.</a:t>
            </a:r>
          </a:p>
          <a:p>
            <a:r>
              <a:rPr lang="en-US" sz="1200" b="0" i="0" kern="1200" dirty="0" smtClean="0">
                <a:solidFill>
                  <a:schemeClr val="tx1"/>
                </a:solidFill>
                <a:effectLst/>
                <a:latin typeface="+mn-lt"/>
                <a:ea typeface="+mn-ea"/>
                <a:cs typeface="+mn-cs"/>
              </a:rPr>
              <a:t>Also, know that a locator can return multiple elements, not just one. It will return all elements found that match its query.</a:t>
            </a: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9</a:t>
            </a:fld>
            <a:endParaRPr lang="en-US"/>
          </a:p>
        </p:txBody>
      </p:sp>
    </p:spTree>
    <p:extLst>
      <p:ext uri="{BB962C8B-B14F-4D97-AF65-F5344CB8AC3E}">
        <p14:creationId xmlns:p14="http://schemas.microsoft.com/office/powerpoint/2010/main" val="3943995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Once element objects are obtained, there are many ways to interact with them.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JavaScript specifically provides methods, not only to change the state of the elements, but also to send user like actions to them.</a:t>
            </a:r>
          </a:p>
          <a:p>
            <a:r>
              <a:rPr lang="en-US" sz="1200" b="0" i="0" kern="1200" dirty="0" smtClean="0">
                <a:solidFill>
                  <a:schemeClr val="tx1"/>
                </a:solidFill>
                <a:effectLst/>
                <a:latin typeface="+mn-lt"/>
                <a:ea typeface="+mn-ea"/>
                <a:cs typeface="+mn-cs"/>
              </a:rPr>
              <a:t>For example, the click() method will programmatically "click" an element as if a user had clicked it visually.</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textContent</a:t>
            </a:r>
            <a:r>
              <a:rPr lang="en-US" sz="1200" b="0" i="0" kern="1200" dirty="0" smtClean="0">
                <a:solidFill>
                  <a:schemeClr val="tx1"/>
                </a:solidFill>
                <a:effectLst/>
                <a:latin typeface="+mn-lt"/>
                <a:ea typeface="+mn-ea"/>
                <a:cs typeface="+mn-cs"/>
              </a:rPr>
              <a:t> property will get the text displayed by the element.</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getAttribute</a:t>
            </a:r>
            <a:r>
              <a:rPr lang="en-US" sz="1200" b="0" i="0" kern="1200" dirty="0" smtClean="0">
                <a:solidFill>
                  <a:schemeClr val="tx1"/>
                </a:solidFill>
                <a:effectLst/>
                <a:latin typeface="+mn-lt"/>
                <a:ea typeface="+mn-ea"/>
                <a:cs typeface="+mn-cs"/>
              </a:rPr>
              <a:t>() method will "get" a particular element attribute by name (for example, </a:t>
            </a:r>
            <a:r>
              <a:rPr lang="en-US" sz="1200" b="0" i="0" kern="1200" dirty="0" err="1" smtClean="0">
                <a:solidFill>
                  <a:schemeClr val="tx1"/>
                </a:solidFill>
                <a:effectLst/>
                <a:latin typeface="+mn-lt"/>
                <a:ea typeface="+mn-ea"/>
                <a:cs typeface="+mn-cs"/>
              </a:rPr>
              <a:t>getElementByClassName</a:t>
            </a:r>
            <a:r>
              <a:rPr lang="en-US" sz="1200" b="0" i="0" kern="1200" dirty="0" smtClean="0">
                <a:solidFill>
                  <a:schemeClr val="tx1"/>
                </a:solidFill>
                <a:effectLst/>
                <a:latin typeface="+mn-lt"/>
                <a:ea typeface="+mn-ea"/>
                <a:cs typeface="+mn-cs"/>
              </a:rPr>
              <a:t>, in the example above),</a:t>
            </a:r>
          </a:p>
          <a:p>
            <a:r>
              <a:rPr lang="en-US" sz="1200" b="0" i="0" kern="1200" dirty="0" smtClean="0">
                <a:solidFill>
                  <a:schemeClr val="tx1"/>
                </a:solidFill>
                <a:effectLst/>
                <a:latin typeface="+mn-lt"/>
                <a:ea typeface="+mn-ea"/>
                <a:cs typeface="+mn-cs"/>
              </a:rPr>
              <a:t>And likewise, the </a:t>
            </a:r>
            <a:r>
              <a:rPr lang="en-US" sz="1200" b="0" i="0" kern="1200" dirty="0" err="1" smtClean="0">
                <a:solidFill>
                  <a:schemeClr val="tx1"/>
                </a:solidFill>
                <a:effectLst/>
                <a:latin typeface="+mn-lt"/>
                <a:ea typeface="+mn-ea"/>
                <a:cs typeface="+mn-cs"/>
              </a:rPr>
              <a:t>setAttribute</a:t>
            </a:r>
            <a:r>
              <a:rPr lang="en-US" sz="1200" b="0" i="0" kern="1200" dirty="0" smtClean="0">
                <a:solidFill>
                  <a:schemeClr val="tx1"/>
                </a:solidFill>
                <a:effectLst/>
                <a:latin typeface="+mn-lt"/>
                <a:ea typeface="+mn-ea"/>
                <a:cs typeface="+mn-cs"/>
              </a:rPr>
              <a:t>() method will add or change an element attribute.</a:t>
            </a:r>
          </a:p>
          <a:p>
            <a:r>
              <a:rPr lang="en-US" sz="1200" b="1" i="0" kern="1200" dirty="0" smtClean="0">
                <a:solidFill>
                  <a:schemeClr val="tx1"/>
                </a:solidFill>
                <a:effectLst/>
                <a:latin typeface="+mn-lt"/>
                <a:ea typeface="+mn-ea"/>
                <a:cs typeface="+mn-cs"/>
              </a:rPr>
              <a:t>Anything a user can do visually in the browser can also be done programmatically with JavaScript actions.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fact, test frameworks like Jasmine, Mocha, Jest, and Cyprus all rely upon direct JavaScript calls within the browser.</a:t>
            </a:r>
          </a:p>
          <a:p>
            <a:r>
              <a:rPr lang="en-US" sz="1200" b="0" i="0" kern="1200" dirty="0" smtClean="0">
                <a:solidFill>
                  <a:schemeClr val="tx1"/>
                </a:solidFill>
                <a:effectLst/>
                <a:latin typeface="+mn-lt"/>
                <a:ea typeface="+mn-ea"/>
                <a:cs typeface="+mn-cs"/>
              </a:rPr>
              <a:t>Locators are also crucial for black-box testing of the browser.</a:t>
            </a:r>
          </a:p>
          <a:p>
            <a:r>
              <a:rPr lang="en-US" sz="1200" b="0" i="0" kern="1200" dirty="0" smtClean="0">
                <a:solidFill>
                  <a:schemeClr val="tx1"/>
                </a:solidFill>
                <a:effectLst/>
                <a:latin typeface="+mn-lt"/>
                <a:ea typeface="+mn-ea"/>
                <a:cs typeface="+mn-cs"/>
              </a:rPr>
              <a:t>Selenium WebDriver relies upon locators to find elements (</a:t>
            </a:r>
            <a:r>
              <a:rPr lang="en-US" sz="1200" b="0" i="0" kern="1200" dirty="0" err="1" smtClean="0">
                <a:solidFill>
                  <a:schemeClr val="tx1"/>
                </a:solidFill>
                <a:effectLst/>
                <a:latin typeface="+mn-lt"/>
                <a:ea typeface="+mn-ea"/>
                <a:cs typeface="+mn-cs"/>
              </a:rPr>
              <a:t>findElement</a:t>
            </a:r>
            <a:r>
              <a:rPr lang="en-US" sz="1200" b="0" i="0" kern="1200" dirty="0" smtClean="0">
                <a:solidFill>
                  <a:schemeClr val="tx1"/>
                </a:solidFill>
                <a:effectLst/>
                <a:latin typeface="+mn-lt"/>
                <a:ea typeface="+mn-ea"/>
                <a:cs typeface="+mn-cs"/>
              </a:rPr>
              <a:t>) and interact with them.</a:t>
            </a:r>
          </a:p>
          <a:p>
            <a:r>
              <a:rPr lang="en-US" sz="1200" b="0" i="0" kern="1200" dirty="0" smtClean="0">
                <a:solidFill>
                  <a:schemeClr val="tx1"/>
                </a:solidFill>
                <a:effectLst/>
                <a:latin typeface="+mn-lt"/>
                <a:ea typeface="+mn-ea"/>
                <a:cs typeface="+mn-cs"/>
              </a:rPr>
              <a:t>The main difference for WebDriver calls is they cannot change the state of elements. They can only access the state and send interactions.</a:t>
            </a:r>
          </a:p>
          <a:p>
            <a:r>
              <a:rPr lang="en-US" sz="1200" b="0" i="0" kern="1200" dirty="0" smtClean="0">
                <a:solidFill>
                  <a:schemeClr val="tx1"/>
                </a:solidFill>
                <a:effectLst/>
                <a:latin typeface="+mn-lt"/>
                <a:ea typeface="+mn-ea"/>
                <a:cs typeface="+mn-cs"/>
              </a:rPr>
              <a:t>Furthermore, WebDriver calls don't necessarily call JavaScript directly. They operate using the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protocol as implemented by each browser type.</a:t>
            </a:r>
          </a:p>
          <a:p>
            <a:r>
              <a:rPr lang="en-US" sz="1200" b="0" i="0" kern="1200" dirty="0" smtClean="0">
                <a:solidFill>
                  <a:schemeClr val="tx1"/>
                </a:solidFill>
                <a:effectLst/>
                <a:latin typeface="+mn-lt"/>
                <a:ea typeface="+mn-ea"/>
                <a:cs typeface="+mn-cs"/>
              </a:rPr>
              <a:t>Regardless, the DOM, and the need for locators are still present with Selenium WebDriver automation, and as a caveat, </a:t>
            </a:r>
            <a:r>
              <a:rPr lang="en-US" sz="1200" b="0" i="0" kern="1200" dirty="0" err="1" smtClean="0">
                <a:solidFill>
                  <a:schemeClr val="tx1"/>
                </a:solidFill>
                <a:effectLst/>
                <a:latin typeface="+mn-lt"/>
                <a:ea typeface="+mn-ea"/>
                <a:cs typeface="+mn-cs"/>
              </a:rPr>
              <a:t>webDriver</a:t>
            </a:r>
            <a:r>
              <a:rPr lang="en-US" sz="1200" b="0" i="0" kern="1200" dirty="0" smtClean="0">
                <a:solidFill>
                  <a:schemeClr val="tx1"/>
                </a:solidFill>
                <a:effectLst/>
                <a:latin typeface="+mn-lt"/>
                <a:ea typeface="+mn-ea"/>
                <a:cs typeface="+mn-cs"/>
              </a:rPr>
              <a:t> can execute JavaScript code directly.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Go to google dev tools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To open </a:t>
            </a:r>
            <a:r>
              <a:rPr lang="en-US" sz="1200" b="1" i="0" kern="1200" dirty="0" err="1" smtClean="0">
                <a:solidFill>
                  <a:schemeClr val="tx1"/>
                </a:solidFill>
                <a:effectLst/>
                <a:latin typeface="+mn-lt"/>
                <a:ea typeface="+mn-ea"/>
                <a:cs typeface="+mn-cs"/>
              </a:rPr>
              <a:t>DevTools</a:t>
            </a:r>
            <a:r>
              <a:rPr lang="en-US" sz="1200" b="1" i="0" kern="1200" dirty="0" smtClean="0">
                <a:solidFill>
                  <a:schemeClr val="tx1"/>
                </a:solidFill>
                <a:effectLst/>
                <a:latin typeface="+mn-lt"/>
                <a:ea typeface="+mn-ea"/>
                <a:cs typeface="+mn-cs"/>
              </a:rPr>
              <a:t>, simply right click anywhere on the page and select "inspect".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3AE910E-4A42-404D-92C1-DA60A118F75D}" type="slidenum">
              <a:rPr lang="en-US" smtClean="0"/>
              <a:t>10</a:t>
            </a:fld>
            <a:endParaRPr lang="en-US"/>
          </a:p>
        </p:txBody>
      </p:sp>
    </p:spTree>
    <p:extLst>
      <p:ext uri="{BB962C8B-B14F-4D97-AF65-F5344CB8AC3E}">
        <p14:creationId xmlns:p14="http://schemas.microsoft.com/office/powerpoint/2010/main" val="167797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73245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tx2">
            <a:lumMod val="50000"/>
          </a:schemeClr>
        </a:solidFill>
        <a:effectLst/>
      </p:bgPr>
    </p:bg>
    <p:spTree>
      <p:nvGrpSpPr>
        <p:cNvPr id="1" name=""/>
        <p:cNvGrpSpPr/>
        <p:nvPr/>
      </p:nvGrpSpPr>
      <p:grpSpPr>
        <a:xfrm>
          <a:off x="0" y="0"/>
          <a:ext cx="0" cy="0"/>
          <a:chOff x="0" y="0"/>
          <a:chExt cx="0" cy="0"/>
        </a:xfrm>
      </p:grpSpPr>
      <p:sp>
        <p:nvSpPr>
          <p:cNvPr id="2" name="Oval 1"/>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Oval 2"/>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Oval 3"/>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Oval 4"/>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TextBox 7"/>
          <p:cNvSpPr txBox="1"/>
          <p:nvPr userDrawn="1"/>
        </p:nvSpPr>
        <p:spPr>
          <a:xfrm>
            <a:off x="1706790" y="6416649"/>
            <a:ext cx="1260281" cy="276999"/>
          </a:xfrm>
          <a:prstGeom prst="rect">
            <a:avLst/>
          </a:prstGeom>
          <a:noFill/>
        </p:spPr>
        <p:txBody>
          <a:bodyPr wrap="none" rtlCol="0" anchor="ctr">
            <a:spAutoFit/>
          </a:bodyPr>
          <a:lstStyle/>
          <a:p>
            <a:r>
              <a:rPr lang="en-US" sz="1200" b="1" smtClean="0">
                <a:solidFill>
                  <a:schemeClr val="bg1"/>
                </a:solidFill>
                <a:latin typeface="+mn-lt"/>
                <a:ea typeface="Lato" panose="020F0502020204030203" pitchFamily="34" charset="0"/>
                <a:cs typeface="Lato" panose="020F0502020204030203" pitchFamily="34" charset="0"/>
              </a:rPr>
              <a:t>GRAPHICBULB</a:t>
            </a:r>
            <a:endParaRPr lang="en-US" sz="1200" b="1">
              <a:solidFill>
                <a:schemeClr val="bg1"/>
              </a:solidFill>
              <a:latin typeface="+mn-lt"/>
              <a:ea typeface="Lato" panose="020F0502020204030203" pitchFamily="34" charset="0"/>
              <a:cs typeface="Lato" panose="020F0502020204030203" pitchFamily="34" charset="0"/>
            </a:endParaRPr>
          </a:p>
        </p:txBody>
      </p:sp>
      <p:sp>
        <p:nvSpPr>
          <p:cNvPr id="9"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a:extLst/>
        </p:spPr>
        <p:txBody>
          <a:bodyPr wrap="none" anchor="ctr"/>
          <a:lstStyle/>
          <a:p>
            <a:endParaRPr lang="en-US"/>
          </a:p>
        </p:txBody>
      </p:sp>
      <p:sp>
        <p:nvSpPr>
          <p:cNvPr id="10"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a:extLst/>
        </p:spPr>
        <p:txBody>
          <a:bodyPr wrap="none" anchor="ctr"/>
          <a:lstStyle/>
          <a:p>
            <a:endParaRPr lang="en-US"/>
          </a:p>
        </p:txBody>
      </p:sp>
      <p:sp>
        <p:nvSpPr>
          <p:cNvPr id="11"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2"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3"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14" name="TextBox 13"/>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55824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08860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0" y="1612233"/>
            <a:ext cx="12192000" cy="2735179"/>
          </a:xfrm>
          <a:custGeom>
            <a:avLst/>
            <a:gdLst>
              <a:gd name="connsiteX0" fmla="*/ 0 w 12192000"/>
              <a:gd name="connsiteY0" fmla="*/ 0 h 2735179"/>
              <a:gd name="connsiteX1" fmla="*/ 12192000 w 12192000"/>
              <a:gd name="connsiteY1" fmla="*/ 0 h 2735179"/>
              <a:gd name="connsiteX2" fmla="*/ 12192000 w 12192000"/>
              <a:gd name="connsiteY2" fmla="*/ 2735179 h 2735179"/>
              <a:gd name="connsiteX3" fmla="*/ 0 w 12192000"/>
              <a:gd name="connsiteY3" fmla="*/ 2735179 h 2735179"/>
            </a:gdLst>
            <a:ahLst/>
            <a:cxnLst>
              <a:cxn ang="0">
                <a:pos x="connsiteX0" y="connsiteY0"/>
              </a:cxn>
              <a:cxn ang="0">
                <a:pos x="connsiteX1" y="connsiteY1"/>
              </a:cxn>
              <a:cxn ang="0">
                <a:pos x="connsiteX2" y="connsiteY2"/>
              </a:cxn>
              <a:cxn ang="0">
                <a:pos x="connsiteX3" y="connsiteY3"/>
              </a:cxn>
            </a:cxnLst>
            <a:rect l="l" t="t" r="r" b="b"/>
            <a:pathLst>
              <a:path w="12192000" h="2735179">
                <a:moveTo>
                  <a:pt x="0" y="0"/>
                </a:moveTo>
                <a:lnTo>
                  <a:pt x="12192000" y="0"/>
                </a:lnTo>
                <a:lnTo>
                  <a:pt x="12192000" y="2735179"/>
                </a:lnTo>
                <a:lnTo>
                  <a:pt x="0" y="2735179"/>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6" name="Oval 5"/>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userDrawn="1"/>
        </p:nvSpPr>
        <p:spPr>
          <a:xfrm>
            <a:off x="1706790" y="6416649"/>
            <a:ext cx="1260281" cy="276999"/>
          </a:xfrm>
          <a:prstGeom prst="rect">
            <a:avLst/>
          </a:prstGeom>
          <a:noFill/>
        </p:spPr>
        <p:txBody>
          <a:bodyPr wrap="none" rtlCol="0" anchor="ctr">
            <a:spAutoFit/>
          </a:bodyPr>
          <a:lstStyle/>
          <a:p>
            <a:r>
              <a:rPr lang="en-US" sz="1200" b="1" smtClean="0">
                <a:solidFill>
                  <a:schemeClr val="bg1"/>
                </a:solidFill>
                <a:latin typeface="+mn-lt"/>
                <a:ea typeface="Lato" panose="020F0502020204030203" pitchFamily="34" charset="0"/>
                <a:cs typeface="Lato" panose="020F0502020204030203" pitchFamily="34" charset="0"/>
              </a:rPr>
              <a:t>GRAPHICBULB</a:t>
            </a:r>
            <a:endParaRPr lang="en-US" sz="1200" b="1">
              <a:solidFill>
                <a:schemeClr val="bg1"/>
              </a:solidFill>
              <a:latin typeface="+mn-lt"/>
              <a:ea typeface="Lato" panose="020F0502020204030203" pitchFamily="34" charset="0"/>
              <a:cs typeface="Lato" panose="020F0502020204030203" pitchFamily="34" charset="0"/>
            </a:endParaRPr>
          </a:p>
        </p:txBody>
      </p:sp>
      <p:sp>
        <p:nvSpPr>
          <p:cNvPr id="13"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a:extLst/>
        </p:spPr>
        <p:txBody>
          <a:bodyPr wrap="none" anchor="ctr"/>
          <a:lstStyle/>
          <a:p>
            <a:endParaRPr lang="en-US"/>
          </a:p>
        </p:txBody>
      </p:sp>
      <p:sp>
        <p:nvSpPr>
          <p:cNvPr id="14"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a:extLst/>
        </p:spPr>
        <p:txBody>
          <a:bodyPr wrap="none" anchor="ctr"/>
          <a:lstStyle/>
          <a:p>
            <a:endParaRPr lang="en-US"/>
          </a:p>
        </p:txBody>
      </p:sp>
      <p:sp>
        <p:nvSpPr>
          <p:cNvPr id="15"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6"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7"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18" name="TextBox 17"/>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239779579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9" name="Oval 8"/>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userDrawn="1"/>
        </p:nvSpPr>
        <p:spPr>
          <a:xfrm>
            <a:off x="1706790" y="6416649"/>
            <a:ext cx="1260281" cy="276999"/>
          </a:xfrm>
          <a:prstGeom prst="rect">
            <a:avLst/>
          </a:prstGeom>
          <a:noFill/>
        </p:spPr>
        <p:txBody>
          <a:bodyPr wrap="none" rtlCol="0" anchor="ctr">
            <a:spAutoFit/>
          </a:bodyPr>
          <a:lstStyle/>
          <a:p>
            <a:r>
              <a:rPr lang="en-US" sz="1200" b="1" smtClean="0">
                <a:solidFill>
                  <a:schemeClr val="bg1"/>
                </a:solidFill>
                <a:latin typeface="+mn-lt"/>
                <a:ea typeface="Lato" panose="020F0502020204030203" pitchFamily="34" charset="0"/>
                <a:cs typeface="Lato" panose="020F0502020204030203" pitchFamily="34" charset="0"/>
              </a:rPr>
              <a:t>GRAPHICBULB</a:t>
            </a:r>
            <a:endParaRPr lang="en-US" sz="1200" b="1">
              <a:solidFill>
                <a:schemeClr val="bg1"/>
              </a:solidFill>
              <a:latin typeface="+mn-lt"/>
              <a:ea typeface="Lato" panose="020F0502020204030203" pitchFamily="34" charset="0"/>
              <a:cs typeface="Lato" panose="020F0502020204030203" pitchFamily="34" charset="0"/>
            </a:endParaRPr>
          </a:p>
        </p:txBody>
      </p:sp>
      <p:sp>
        <p:nvSpPr>
          <p:cNvPr id="15"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6"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7"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Tree>
    <p:extLst>
      <p:ext uri="{BB962C8B-B14F-4D97-AF65-F5344CB8AC3E}">
        <p14:creationId xmlns:p14="http://schemas.microsoft.com/office/powerpoint/2010/main" val="12227707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91829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9" name="Picture Placeholder 8"/>
          <p:cNvSpPr>
            <a:spLocks noGrp="1"/>
          </p:cNvSpPr>
          <p:nvPr>
            <p:ph type="pic" sz="quarter" idx="11" hasCustomPrompt="1"/>
          </p:nvPr>
        </p:nvSpPr>
        <p:spPr>
          <a:xfrm>
            <a:off x="3637108"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0" name="Picture Placeholder 9"/>
          <p:cNvSpPr>
            <a:spLocks noGrp="1"/>
          </p:cNvSpPr>
          <p:nvPr>
            <p:ph type="pic" sz="quarter" idx="12" hasCustomPrompt="1"/>
          </p:nvPr>
        </p:nvSpPr>
        <p:spPr>
          <a:xfrm>
            <a:off x="635591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1" name="Picture Placeholder 10"/>
          <p:cNvSpPr>
            <a:spLocks noGrp="1"/>
          </p:cNvSpPr>
          <p:nvPr>
            <p:ph type="pic" sz="quarter" idx="13" hasCustomPrompt="1"/>
          </p:nvPr>
        </p:nvSpPr>
        <p:spPr>
          <a:xfrm>
            <a:off x="9074727" y="1877093"/>
            <a:ext cx="2203704" cy="2203704"/>
          </a:xfrm>
          <a:custGeom>
            <a:avLst/>
            <a:gdLst>
              <a:gd name="connsiteX0" fmla="*/ 0 w 2203704"/>
              <a:gd name="connsiteY0" fmla="*/ 0 h 2203704"/>
              <a:gd name="connsiteX1" fmla="*/ 2203704 w 2203704"/>
              <a:gd name="connsiteY1" fmla="*/ 0 h 2203704"/>
              <a:gd name="connsiteX2" fmla="*/ 2203704 w 2203704"/>
              <a:gd name="connsiteY2" fmla="*/ 2203704 h 2203704"/>
              <a:gd name="connsiteX3" fmla="*/ 0 w 2203704"/>
              <a:gd name="connsiteY3" fmla="*/ 2203704 h 2203704"/>
            </a:gdLst>
            <a:ahLst/>
            <a:cxnLst>
              <a:cxn ang="0">
                <a:pos x="connsiteX0" y="connsiteY0"/>
              </a:cxn>
              <a:cxn ang="0">
                <a:pos x="connsiteX1" y="connsiteY1"/>
              </a:cxn>
              <a:cxn ang="0">
                <a:pos x="connsiteX2" y="connsiteY2"/>
              </a:cxn>
              <a:cxn ang="0">
                <a:pos x="connsiteX3" y="connsiteY3"/>
              </a:cxn>
            </a:cxnLst>
            <a:rect l="l" t="t" r="r" b="b"/>
            <a:pathLst>
              <a:path w="2203704" h="2203704">
                <a:moveTo>
                  <a:pt x="0" y="0"/>
                </a:moveTo>
                <a:lnTo>
                  <a:pt x="2203704" y="0"/>
                </a:lnTo>
                <a:lnTo>
                  <a:pt x="2203704" y="2203704"/>
                </a:lnTo>
                <a:lnTo>
                  <a:pt x="0" y="220370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2" name="Oval 11"/>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userDrawn="1"/>
        </p:nvSpPr>
        <p:spPr>
          <a:xfrm>
            <a:off x="1706790" y="6416649"/>
            <a:ext cx="1260281" cy="276999"/>
          </a:xfrm>
          <a:prstGeom prst="rect">
            <a:avLst/>
          </a:prstGeom>
          <a:noFill/>
        </p:spPr>
        <p:txBody>
          <a:bodyPr wrap="none" rtlCol="0" anchor="ctr">
            <a:spAutoFit/>
          </a:bodyPr>
          <a:lstStyle/>
          <a:p>
            <a:r>
              <a:rPr lang="en-US" sz="1200" b="1" smtClean="0">
                <a:solidFill>
                  <a:schemeClr val="bg1"/>
                </a:solidFill>
                <a:latin typeface="+mn-lt"/>
                <a:ea typeface="Lato" panose="020F0502020204030203" pitchFamily="34" charset="0"/>
                <a:cs typeface="Lato" panose="020F0502020204030203" pitchFamily="34" charset="0"/>
              </a:rPr>
              <a:t>GRAPHICBULB</a:t>
            </a:r>
            <a:endParaRPr lang="en-US" sz="1200" b="1">
              <a:solidFill>
                <a:schemeClr val="bg1"/>
              </a:solidFill>
              <a:latin typeface="+mn-lt"/>
              <a:ea typeface="Lato" panose="020F0502020204030203" pitchFamily="34" charset="0"/>
              <a:cs typeface="Lato" panose="020F0502020204030203" pitchFamily="34" charset="0"/>
            </a:endParaRPr>
          </a:p>
        </p:txBody>
      </p:sp>
      <p:sp>
        <p:nvSpPr>
          <p:cNvPr id="19"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a:extLst/>
        </p:spPr>
        <p:txBody>
          <a:bodyPr wrap="none" anchor="ctr"/>
          <a:lstStyle/>
          <a:p>
            <a:endParaRPr lang="en-US"/>
          </a:p>
        </p:txBody>
      </p:sp>
      <p:sp>
        <p:nvSpPr>
          <p:cNvPr id="20"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a:extLst/>
        </p:spPr>
        <p:txBody>
          <a:bodyPr wrap="none" anchor="ctr"/>
          <a:lstStyle/>
          <a:p>
            <a:endParaRPr lang="en-US"/>
          </a:p>
        </p:txBody>
      </p:sp>
      <p:sp>
        <p:nvSpPr>
          <p:cNvPr id="21"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22"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23"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24" name="TextBox 23"/>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16483857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918298"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9" name="Picture Placeholder 8"/>
          <p:cNvSpPr>
            <a:spLocks noGrp="1"/>
          </p:cNvSpPr>
          <p:nvPr>
            <p:ph type="pic" sz="quarter" idx="11" hasCustomPrompt="1"/>
          </p:nvPr>
        </p:nvSpPr>
        <p:spPr>
          <a:xfrm>
            <a:off x="6097949" y="1706879"/>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0" name="Picture Placeholder 9"/>
          <p:cNvSpPr>
            <a:spLocks noGrp="1"/>
          </p:cNvSpPr>
          <p:nvPr>
            <p:ph type="pic" sz="quarter" idx="12" hasCustomPrompt="1"/>
          </p:nvPr>
        </p:nvSpPr>
        <p:spPr>
          <a:xfrm>
            <a:off x="3508124"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1" name="Picture Placeholder 10"/>
          <p:cNvSpPr>
            <a:spLocks noGrp="1"/>
          </p:cNvSpPr>
          <p:nvPr>
            <p:ph type="pic" sz="quarter" idx="13" hasCustomPrompt="1"/>
          </p:nvPr>
        </p:nvSpPr>
        <p:spPr>
          <a:xfrm>
            <a:off x="8687775" y="3762103"/>
            <a:ext cx="2589826" cy="2055224"/>
          </a:xfrm>
          <a:custGeom>
            <a:avLst/>
            <a:gdLst>
              <a:gd name="connsiteX0" fmla="*/ 0 w 2589826"/>
              <a:gd name="connsiteY0" fmla="*/ 0 h 2055224"/>
              <a:gd name="connsiteX1" fmla="*/ 2589826 w 2589826"/>
              <a:gd name="connsiteY1" fmla="*/ 0 h 2055224"/>
              <a:gd name="connsiteX2" fmla="*/ 2589826 w 2589826"/>
              <a:gd name="connsiteY2" fmla="*/ 2055224 h 2055224"/>
              <a:gd name="connsiteX3" fmla="*/ 0 w 2589826"/>
              <a:gd name="connsiteY3" fmla="*/ 2055224 h 2055224"/>
            </a:gdLst>
            <a:ahLst/>
            <a:cxnLst>
              <a:cxn ang="0">
                <a:pos x="connsiteX0" y="connsiteY0"/>
              </a:cxn>
              <a:cxn ang="0">
                <a:pos x="connsiteX1" y="connsiteY1"/>
              </a:cxn>
              <a:cxn ang="0">
                <a:pos x="connsiteX2" y="connsiteY2"/>
              </a:cxn>
              <a:cxn ang="0">
                <a:pos x="connsiteX3" y="connsiteY3"/>
              </a:cxn>
            </a:cxnLst>
            <a:rect l="l" t="t" r="r" b="b"/>
            <a:pathLst>
              <a:path w="2589826" h="2055224">
                <a:moveTo>
                  <a:pt x="0" y="0"/>
                </a:moveTo>
                <a:lnTo>
                  <a:pt x="2589826" y="0"/>
                </a:lnTo>
                <a:lnTo>
                  <a:pt x="2589826" y="2055224"/>
                </a:lnTo>
                <a:lnTo>
                  <a:pt x="0" y="2055224"/>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12" name="Oval 11"/>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userDrawn="1"/>
        </p:nvSpPr>
        <p:spPr>
          <a:xfrm>
            <a:off x="1706790" y="6416649"/>
            <a:ext cx="1260281" cy="276999"/>
          </a:xfrm>
          <a:prstGeom prst="rect">
            <a:avLst/>
          </a:prstGeom>
          <a:noFill/>
        </p:spPr>
        <p:txBody>
          <a:bodyPr wrap="none" rtlCol="0" anchor="ctr">
            <a:spAutoFit/>
          </a:bodyPr>
          <a:lstStyle/>
          <a:p>
            <a:r>
              <a:rPr lang="en-US" sz="1200" b="1" smtClean="0">
                <a:solidFill>
                  <a:schemeClr val="bg1"/>
                </a:solidFill>
                <a:latin typeface="+mn-lt"/>
                <a:ea typeface="Lato" panose="020F0502020204030203" pitchFamily="34" charset="0"/>
                <a:cs typeface="Lato" panose="020F0502020204030203" pitchFamily="34" charset="0"/>
              </a:rPr>
              <a:t>GRAPHICBULB</a:t>
            </a:r>
            <a:endParaRPr lang="en-US" sz="1200" b="1">
              <a:solidFill>
                <a:schemeClr val="bg1"/>
              </a:solidFill>
              <a:latin typeface="+mn-lt"/>
              <a:ea typeface="Lato" panose="020F0502020204030203" pitchFamily="34" charset="0"/>
              <a:cs typeface="Lato" panose="020F0502020204030203" pitchFamily="34" charset="0"/>
            </a:endParaRPr>
          </a:p>
        </p:txBody>
      </p:sp>
      <p:sp>
        <p:nvSpPr>
          <p:cNvPr id="19"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a:extLst/>
        </p:spPr>
        <p:txBody>
          <a:bodyPr wrap="none" anchor="ctr"/>
          <a:lstStyle/>
          <a:p>
            <a:endParaRPr lang="en-US"/>
          </a:p>
        </p:txBody>
      </p:sp>
      <p:sp>
        <p:nvSpPr>
          <p:cNvPr id="20"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a:extLst/>
        </p:spPr>
        <p:txBody>
          <a:bodyPr wrap="none" anchor="ctr"/>
          <a:lstStyle/>
          <a:p>
            <a:endParaRPr lang="en-US"/>
          </a:p>
        </p:txBody>
      </p:sp>
      <p:sp>
        <p:nvSpPr>
          <p:cNvPr id="21"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22"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23"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24" name="TextBox 23"/>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226256107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18752" y="1917215"/>
            <a:ext cx="4760037" cy="2678153"/>
          </a:xfrm>
          <a:custGeom>
            <a:avLst/>
            <a:gdLst>
              <a:gd name="connsiteX0" fmla="*/ 0 w 4760037"/>
              <a:gd name="connsiteY0" fmla="*/ 0 h 2678153"/>
              <a:gd name="connsiteX1" fmla="*/ 4760037 w 4760037"/>
              <a:gd name="connsiteY1" fmla="*/ 0 h 2678153"/>
              <a:gd name="connsiteX2" fmla="*/ 4760037 w 4760037"/>
              <a:gd name="connsiteY2" fmla="*/ 2678153 h 2678153"/>
              <a:gd name="connsiteX3" fmla="*/ 0 w 4760037"/>
              <a:gd name="connsiteY3" fmla="*/ 2678153 h 2678153"/>
            </a:gdLst>
            <a:ahLst/>
            <a:cxnLst>
              <a:cxn ang="0">
                <a:pos x="connsiteX0" y="connsiteY0"/>
              </a:cxn>
              <a:cxn ang="0">
                <a:pos x="connsiteX1" y="connsiteY1"/>
              </a:cxn>
              <a:cxn ang="0">
                <a:pos x="connsiteX2" y="connsiteY2"/>
              </a:cxn>
              <a:cxn ang="0">
                <a:pos x="connsiteX3" y="connsiteY3"/>
              </a:cxn>
            </a:cxnLst>
            <a:rect l="l" t="t" r="r" b="b"/>
            <a:pathLst>
              <a:path w="4760037" h="2678153">
                <a:moveTo>
                  <a:pt x="0" y="0"/>
                </a:moveTo>
                <a:lnTo>
                  <a:pt x="4760037" y="0"/>
                </a:lnTo>
                <a:lnTo>
                  <a:pt x="4760037" y="2678153"/>
                </a:lnTo>
                <a:lnTo>
                  <a:pt x="0" y="2678153"/>
                </a:lnTo>
                <a:close/>
              </a:path>
            </a:pathLst>
          </a:custGeom>
        </p:spPr>
        <p:txBody>
          <a:bodyPr wrap="square">
            <a:noAutofit/>
          </a:bodyPr>
          <a:lstStyle>
            <a:lvl1pPr>
              <a:defRPr sz="1200" b="0">
                <a:solidFill>
                  <a:schemeClr val="accent2"/>
                </a:solidFill>
              </a:defRPr>
            </a:lvl1pPr>
          </a:lstStyle>
          <a:p>
            <a:r>
              <a:rPr lang="vi-VN"/>
              <a:t>Drag &amp; Drop Image</a:t>
            </a:r>
            <a:endParaRPr lang="en-US"/>
          </a:p>
        </p:txBody>
      </p:sp>
      <p:sp>
        <p:nvSpPr>
          <p:cNvPr id="6" name="Oval 5"/>
          <p:cNvSpPr/>
          <p:nvPr userDrawn="1"/>
        </p:nvSpPr>
        <p:spPr>
          <a:xfrm>
            <a:off x="10452555"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userDrawn="1"/>
        </p:nvSpPr>
        <p:spPr>
          <a:xfrm>
            <a:off x="10744448" y="449754"/>
            <a:ext cx="253173" cy="2531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userDrawn="1"/>
        </p:nvSpPr>
        <p:spPr>
          <a:xfrm>
            <a:off x="11024427" y="449753"/>
            <a:ext cx="253173" cy="25317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userDrawn="1"/>
        </p:nvSpPr>
        <p:spPr>
          <a:xfrm>
            <a:off x="914400" y="6428563"/>
            <a:ext cx="253173" cy="2531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p:cNvSpPr/>
          <p:nvPr userDrawn="1"/>
        </p:nvSpPr>
        <p:spPr>
          <a:xfrm>
            <a:off x="1206293" y="6428563"/>
            <a:ext cx="253173" cy="2531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p:cNvSpPr/>
          <p:nvPr userDrawn="1"/>
        </p:nvSpPr>
        <p:spPr>
          <a:xfrm>
            <a:off x="1486272" y="6428563"/>
            <a:ext cx="253173" cy="2531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extBox 11"/>
          <p:cNvSpPr txBox="1"/>
          <p:nvPr userDrawn="1"/>
        </p:nvSpPr>
        <p:spPr>
          <a:xfrm>
            <a:off x="1706790" y="6416649"/>
            <a:ext cx="1260281" cy="276999"/>
          </a:xfrm>
          <a:prstGeom prst="rect">
            <a:avLst/>
          </a:prstGeom>
          <a:noFill/>
        </p:spPr>
        <p:txBody>
          <a:bodyPr wrap="none" rtlCol="0" anchor="ctr">
            <a:spAutoFit/>
          </a:bodyPr>
          <a:lstStyle/>
          <a:p>
            <a:r>
              <a:rPr lang="en-US" sz="1200" b="1" smtClean="0">
                <a:solidFill>
                  <a:schemeClr val="bg1"/>
                </a:solidFill>
                <a:latin typeface="+mn-lt"/>
                <a:ea typeface="Lato" panose="020F0502020204030203" pitchFamily="34" charset="0"/>
                <a:cs typeface="Lato" panose="020F0502020204030203" pitchFamily="34" charset="0"/>
              </a:rPr>
              <a:t>GRAPHICBULB</a:t>
            </a:r>
            <a:endParaRPr lang="en-US" sz="1200" b="1">
              <a:solidFill>
                <a:schemeClr val="bg1"/>
              </a:solidFill>
              <a:latin typeface="+mn-lt"/>
              <a:ea typeface="Lato" panose="020F0502020204030203" pitchFamily="34" charset="0"/>
              <a:cs typeface="Lato" panose="020F0502020204030203" pitchFamily="34" charset="0"/>
            </a:endParaRPr>
          </a:p>
        </p:txBody>
      </p:sp>
      <p:sp>
        <p:nvSpPr>
          <p:cNvPr id="13" name="Freeform 5"/>
          <p:cNvSpPr>
            <a:spLocks noChangeArrowheads="1"/>
          </p:cNvSpPr>
          <p:nvPr userDrawn="1"/>
        </p:nvSpPr>
        <p:spPr bwMode="auto">
          <a:xfrm>
            <a:off x="11121648" y="513134"/>
            <a:ext cx="75935" cy="131426"/>
          </a:xfrm>
          <a:custGeom>
            <a:avLst/>
            <a:gdLst>
              <a:gd name="T0" fmla="*/ 917464 w 228"/>
              <a:gd name="T1" fmla="*/ 6378503 h 396"/>
              <a:gd name="T2" fmla="*/ 917464 w 228"/>
              <a:gd name="T3" fmla="*/ 6378503 h 396"/>
              <a:gd name="T4" fmla="*/ 20449952 w 228"/>
              <a:gd name="T5" fmla="*/ 25644259 h 396"/>
              <a:gd name="T6" fmla="*/ 917464 w 228"/>
              <a:gd name="T7" fmla="*/ 45951270 h 396"/>
              <a:gd name="T8" fmla="*/ 917464 w 228"/>
              <a:gd name="T9" fmla="*/ 45951270 h 396"/>
              <a:gd name="T10" fmla="*/ 0 w 228"/>
              <a:gd name="T11" fmla="*/ 47773648 h 396"/>
              <a:gd name="T12" fmla="*/ 3801645 w 228"/>
              <a:gd name="T13" fmla="*/ 51418403 h 396"/>
              <a:gd name="T14" fmla="*/ 6554398 w 228"/>
              <a:gd name="T15" fmla="*/ 50507395 h 396"/>
              <a:gd name="T16" fmla="*/ 6554398 w 228"/>
              <a:gd name="T17" fmla="*/ 50507395 h 396"/>
              <a:gd name="T18" fmla="*/ 28839639 w 228"/>
              <a:gd name="T19" fmla="*/ 28507892 h 396"/>
              <a:gd name="T20" fmla="*/ 28839639 w 228"/>
              <a:gd name="T21" fmla="*/ 28507892 h 396"/>
              <a:gd name="T22" fmla="*/ 29757103 w 228"/>
              <a:gd name="T23" fmla="*/ 25644259 h 396"/>
              <a:gd name="T24" fmla="*/ 29757103 w 228"/>
              <a:gd name="T25" fmla="*/ 25644259 h 396"/>
              <a:gd name="T26" fmla="*/ 29757103 w 228"/>
              <a:gd name="T27" fmla="*/ 25644259 h 396"/>
              <a:gd name="T28" fmla="*/ 28839639 w 228"/>
              <a:gd name="T29" fmla="*/ 22910511 h 396"/>
              <a:gd name="T30" fmla="*/ 28839639 w 228"/>
              <a:gd name="T31" fmla="*/ 22910511 h 396"/>
              <a:gd name="T32" fmla="*/ 6554398 w 228"/>
              <a:gd name="T33" fmla="*/ 911369 h 396"/>
              <a:gd name="T34" fmla="*/ 6554398 w 228"/>
              <a:gd name="T35" fmla="*/ 911369 h 396"/>
              <a:gd name="T36" fmla="*/ 3801645 w 228"/>
              <a:gd name="T37" fmla="*/ 0 h 396"/>
              <a:gd name="T38" fmla="*/ 0 w 228"/>
              <a:gd name="T39" fmla="*/ 3644756 h 396"/>
              <a:gd name="T40" fmla="*/ 917464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7" y="49"/>
                </a:moveTo>
                <a:lnTo>
                  <a:pt x="7" y="49"/>
                </a:lnTo>
                <a:cubicBezTo>
                  <a:pt x="156" y="197"/>
                  <a:pt x="156" y="197"/>
                  <a:pt x="156" y="197"/>
                </a:cubicBezTo>
                <a:cubicBezTo>
                  <a:pt x="7" y="353"/>
                  <a:pt x="7" y="353"/>
                  <a:pt x="7" y="353"/>
                </a:cubicBezTo>
                <a:cubicBezTo>
                  <a:pt x="0" y="353"/>
                  <a:pt x="0" y="360"/>
                  <a:pt x="0" y="367"/>
                </a:cubicBezTo>
                <a:cubicBezTo>
                  <a:pt x="0" y="388"/>
                  <a:pt x="15" y="395"/>
                  <a:pt x="29" y="395"/>
                </a:cubicBezTo>
                <a:cubicBezTo>
                  <a:pt x="36" y="395"/>
                  <a:pt x="43" y="395"/>
                  <a:pt x="50" y="388"/>
                </a:cubicBezTo>
                <a:cubicBezTo>
                  <a:pt x="220" y="219"/>
                  <a:pt x="220" y="219"/>
                  <a:pt x="220" y="219"/>
                </a:cubicBezTo>
                <a:cubicBezTo>
                  <a:pt x="227" y="212"/>
                  <a:pt x="227" y="205"/>
                  <a:pt x="227" y="197"/>
                </a:cubicBezTo>
                <a:cubicBezTo>
                  <a:pt x="227" y="190"/>
                  <a:pt x="227" y="183"/>
                  <a:pt x="220" y="176"/>
                </a:cubicBezTo>
                <a:cubicBezTo>
                  <a:pt x="50" y="7"/>
                  <a:pt x="50" y="7"/>
                  <a:pt x="50" y="7"/>
                </a:cubicBezTo>
                <a:cubicBezTo>
                  <a:pt x="43" y="7"/>
                  <a:pt x="36" y="0"/>
                  <a:pt x="29" y="0"/>
                </a:cubicBezTo>
                <a:cubicBezTo>
                  <a:pt x="15" y="0"/>
                  <a:pt x="0" y="14"/>
                  <a:pt x="0" y="28"/>
                </a:cubicBezTo>
                <a:cubicBezTo>
                  <a:pt x="0" y="42"/>
                  <a:pt x="7" y="49"/>
                  <a:pt x="7" y="49"/>
                </a:cubicBezTo>
              </a:path>
            </a:pathLst>
          </a:custGeom>
          <a:solidFill>
            <a:schemeClr val="tx2">
              <a:lumMod val="50000"/>
            </a:schemeClr>
          </a:solidFill>
          <a:ln>
            <a:noFill/>
          </a:ln>
          <a:extLst/>
        </p:spPr>
        <p:txBody>
          <a:bodyPr wrap="none" anchor="ctr"/>
          <a:lstStyle/>
          <a:p>
            <a:endParaRPr lang="en-US"/>
          </a:p>
        </p:txBody>
      </p:sp>
      <p:sp>
        <p:nvSpPr>
          <p:cNvPr id="14" name="Freeform 6"/>
          <p:cNvSpPr>
            <a:spLocks noChangeArrowheads="1"/>
          </p:cNvSpPr>
          <p:nvPr userDrawn="1"/>
        </p:nvSpPr>
        <p:spPr bwMode="auto">
          <a:xfrm>
            <a:off x="10534176" y="513134"/>
            <a:ext cx="75935" cy="131426"/>
          </a:xfrm>
          <a:custGeom>
            <a:avLst/>
            <a:gdLst>
              <a:gd name="T0" fmla="*/ 27790747 w 228"/>
              <a:gd name="T1" fmla="*/ 6378503 h 396"/>
              <a:gd name="T2" fmla="*/ 27790747 w 228"/>
              <a:gd name="T3" fmla="*/ 6378503 h 396"/>
              <a:gd name="T4" fmla="*/ 8389687 w 228"/>
              <a:gd name="T5" fmla="*/ 25644259 h 396"/>
              <a:gd name="T6" fmla="*/ 28839639 w 228"/>
              <a:gd name="T7" fmla="*/ 45951270 h 396"/>
              <a:gd name="T8" fmla="*/ 28839639 w 228"/>
              <a:gd name="T9" fmla="*/ 45951270 h 396"/>
              <a:gd name="T10" fmla="*/ 29757103 w 228"/>
              <a:gd name="T11" fmla="*/ 47773648 h 396"/>
              <a:gd name="T12" fmla="*/ 25955458 w 228"/>
              <a:gd name="T13" fmla="*/ 51418403 h 396"/>
              <a:gd name="T14" fmla="*/ 23202705 w 228"/>
              <a:gd name="T15" fmla="*/ 50507395 h 396"/>
              <a:gd name="T16" fmla="*/ 23202705 w 228"/>
              <a:gd name="T17" fmla="*/ 50507395 h 396"/>
              <a:gd name="T18" fmla="*/ 917464 w 228"/>
              <a:gd name="T19" fmla="*/ 28507892 h 396"/>
              <a:gd name="T20" fmla="*/ 917464 w 228"/>
              <a:gd name="T21" fmla="*/ 28507892 h 396"/>
              <a:gd name="T22" fmla="*/ 0 w 228"/>
              <a:gd name="T23" fmla="*/ 25644259 h 396"/>
              <a:gd name="T24" fmla="*/ 0 w 228"/>
              <a:gd name="T25" fmla="*/ 25644259 h 396"/>
              <a:gd name="T26" fmla="*/ 0 w 228"/>
              <a:gd name="T27" fmla="*/ 25644259 h 396"/>
              <a:gd name="T28" fmla="*/ 917464 w 228"/>
              <a:gd name="T29" fmla="*/ 22910511 h 396"/>
              <a:gd name="T30" fmla="*/ 917464 w 228"/>
              <a:gd name="T31" fmla="*/ 22910511 h 396"/>
              <a:gd name="T32" fmla="*/ 23202705 w 228"/>
              <a:gd name="T33" fmla="*/ 911369 h 396"/>
              <a:gd name="T34" fmla="*/ 23202705 w 228"/>
              <a:gd name="T35" fmla="*/ 911369 h 396"/>
              <a:gd name="T36" fmla="*/ 25955458 w 228"/>
              <a:gd name="T37" fmla="*/ 0 h 396"/>
              <a:gd name="T38" fmla="*/ 29757103 w 228"/>
              <a:gd name="T39" fmla="*/ 3644756 h 396"/>
              <a:gd name="T40" fmla="*/ 27790747 w 228"/>
              <a:gd name="T41" fmla="*/ 6378503 h 39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28" h="396">
                <a:moveTo>
                  <a:pt x="212" y="49"/>
                </a:moveTo>
                <a:lnTo>
                  <a:pt x="212" y="49"/>
                </a:lnTo>
                <a:cubicBezTo>
                  <a:pt x="64" y="197"/>
                  <a:pt x="64" y="197"/>
                  <a:pt x="64" y="197"/>
                </a:cubicBezTo>
                <a:cubicBezTo>
                  <a:pt x="220" y="353"/>
                  <a:pt x="220" y="353"/>
                  <a:pt x="220" y="353"/>
                </a:cubicBezTo>
                <a:cubicBezTo>
                  <a:pt x="220" y="353"/>
                  <a:pt x="227" y="360"/>
                  <a:pt x="227" y="367"/>
                </a:cubicBezTo>
                <a:cubicBezTo>
                  <a:pt x="227" y="388"/>
                  <a:pt x="212" y="395"/>
                  <a:pt x="198" y="395"/>
                </a:cubicBezTo>
                <a:cubicBezTo>
                  <a:pt x="191" y="395"/>
                  <a:pt x="184" y="395"/>
                  <a:pt x="177" y="388"/>
                </a:cubicBezTo>
                <a:cubicBezTo>
                  <a:pt x="7" y="219"/>
                  <a:pt x="7" y="219"/>
                  <a:pt x="7" y="219"/>
                </a:cubicBezTo>
                <a:cubicBezTo>
                  <a:pt x="0" y="212"/>
                  <a:pt x="0" y="205"/>
                  <a:pt x="0" y="197"/>
                </a:cubicBezTo>
                <a:cubicBezTo>
                  <a:pt x="0" y="190"/>
                  <a:pt x="0" y="183"/>
                  <a:pt x="7" y="176"/>
                </a:cubicBezTo>
                <a:cubicBezTo>
                  <a:pt x="177" y="7"/>
                  <a:pt x="177" y="7"/>
                  <a:pt x="177" y="7"/>
                </a:cubicBezTo>
                <a:cubicBezTo>
                  <a:pt x="184" y="7"/>
                  <a:pt x="191" y="0"/>
                  <a:pt x="198" y="0"/>
                </a:cubicBezTo>
                <a:cubicBezTo>
                  <a:pt x="212" y="0"/>
                  <a:pt x="227" y="14"/>
                  <a:pt x="227" y="28"/>
                </a:cubicBezTo>
                <a:cubicBezTo>
                  <a:pt x="227" y="42"/>
                  <a:pt x="220" y="49"/>
                  <a:pt x="212" y="49"/>
                </a:cubicBezTo>
              </a:path>
            </a:pathLst>
          </a:custGeom>
          <a:solidFill>
            <a:schemeClr val="tx2">
              <a:lumMod val="50000"/>
            </a:schemeClr>
          </a:solidFill>
          <a:ln>
            <a:noFill/>
          </a:ln>
          <a:extLst/>
        </p:spPr>
        <p:txBody>
          <a:bodyPr wrap="none" anchor="ctr"/>
          <a:lstStyle/>
          <a:p>
            <a:endParaRPr lang="en-US"/>
          </a:p>
        </p:txBody>
      </p:sp>
      <p:sp>
        <p:nvSpPr>
          <p:cNvPr id="15" name="Freeform 69"/>
          <p:cNvSpPr>
            <a:spLocks noChangeArrowheads="1"/>
          </p:cNvSpPr>
          <p:nvPr userDrawn="1"/>
        </p:nvSpPr>
        <p:spPr bwMode="auto">
          <a:xfrm>
            <a:off x="1545443" y="6506949"/>
            <a:ext cx="146261" cy="96400"/>
          </a:xfrm>
          <a:custGeom>
            <a:avLst/>
            <a:gdLst>
              <a:gd name="T0" fmla="*/ 110347 w 514"/>
              <a:gd name="T1" fmla="*/ 77365 h 338"/>
              <a:gd name="T2" fmla="*/ 110347 w 514"/>
              <a:gd name="T3" fmla="*/ 77365 h 338"/>
              <a:gd name="T4" fmla="*/ 134264 w 514"/>
              <a:gd name="T5" fmla="*/ 48489 h 338"/>
              <a:gd name="T6" fmla="*/ 86429 w 514"/>
              <a:gd name="T7" fmla="*/ 0 h 338"/>
              <a:gd name="T8" fmla="*/ 0 w 514"/>
              <a:gd name="T9" fmla="*/ 0 h 338"/>
              <a:gd name="T10" fmla="*/ 0 w 514"/>
              <a:gd name="T11" fmla="*/ 173798 h 338"/>
              <a:gd name="T12" fmla="*/ 86429 w 514"/>
              <a:gd name="T13" fmla="*/ 173798 h 338"/>
              <a:gd name="T14" fmla="*/ 139156 w 514"/>
              <a:gd name="T15" fmla="*/ 120951 h 338"/>
              <a:gd name="T16" fmla="*/ 110347 w 514"/>
              <a:gd name="T17" fmla="*/ 77365 h 338"/>
              <a:gd name="T18" fmla="*/ 38594 w 514"/>
              <a:gd name="T19" fmla="*/ 28876 h 338"/>
              <a:gd name="T20" fmla="*/ 38594 w 514"/>
              <a:gd name="T21" fmla="*/ 28876 h 338"/>
              <a:gd name="T22" fmla="*/ 86429 w 514"/>
              <a:gd name="T23" fmla="*/ 28876 h 338"/>
              <a:gd name="T24" fmla="*/ 101106 w 514"/>
              <a:gd name="T25" fmla="*/ 48489 h 338"/>
              <a:gd name="T26" fmla="*/ 81537 w 514"/>
              <a:gd name="T27" fmla="*/ 68103 h 338"/>
              <a:gd name="T28" fmla="*/ 38594 w 514"/>
              <a:gd name="T29" fmla="*/ 68103 h 338"/>
              <a:gd name="T30" fmla="*/ 38594 w 514"/>
              <a:gd name="T31" fmla="*/ 28876 h 338"/>
              <a:gd name="T32" fmla="*/ 86429 w 514"/>
              <a:gd name="T33" fmla="*/ 144923 h 338"/>
              <a:gd name="T34" fmla="*/ 86429 w 514"/>
              <a:gd name="T35" fmla="*/ 144923 h 338"/>
              <a:gd name="T36" fmla="*/ 38594 w 514"/>
              <a:gd name="T37" fmla="*/ 144923 h 338"/>
              <a:gd name="T38" fmla="*/ 38594 w 514"/>
              <a:gd name="T39" fmla="*/ 96978 h 338"/>
              <a:gd name="T40" fmla="*/ 86429 w 514"/>
              <a:gd name="T41" fmla="*/ 96978 h 338"/>
              <a:gd name="T42" fmla="*/ 105454 w 514"/>
              <a:gd name="T43" fmla="*/ 120951 h 338"/>
              <a:gd name="T44" fmla="*/ 86429 w 514"/>
              <a:gd name="T45" fmla="*/ 144923 h 338"/>
              <a:gd name="T46" fmla="*/ 211996 w 514"/>
              <a:gd name="T47" fmla="*/ 43586 h 338"/>
              <a:gd name="T48" fmla="*/ 211996 w 514"/>
              <a:gd name="T49" fmla="*/ 43586 h 338"/>
              <a:gd name="T50" fmla="*/ 144049 w 514"/>
              <a:gd name="T51" fmla="*/ 111144 h 338"/>
              <a:gd name="T52" fmla="*/ 211996 w 514"/>
              <a:gd name="T53" fmla="*/ 178702 h 338"/>
              <a:gd name="T54" fmla="*/ 269616 w 514"/>
              <a:gd name="T55" fmla="*/ 130757 h 338"/>
              <a:gd name="T56" fmla="*/ 240806 w 514"/>
              <a:gd name="T57" fmla="*/ 130757 h 338"/>
              <a:gd name="T58" fmla="*/ 211996 w 514"/>
              <a:gd name="T59" fmla="*/ 149826 h 338"/>
              <a:gd name="T60" fmla="*/ 183186 w 514"/>
              <a:gd name="T61" fmla="*/ 120951 h 338"/>
              <a:gd name="T62" fmla="*/ 269616 w 514"/>
              <a:gd name="T63" fmla="*/ 120951 h 338"/>
              <a:gd name="T64" fmla="*/ 211996 w 514"/>
              <a:gd name="T65" fmla="*/ 43586 h 338"/>
              <a:gd name="T66" fmla="*/ 235914 w 514"/>
              <a:gd name="T67" fmla="*/ 96978 h 338"/>
              <a:gd name="T68" fmla="*/ 235914 w 514"/>
              <a:gd name="T69" fmla="*/ 96978 h 338"/>
              <a:gd name="T70" fmla="*/ 183186 w 514"/>
              <a:gd name="T71" fmla="*/ 96978 h 338"/>
              <a:gd name="T72" fmla="*/ 211996 w 514"/>
              <a:gd name="T73" fmla="*/ 68103 h 338"/>
              <a:gd name="T74" fmla="*/ 235914 w 514"/>
              <a:gd name="T75" fmla="*/ 96978 h 338"/>
              <a:gd name="T76" fmla="*/ 245698 w 514"/>
              <a:gd name="T77" fmla="*/ 9807 h 338"/>
              <a:gd name="T78" fmla="*/ 245698 w 514"/>
              <a:gd name="T79" fmla="*/ 9807 h 338"/>
              <a:gd name="T80" fmla="*/ 173402 w 514"/>
              <a:gd name="T81" fmla="*/ 9807 h 338"/>
              <a:gd name="T82" fmla="*/ 173402 w 514"/>
              <a:gd name="T83" fmla="*/ 33779 h 338"/>
              <a:gd name="T84" fmla="*/ 245698 w 514"/>
              <a:gd name="T85" fmla="*/ 33779 h 338"/>
              <a:gd name="T86" fmla="*/ 245698 w 514"/>
              <a:gd name="T87" fmla="*/ 9807 h 33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14" h="338">
                <a:moveTo>
                  <a:pt x="203" y="142"/>
                </a:moveTo>
                <a:lnTo>
                  <a:pt x="203" y="142"/>
                </a:lnTo>
                <a:cubicBezTo>
                  <a:pt x="203" y="142"/>
                  <a:pt x="247" y="142"/>
                  <a:pt x="247" y="89"/>
                </a:cubicBezTo>
                <a:cubicBezTo>
                  <a:pt x="247" y="27"/>
                  <a:pt x="212" y="0"/>
                  <a:pt x="159" y="0"/>
                </a:cubicBezTo>
                <a:cubicBezTo>
                  <a:pt x="0" y="0"/>
                  <a:pt x="0" y="0"/>
                  <a:pt x="0" y="0"/>
                </a:cubicBezTo>
                <a:cubicBezTo>
                  <a:pt x="0" y="319"/>
                  <a:pt x="0" y="319"/>
                  <a:pt x="0" y="319"/>
                </a:cubicBezTo>
                <a:cubicBezTo>
                  <a:pt x="159" y="319"/>
                  <a:pt x="159" y="319"/>
                  <a:pt x="159" y="319"/>
                </a:cubicBezTo>
                <a:cubicBezTo>
                  <a:pt x="159" y="319"/>
                  <a:pt x="256" y="328"/>
                  <a:pt x="256" y="222"/>
                </a:cubicBezTo>
                <a:cubicBezTo>
                  <a:pt x="256" y="222"/>
                  <a:pt x="265" y="142"/>
                  <a:pt x="203" y="142"/>
                </a:cubicBezTo>
                <a:close/>
                <a:moveTo>
                  <a:pt x="71" y="53"/>
                </a:moveTo>
                <a:lnTo>
                  <a:pt x="71" y="53"/>
                </a:lnTo>
                <a:cubicBezTo>
                  <a:pt x="159" y="53"/>
                  <a:pt x="159" y="53"/>
                  <a:pt x="159" y="53"/>
                </a:cubicBezTo>
                <a:cubicBezTo>
                  <a:pt x="159" y="53"/>
                  <a:pt x="186" y="53"/>
                  <a:pt x="186" y="89"/>
                </a:cubicBezTo>
                <a:cubicBezTo>
                  <a:pt x="186" y="125"/>
                  <a:pt x="168" y="125"/>
                  <a:pt x="150" y="125"/>
                </a:cubicBezTo>
                <a:cubicBezTo>
                  <a:pt x="71" y="125"/>
                  <a:pt x="71" y="125"/>
                  <a:pt x="71" y="125"/>
                </a:cubicBezTo>
                <a:lnTo>
                  <a:pt x="71" y="53"/>
                </a:lnTo>
                <a:close/>
                <a:moveTo>
                  <a:pt x="159" y="266"/>
                </a:moveTo>
                <a:lnTo>
                  <a:pt x="159" y="266"/>
                </a:lnTo>
                <a:cubicBezTo>
                  <a:pt x="71" y="266"/>
                  <a:pt x="71" y="266"/>
                  <a:pt x="71" y="266"/>
                </a:cubicBezTo>
                <a:cubicBezTo>
                  <a:pt x="71" y="178"/>
                  <a:pt x="71" y="178"/>
                  <a:pt x="71" y="178"/>
                </a:cubicBezTo>
                <a:cubicBezTo>
                  <a:pt x="159" y="178"/>
                  <a:pt x="159" y="178"/>
                  <a:pt x="159" y="178"/>
                </a:cubicBezTo>
                <a:cubicBezTo>
                  <a:pt x="159" y="178"/>
                  <a:pt x="194" y="178"/>
                  <a:pt x="194" y="222"/>
                </a:cubicBezTo>
                <a:cubicBezTo>
                  <a:pt x="194" y="257"/>
                  <a:pt x="168" y="266"/>
                  <a:pt x="159" y="266"/>
                </a:cubicBezTo>
                <a:close/>
                <a:moveTo>
                  <a:pt x="390" y="80"/>
                </a:moveTo>
                <a:lnTo>
                  <a:pt x="390" y="80"/>
                </a:lnTo>
                <a:cubicBezTo>
                  <a:pt x="265" y="80"/>
                  <a:pt x="265" y="204"/>
                  <a:pt x="265" y="204"/>
                </a:cubicBezTo>
                <a:cubicBezTo>
                  <a:pt x="265" y="204"/>
                  <a:pt x="265" y="328"/>
                  <a:pt x="390" y="328"/>
                </a:cubicBezTo>
                <a:cubicBezTo>
                  <a:pt x="390" y="328"/>
                  <a:pt x="496" y="337"/>
                  <a:pt x="496" y="240"/>
                </a:cubicBezTo>
                <a:cubicBezTo>
                  <a:pt x="443" y="240"/>
                  <a:pt x="443" y="240"/>
                  <a:pt x="443" y="240"/>
                </a:cubicBezTo>
                <a:cubicBezTo>
                  <a:pt x="443" y="240"/>
                  <a:pt x="443" y="275"/>
                  <a:pt x="390" y="275"/>
                </a:cubicBezTo>
                <a:cubicBezTo>
                  <a:pt x="390" y="275"/>
                  <a:pt x="337" y="284"/>
                  <a:pt x="337" y="222"/>
                </a:cubicBezTo>
                <a:cubicBezTo>
                  <a:pt x="496" y="222"/>
                  <a:pt x="496" y="222"/>
                  <a:pt x="496" y="222"/>
                </a:cubicBezTo>
                <a:cubicBezTo>
                  <a:pt x="496" y="222"/>
                  <a:pt x="513" y="80"/>
                  <a:pt x="390" y="80"/>
                </a:cubicBezTo>
                <a:close/>
                <a:moveTo>
                  <a:pt x="434" y="178"/>
                </a:moveTo>
                <a:lnTo>
                  <a:pt x="434" y="178"/>
                </a:lnTo>
                <a:cubicBezTo>
                  <a:pt x="337" y="178"/>
                  <a:pt x="337" y="178"/>
                  <a:pt x="337" y="178"/>
                </a:cubicBezTo>
                <a:cubicBezTo>
                  <a:pt x="337" y="178"/>
                  <a:pt x="345" y="125"/>
                  <a:pt x="390" y="125"/>
                </a:cubicBezTo>
                <a:cubicBezTo>
                  <a:pt x="434" y="125"/>
                  <a:pt x="434" y="178"/>
                  <a:pt x="434" y="178"/>
                </a:cubicBezTo>
                <a:close/>
                <a:moveTo>
                  <a:pt x="452" y="18"/>
                </a:moveTo>
                <a:lnTo>
                  <a:pt x="452" y="18"/>
                </a:lnTo>
                <a:cubicBezTo>
                  <a:pt x="319" y="18"/>
                  <a:pt x="319" y="18"/>
                  <a:pt x="319" y="18"/>
                </a:cubicBezTo>
                <a:cubicBezTo>
                  <a:pt x="319" y="62"/>
                  <a:pt x="319" y="62"/>
                  <a:pt x="319" y="62"/>
                </a:cubicBezTo>
                <a:cubicBezTo>
                  <a:pt x="452" y="62"/>
                  <a:pt x="452" y="62"/>
                  <a:pt x="452" y="62"/>
                </a:cubicBezTo>
                <a:lnTo>
                  <a:pt x="452" y="18"/>
                </a:lnTo>
                <a:close/>
              </a:path>
            </a:pathLst>
          </a:custGeom>
          <a:solidFill>
            <a:schemeClr val="tx2">
              <a:lumMod val="50000"/>
            </a:schemeClr>
          </a:solidFill>
          <a:ln>
            <a:noFill/>
          </a:ln>
          <a:effectLst/>
        </p:spPr>
        <p:txBody>
          <a:bodyPr wrap="none" lIns="34290" tIns="17145" rIns="34290" bIns="17145" anchor="ctr"/>
          <a:lstStyle/>
          <a:p>
            <a:endParaRPr lang="en-US"/>
          </a:p>
        </p:txBody>
      </p:sp>
      <p:sp>
        <p:nvSpPr>
          <p:cNvPr id="16" name="Freeform 75"/>
          <p:cNvSpPr>
            <a:spLocks noChangeArrowheads="1"/>
          </p:cNvSpPr>
          <p:nvPr userDrawn="1"/>
        </p:nvSpPr>
        <p:spPr bwMode="auto">
          <a:xfrm>
            <a:off x="1300060" y="6490329"/>
            <a:ext cx="69807" cy="129641"/>
          </a:xfrm>
          <a:custGeom>
            <a:avLst/>
            <a:gdLst>
              <a:gd name="T0" fmla="*/ 132814 w 249"/>
              <a:gd name="T1" fmla="*/ 43735 h 453"/>
              <a:gd name="T2" fmla="*/ 132814 w 249"/>
              <a:gd name="T3" fmla="*/ 43735 h 453"/>
              <a:gd name="T4" fmla="*/ 94791 w 249"/>
              <a:gd name="T5" fmla="*/ 43735 h 453"/>
              <a:gd name="T6" fmla="*/ 85687 w 249"/>
              <a:gd name="T7" fmla="*/ 58496 h 453"/>
              <a:gd name="T8" fmla="*/ 85687 w 249"/>
              <a:gd name="T9" fmla="*/ 87470 h 453"/>
              <a:gd name="T10" fmla="*/ 132814 w 249"/>
              <a:gd name="T11" fmla="*/ 87470 h 453"/>
              <a:gd name="T12" fmla="*/ 132814 w 249"/>
              <a:gd name="T13" fmla="*/ 126285 h 453"/>
              <a:gd name="T14" fmla="*/ 85687 w 249"/>
              <a:gd name="T15" fmla="*/ 126285 h 453"/>
              <a:gd name="T16" fmla="*/ 85687 w 249"/>
              <a:gd name="T17" fmla="*/ 247103 h 453"/>
              <a:gd name="T18" fmla="*/ 42308 w 249"/>
              <a:gd name="T19" fmla="*/ 247103 h 453"/>
              <a:gd name="T20" fmla="*/ 42308 w 249"/>
              <a:gd name="T21" fmla="*/ 126285 h 453"/>
              <a:gd name="T22" fmla="*/ 0 w 249"/>
              <a:gd name="T23" fmla="*/ 126285 h 453"/>
              <a:gd name="T24" fmla="*/ 0 w 249"/>
              <a:gd name="T25" fmla="*/ 87470 h 453"/>
              <a:gd name="T26" fmla="*/ 42308 w 249"/>
              <a:gd name="T27" fmla="*/ 87470 h 453"/>
              <a:gd name="T28" fmla="*/ 42308 w 249"/>
              <a:gd name="T29" fmla="*/ 63416 h 453"/>
              <a:gd name="T30" fmla="*/ 94791 w 249"/>
              <a:gd name="T31" fmla="*/ 0 h 453"/>
              <a:gd name="T32" fmla="*/ 132814 w 249"/>
              <a:gd name="T33" fmla="*/ 0 h 453"/>
              <a:gd name="T34" fmla="*/ 132814 w 249"/>
              <a:gd name="T35" fmla="*/ 43735 h 4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9" h="453">
                <a:moveTo>
                  <a:pt x="248" y="80"/>
                </a:moveTo>
                <a:lnTo>
                  <a:pt x="248" y="80"/>
                </a:lnTo>
                <a:cubicBezTo>
                  <a:pt x="177" y="80"/>
                  <a:pt x="177" y="80"/>
                  <a:pt x="177" y="80"/>
                </a:cubicBezTo>
                <a:cubicBezTo>
                  <a:pt x="169" y="80"/>
                  <a:pt x="160" y="89"/>
                  <a:pt x="160" y="107"/>
                </a:cubicBezTo>
                <a:cubicBezTo>
                  <a:pt x="160" y="160"/>
                  <a:pt x="160" y="160"/>
                  <a:pt x="160" y="160"/>
                </a:cubicBezTo>
                <a:cubicBezTo>
                  <a:pt x="248" y="160"/>
                  <a:pt x="248" y="160"/>
                  <a:pt x="248" y="160"/>
                </a:cubicBezTo>
                <a:cubicBezTo>
                  <a:pt x="248" y="231"/>
                  <a:pt x="248" y="231"/>
                  <a:pt x="248" y="231"/>
                </a:cubicBezTo>
                <a:cubicBezTo>
                  <a:pt x="160" y="231"/>
                  <a:pt x="160" y="231"/>
                  <a:pt x="160" y="231"/>
                </a:cubicBezTo>
                <a:cubicBezTo>
                  <a:pt x="160" y="452"/>
                  <a:pt x="160" y="452"/>
                  <a:pt x="160" y="452"/>
                </a:cubicBezTo>
                <a:cubicBezTo>
                  <a:pt x="79" y="452"/>
                  <a:pt x="79" y="452"/>
                  <a:pt x="79" y="452"/>
                </a:cubicBezTo>
                <a:cubicBezTo>
                  <a:pt x="79" y="231"/>
                  <a:pt x="79" y="231"/>
                  <a:pt x="79" y="231"/>
                </a:cubicBezTo>
                <a:cubicBezTo>
                  <a:pt x="0" y="231"/>
                  <a:pt x="0" y="231"/>
                  <a:pt x="0" y="231"/>
                </a:cubicBezTo>
                <a:cubicBezTo>
                  <a:pt x="0" y="160"/>
                  <a:pt x="0" y="160"/>
                  <a:pt x="0" y="160"/>
                </a:cubicBezTo>
                <a:cubicBezTo>
                  <a:pt x="79" y="160"/>
                  <a:pt x="79" y="160"/>
                  <a:pt x="79" y="160"/>
                </a:cubicBezTo>
                <a:cubicBezTo>
                  <a:pt x="79" y="116"/>
                  <a:pt x="79" y="116"/>
                  <a:pt x="79" y="116"/>
                </a:cubicBezTo>
                <a:cubicBezTo>
                  <a:pt x="79" y="54"/>
                  <a:pt x="115" y="0"/>
                  <a:pt x="177" y="0"/>
                </a:cubicBezTo>
                <a:cubicBezTo>
                  <a:pt x="248" y="0"/>
                  <a:pt x="248" y="0"/>
                  <a:pt x="248" y="0"/>
                </a:cubicBezTo>
                <a:lnTo>
                  <a:pt x="248" y="80"/>
                </a:lnTo>
              </a:path>
            </a:pathLst>
          </a:custGeom>
          <a:solidFill>
            <a:schemeClr val="tx2">
              <a:lumMod val="50000"/>
            </a:schemeClr>
          </a:solidFill>
          <a:ln>
            <a:noFill/>
          </a:ln>
          <a:effectLst/>
        </p:spPr>
        <p:txBody>
          <a:bodyPr wrap="none" lIns="34290" tIns="17145" rIns="34290" bIns="17145" anchor="ctr"/>
          <a:lstStyle/>
          <a:p>
            <a:endParaRPr lang="en-US"/>
          </a:p>
        </p:txBody>
      </p:sp>
      <p:sp>
        <p:nvSpPr>
          <p:cNvPr id="17" name="Freeform 85"/>
          <p:cNvSpPr>
            <a:spLocks noChangeArrowheads="1"/>
          </p:cNvSpPr>
          <p:nvPr userDrawn="1"/>
        </p:nvSpPr>
        <p:spPr bwMode="auto">
          <a:xfrm>
            <a:off x="978162" y="6502379"/>
            <a:ext cx="131303" cy="105541"/>
          </a:xfrm>
          <a:custGeom>
            <a:avLst/>
            <a:gdLst>
              <a:gd name="T0" fmla="*/ 250282 w 462"/>
              <a:gd name="T1" fmla="*/ 24258 h 374"/>
              <a:gd name="T2" fmla="*/ 250282 w 462"/>
              <a:gd name="T3" fmla="*/ 24258 h 374"/>
              <a:gd name="T4" fmla="*/ 221508 w 462"/>
              <a:gd name="T5" fmla="*/ 33962 h 374"/>
              <a:gd name="T6" fmla="*/ 240510 w 462"/>
              <a:gd name="T7" fmla="*/ 5391 h 374"/>
              <a:gd name="T8" fmla="*/ 211192 w 462"/>
              <a:gd name="T9" fmla="*/ 19407 h 374"/>
              <a:gd name="T10" fmla="*/ 173189 w 462"/>
              <a:gd name="T11" fmla="*/ 0 h 374"/>
              <a:gd name="T12" fmla="*/ 119983 w 462"/>
              <a:gd name="T13" fmla="*/ 52829 h 374"/>
              <a:gd name="T14" fmla="*/ 124870 w 462"/>
              <a:gd name="T15" fmla="*/ 62532 h 374"/>
              <a:gd name="T16" fmla="*/ 19002 w 462"/>
              <a:gd name="T17" fmla="*/ 10242 h 374"/>
              <a:gd name="T18" fmla="*/ 9229 w 462"/>
              <a:gd name="T19" fmla="*/ 38813 h 374"/>
              <a:gd name="T20" fmla="*/ 33118 w 462"/>
              <a:gd name="T21" fmla="*/ 81400 h 374"/>
              <a:gd name="T22" fmla="*/ 9229 w 462"/>
              <a:gd name="T23" fmla="*/ 72236 h 374"/>
              <a:gd name="T24" fmla="*/ 9229 w 462"/>
              <a:gd name="T25" fmla="*/ 72236 h 374"/>
              <a:gd name="T26" fmla="*/ 53205 w 462"/>
              <a:gd name="T27" fmla="*/ 124526 h 374"/>
              <a:gd name="T28" fmla="*/ 38004 w 462"/>
              <a:gd name="T29" fmla="*/ 124526 h 374"/>
              <a:gd name="T30" fmla="*/ 28774 w 462"/>
              <a:gd name="T31" fmla="*/ 124526 h 374"/>
              <a:gd name="T32" fmla="*/ 77093 w 462"/>
              <a:gd name="T33" fmla="*/ 158487 h 374"/>
              <a:gd name="T34" fmla="*/ 14116 w 462"/>
              <a:gd name="T35" fmla="*/ 182206 h 374"/>
              <a:gd name="T36" fmla="*/ 0 w 462"/>
              <a:gd name="T37" fmla="*/ 182206 h 374"/>
              <a:gd name="T38" fmla="*/ 77093 w 462"/>
              <a:gd name="T39" fmla="*/ 201074 h 374"/>
              <a:gd name="T40" fmla="*/ 221508 w 462"/>
              <a:gd name="T41" fmla="*/ 57681 h 374"/>
              <a:gd name="T42" fmla="*/ 221508 w 462"/>
              <a:gd name="T43" fmla="*/ 52829 h 374"/>
              <a:gd name="T44" fmla="*/ 250282 w 462"/>
              <a:gd name="T45" fmla="*/ 24258 h 3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2" h="374">
                <a:moveTo>
                  <a:pt x="461" y="45"/>
                </a:moveTo>
                <a:lnTo>
                  <a:pt x="461" y="45"/>
                </a:lnTo>
                <a:cubicBezTo>
                  <a:pt x="443" y="54"/>
                  <a:pt x="425" y="63"/>
                  <a:pt x="408" y="63"/>
                </a:cubicBezTo>
                <a:cubicBezTo>
                  <a:pt x="425" y="54"/>
                  <a:pt x="443" y="36"/>
                  <a:pt x="443" y="10"/>
                </a:cubicBezTo>
                <a:cubicBezTo>
                  <a:pt x="425" y="19"/>
                  <a:pt x="408" y="27"/>
                  <a:pt x="389" y="36"/>
                </a:cubicBezTo>
                <a:cubicBezTo>
                  <a:pt x="372" y="19"/>
                  <a:pt x="345" y="0"/>
                  <a:pt x="319" y="0"/>
                </a:cubicBezTo>
                <a:cubicBezTo>
                  <a:pt x="265" y="0"/>
                  <a:pt x="221" y="45"/>
                  <a:pt x="221" y="98"/>
                </a:cubicBezTo>
                <a:cubicBezTo>
                  <a:pt x="221" y="107"/>
                  <a:pt x="221" y="116"/>
                  <a:pt x="230" y="116"/>
                </a:cubicBezTo>
                <a:cubicBezTo>
                  <a:pt x="151" y="116"/>
                  <a:pt x="79" y="81"/>
                  <a:pt x="35" y="19"/>
                </a:cubicBezTo>
                <a:cubicBezTo>
                  <a:pt x="26" y="36"/>
                  <a:pt x="17" y="54"/>
                  <a:pt x="17" y="72"/>
                </a:cubicBezTo>
                <a:cubicBezTo>
                  <a:pt x="17" y="98"/>
                  <a:pt x="35" y="134"/>
                  <a:pt x="61" y="151"/>
                </a:cubicBezTo>
                <a:cubicBezTo>
                  <a:pt x="44" y="143"/>
                  <a:pt x="35" y="143"/>
                  <a:pt x="17" y="134"/>
                </a:cubicBezTo>
                <a:cubicBezTo>
                  <a:pt x="17" y="178"/>
                  <a:pt x="53" y="222"/>
                  <a:pt x="98" y="231"/>
                </a:cubicBezTo>
                <a:cubicBezTo>
                  <a:pt x="89" y="231"/>
                  <a:pt x="79" y="231"/>
                  <a:pt x="70" y="231"/>
                </a:cubicBezTo>
                <a:cubicBezTo>
                  <a:pt x="61" y="231"/>
                  <a:pt x="61" y="231"/>
                  <a:pt x="53" y="231"/>
                </a:cubicBezTo>
                <a:cubicBezTo>
                  <a:pt x="61" y="266"/>
                  <a:pt x="98" y="294"/>
                  <a:pt x="142" y="294"/>
                </a:cubicBezTo>
                <a:cubicBezTo>
                  <a:pt x="106" y="319"/>
                  <a:pt x="70" y="338"/>
                  <a:pt x="26" y="338"/>
                </a:cubicBezTo>
                <a:cubicBezTo>
                  <a:pt x="17" y="338"/>
                  <a:pt x="8" y="338"/>
                  <a:pt x="0" y="338"/>
                </a:cubicBezTo>
                <a:cubicBezTo>
                  <a:pt x="44" y="364"/>
                  <a:pt x="89" y="373"/>
                  <a:pt x="142" y="373"/>
                </a:cubicBezTo>
                <a:cubicBezTo>
                  <a:pt x="319" y="373"/>
                  <a:pt x="408" y="231"/>
                  <a:pt x="408" y="107"/>
                </a:cubicBezTo>
                <a:lnTo>
                  <a:pt x="408" y="98"/>
                </a:lnTo>
                <a:cubicBezTo>
                  <a:pt x="434" y="81"/>
                  <a:pt x="443" y="72"/>
                  <a:pt x="461" y="45"/>
                </a:cubicBezTo>
              </a:path>
            </a:pathLst>
          </a:custGeom>
          <a:solidFill>
            <a:schemeClr val="tx2">
              <a:lumMod val="50000"/>
            </a:schemeClr>
          </a:solidFill>
          <a:ln>
            <a:noFill/>
          </a:ln>
          <a:effectLst/>
        </p:spPr>
        <p:txBody>
          <a:bodyPr wrap="none" lIns="34290" tIns="17145" rIns="34290" bIns="17145" anchor="ctr"/>
          <a:lstStyle/>
          <a:p>
            <a:endParaRPr lang="en-US"/>
          </a:p>
        </p:txBody>
      </p:sp>
      <p:sp>
        <p:nvSpPr>
          <p:cNvPr id="18" name="TextBox 17"/>
          <p:cNvSpPr txBox="1"/>
          <p:nvPr userDrawn="1"/>
        </p:nvSpPr>
        <p:spPr>
          <a:xfrm>
            <a:off x="10711223" y="460923"/>
            <a:ext cx="322524" cy="230832"/>
          </a:xfrm>
          <a:prstGeom prst="rect">
            <a:avLst/>
          </a:prstGeom>
          <a:noFill/>
        </p:spPr>
        <p:txBody>
          <a:bodyPr wrap="none" rtlCol="0" anchor="ctr">
            <a:spAutoFit/>
          </a:bodyPr>
          <a:lstStyle/>
          <a:p>
            <a:pPr algn="ctr"/>
            <a:fld id="{AE0D7024-2FC2-462E-B85C-83B71DB3828F}" type="slidenum">
              <a:rPr lang="en-US" sz="900" smtClean="0">
                <a:solidFill>
                  <a:schemeClr val="tx2">
                    <a:lumMod val="50000"/>
                  </a:schemeClr>
                </a:solidFill>
                <a:latin typeface="+mj-lt"/>
              </a:rPr>
              <a:t>‹#›</a:t>
            </a:fld>
            <a:endParaRPr lang="en-US" sz="900">
              <a:solidFill>
                <a:schemeClr val="tx2">
                  <a:lumMod val="50000"/>
                </a:schemeClr>
              </a:solidFill>
              <a:latin typeface="+mj-lt"/>
            </a:endParaRPr>
          </a:p>
        </p:txBody>
      </p:sp>
    </p:spTree>
    <p:extLst>
      <p:ext uri="{BB962C8B-B14F-4D97-AF65-F5344CB8AC3E}">
        <p14:creationId xmlns:p14="http://schemas.microsoft.com/office/powerpoint/2010/main" val="12222472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837361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3" r:id="rId4"/>
    <p:sldLayoutId id="2147483654" r:id="rId5"/>
    <p:sldLayoutId id="2147483655" r:id="rId6"/>
    <p:sldLayoutId id="2147483656" r:id="rId7"/>
    <p:sldLayoutId id="2147483657"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80">
          <a:fgClr>
            <a:schemeClr val="tx2">
              <a:lumMod val="50000"/>
            </a:schemeClr>
          </a:fgClr>
          <a:bgClr>
            <a:schemeClr val="tx2">
              <a:lumMod val="75000"/>
            </a:schemeClr>
          </a:bgClr>
        </a:pattFill>
        <a:effectLst/>
      </p:bgPr>
    </p:bg>
    <p:spTree>
      <p:nvGrpSpPr>
        <p:cNvPr id="1" name=""/>
        <p:cNvGrpSpPr/>
        <p:nvPr/>
      </p:nvGrpSpPr>
      <p:grpSpPr>
        <a:xfrm>
          <a:off x="0" y="0"/>
          <a:ext cx="0" cy="0"/>
          <a:chOff x="0" y="0"/>
          <a:chExt cx="0" cy="0"/>
        </a:xfrm>
      </p:grpSpPr>
      <p:sp>
        <p:nvSpPr>
          <p:cNvPr id="18" name="TextBox 17"/>
          <p:cNvSpPr txBox="1"/>
          <p:nvPr/>
        </p:nvSpPr>
        <p:spPr>
          <a:xfrm>
            <a:off x="1027786" y="2548388"/>
            <a:ext cx="10136429" cy="923330"/>
          </a:xfrm>
          <a:prstGeom prst="rect">
            <a:avLst/>
          </a:prstGeom>
          <a:noFill/>
        </p:spPr>
        <p:txBody>
          <a:bodyPr wrap="none" rtlCol="0">
            <a:spAutoFit/>
          </a:bodyPr>
          <a:lstStyle/>
          <a:p>
            <a:pPr algn="ctr"/>
            <a:r>
              <a:rPr lang="en-US" sz="5400" dirty="0">
                <a:solidFill>
                  <a:schemeClr val="bg1"/>
                </a:solidFill>
              </a:rPr>
              <a:t>Web Element Locator Strategies</a:t>
            </a:r>
            <a:endParaRPr lang="en-US" sz="5400" dirty="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cxnSp>
        <p:nvCxnSpPr>
          <p:cNvPr id="20" name="Straight Connector 19"/>
          <p:cNvCxnSpPr/>
          <p:nvPr/>
        </p:nvCxnSpPr>
        <p:spPr>
          <a:xfrm>
            <a:off x="5638699" y="4029356"/>
            <a:ext cx="914602" cy="0"/>
          </a:xfrm>
          <a:prstGeom prst="line">
            <a:avLst/>
          </a:prstGeom>
          <a:ln w="57150">
            <a:solidFill>
              <a:srgbClr val="01CEA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958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testautomationu.applitools.com/course19/chapter2-image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33" y="146818"/>
            <a:ext cx="11603806" cy="652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161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7385" y="944479"/>
            <a:ext cx="3223959" cy="461665"/>
          </a:xfrm>
          <a:prstGeom prst="rect">
            <a:avLst/>
          </a:prstGeom>
        </p:spPr>
        <p:txBody>
          <a:bodyPr wrap="none">
            <a:spAutoFit/>
          </a:bodyPr>
          <a:lstStyle/>
          <a:p>
            <a:r>
              <a:rPr lang="en-US" sz="2400" dirty="0">
                <a:solidFill>
                  <a:schemeClr val="bg1"/>
                </a:solidFill>
              </a:rPr>
              <a:t>what's in a web </a:t>
            </a:r>
            <a:r>
              <a:rPr lang="en-US" sz="2400" dirty="0" smtClean="0">
                <a:solidFill>
                  <a:schemeClr val="bg1"/>
                </a:solidFill>
              </a:rPr>
              <a:t>page?</a:t>
            </a:r>
            <a:endParaRPr lang="en-US" sz="2400" b="1" i="0" dirty="0">
              <a:solidFill>
                <a:schemeClr val="bg1"/>
              </a:solidFill>
              <a:effectLst/>
              <a:latin typeface="+mj-lt"/>
            </a:endParaRPr>
          </a:p>
        </p:txBody>
      </p:sp>
      <p:sp>
        <p:nvSpPr>
          <p:cNvPr id="3" name="Rectangle 2"/>
          <p:cNvSpPr/>
          <p:nvPr/>
        </p:nvSpPr>
        <p:spPr>
          <a:xfrm>
            <a:off x="437385" y="1923856"/>
            <a:ext cx="10978760" cy="2031325"/>
          </a:xfrm>
          <a:prstGeom prst="rect">
            <a:avLst/>
          </a:prstGeom>
        </p:spPr>
        <p:txBody>
          <a:bodyPr wrap="square">
            <a:spAutoFit/>
          </a:bodyPr>
          <a:lstStyle/>
          <a:p>
            <a:r>
              <a:rPr lang="en-US" dirty="0">
                <a:solidFill>
                  <a:schemeClr val="bg1"/>
                </a:solidFill>
              </a:rPr>
              <a:t>A web page is a document on the worldwide web that can be displayed in a browser on a computer or device. Popular websites like Google, Facebook, and Wikipedia all have multiple pages with different content. </a:t>
            </a:r>
            <a:endParaRPr lang="en-US" dirty="0" smtClean="0">
              <a:solidFill>
                <a:schemeClr val="bg1"/>
              </a:solidFill>
            </a:endParaRPr>
          </a:p>
          <a:p>
            <a:endParaRPr lang="en-US" dirty="0">
              <a:solidFill>
                <a:schemeClr val="bg1"/>
              </a:solidFill>
            </a:endParaRPr>
          </a:p>
          <a:p>
            <a:r>
              <a:rPr lang="en-US" dirty="0" smtClean="0">
                <a:solidFill>
                  <a:schemeClr val="bg1"/>
                </a:solidFill>
              </a:rPr>
              <a:t>Users </a:t>
            </a:r>
            <a:r>
              <a:rPr lang="en-US" dirty="0">
                <a:solidFill>
                  <a:schemeClr val="bg1"/>
                </a:solidFill>
              </a:rPr>
              <a:t>can find web pages using URL addresses or search engines</a:t>
            </a:r>
            <a:r>
              <a:rPr lang="en-US" dirty="0" smtClean="0">
                <a:solidFill>
                  <a:schemeClr val="bg1"/>
                </a:solidFill>
              </a:rPr>
              <a:t>.</a:t>
            </a:r>
          </a:p>
          <a:p>
            <a:endParaRPr lang="en-US" b="0" i="0" dirty="0">
              <a:solidFill>
                <a:schemeClr val="bg1"/>
              </a:solidFill>
              <a:effectLst/>
              <a:latin typeface="Source Sans Pro" panose="020B0503030403020204" pitchFamily="34" charset="0"/>
            </a:endParaRPr>
          </a:p>
          <a:p>
            <a:r>
              <a:rPr lang="en-US" dirty="0">
                <a:solidFill>
                  <a:schemeClr val="accent1"/>
                </a:solidFill>
                <a:latin typeface="Source Sans Pro" panose="020B0503030403020204" pitchFamily="34" charset="0"/>
              </a:rPr>
              <a:t>https://es.wikipedia.org/wiki/Selenium</a:t>
            </a:r>
            <a:endParaRPr lang="en-US" b="0" i="0" dirty="0">
              <a:solidFill>
                <a:schemeClr val="accent1"/>
              </a:solidFill>
              <a:effectLst/>
              <a:latin typeface="Source Sans Pro" panose="020B0503030403020204" pitchFamily="34" charset="0"/>
            </a:endParaRPr>
          </a:p>
        </p:txBody>
      </p:sp>
    </p:spTree>
    <p:extLst>
      <p:ext uri="{BB962C8B-B14F-4D97-AF65-F5344CB8AC3E}">
        <p14:creationId xmlns:p14="http://schemas.microsoft.com/office/powerpoint/2010/main" val="3055322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51586" y="1766666"/>
            <a:ext cx="7554059" cy="3906547"/>
          </a:xfrm>
          <a:prstGeom prst="rect">
            <a:avLst/>
          </a:prstGeom>
        </p:spPr>
      </p:pic>
      <p:sp>
        <p:nvSpPr>
          <p:cNvPr id="4" name="Rectangle 3"/>
          <p:cNvSpPr/>
          <p:nvPr/>
        </p:nvSpPr>
        <p:spPr>
          <a:xfrm>
            <a:off x="618800" y="825599"/>
            <a:ext cx="3223959" cy="461665"/>
          </a:xfrm>
          <a:prstGeom prst="rect">
            <a:avLst/>
          </a:prstGeom>
        </p:spPr>
        <p:txBody>
          <a:bodyPr wrap="none">
            <a:spAutoFit/>
          </a:bodyPr>
          <a:lstStyle/>
          <a:p>
            <a:r>
              <a:rPr lang="en-US" sz="2400" dirty="0">
                <a:solidFill>
                  <a:schemeClr val="bg1"/>
                </a:solidFill>
              </a:rPr>
              <a:t>what's in a web page?</a:t>
            </a:r>
            <a:endParaRPr lang="en-US" sz="2400" b="1" dirty="0">
              <a:solidFill>
                <a:schemeClr val="bg1"/>
              </a:solidFill>
            </a:endParaRPr>
          </a:p>
        </p:txBody>
      </p:sp>
    </p:spTree>
    <p:extLst>
      <p:ext uri="{BB962C8B-B14F-4D97-AF65-F5344CB8AC3E}">
        <p14:creationId xmlns:p14="http://schemas.microsoft.com/office/powerpoint/2010/main" val="3582454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586" y="904256"/>
            <a:ext cx="6914906" cy="461665"/>
          </a:xfrm>
          <a:prstGeom prst="rect">
            <a:avLst/>
          </a:prstGeom>
        </p:spPr>
        <p:txBody>
          <a:bodyPr wrap="none">
            <a:spAutoFit/>
          </a:bodyPr>
          <a:lstStyle/>
          <a:p>
            <a:r>
              <a:rPr lang="en-US" sz="2400" b="1" dirty="0">
                <a:solidFill>
                  <a:schemeClr val="bg1"/>
                </a:solidFill>
                <a:latin typeface="+mj-lt"/>
              </a:rPr>
              <a:t>HTML stands for Hypertext Markup Language.</a:t>
            </a:r>
            <a:endParaRPr lang="en-US" sz="2400" dirty="0">
              <a:solidFill>
                <a:schemeClr val="bg1"/>
              </a:solidFill>
              <a:latin typeface="+mj-lt"/>
            </a:endParaRPr>
          </a:p>
        </p:txBody>
      </p:sp>
      <p:pic>
        <p:nvPicPr>
          <p:cNvPr id="3" name="Picture 2"/>
          <p:cNvPicPr>
            <a:picLocks noChangeAspect="1"/>
          </p:cNvPicPr>
          <p:nvPr/>
        </p:nvPicPr>
        <p:blipFill>
          <a:blip r:embed="rId3"/>
          <a:stretch>
            <a:fillRect/>
          </a:stretch>
        </p:blipFill>
        <p:spPr>
          <a:xfrm>
            <a:off x="421586" y="1862251"/>
            <a:ext cx="11487758" cy="753130"/>
          </a:xfrm>
          <a:prstGeom prst="rect">
            <a:avLst/>
          </a:prstGeom>
        </p:spPr>
      </p:pic>
      <p:pic>
        <p:nvPicPr>
          <p:cNvPr id="4" name="Picture 3"/>
          <p:cNvPicPr>
            <a:picLocks noChangeAspect="1"/>
          </p:cNvPicPr>
          <p:nvPr/>
        </p:nvPicPr>
        <p:blipFill>
          <a:blip r:embed="rId4"/>
          <a:stretch>
            <a:fillRect/>
          </a:stretch>
        </p:blipFill>
        <p:spPr>
          <a:xfrm>
            <a:off x="421586" y="2998358"/>
            <a:ext cx="6464632" cy="2768742"/>
          </a:xfrm>
          <a:prstGeom prst="rect">
            <a:avLst/>
          </a:prstGeom>
        </p:spPr>
      </p:pic>
    </p:spTree>
    <p:extLst>
      <p:ext uri="{BB962C8B-B14F-4D97-AF65-F5344CB8AC3E}">
        <p14:creationId xmlns:p14="http://schemas.microsoft.com/office/powerpoint/2010/main" val="1750593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5921" y="589624"/>
            <a:ext cx="6197979" cy="461665"/>
          </a:xfrm>
          <a:prstGeom prst="rect">
            <a:avLst/>
          </a:prstGeom>
        </p:spPr>
        <p:txBody>
          <a:bodyPr wrap="none">
            <a:spAutoFit/>
          </a:bodyPr>
          <a:lstStyle/>
          <a:p>
            <a:r>
              <a:rPr lang="en-US" sz="2400" dirty="0">
                <a:solidFill>
                  <a:schemeClr val="bg1"/>
                </a:solidFill>
                <a:latin typeface="+mj-lt"/>
              </a:rPr>
              <a:t>A basic HTML document could look like this.</a:t>
            </a:r>
          </a:p>
        </p:txBody>
      </p:sp>
      <p:pic>
        <p:nvPicPr>
          <p:cNvPr id="3" name="Picture 2"/>
          <p:cNvPicPr>
            <a:picLocks noChangeAspect="1"/>
          </p:cNvPicPr>
          <p:nvPr/>
        </p:nvPicPr>
        <p:blipFill>
          <a:blip r:embed="rId3"/>
          <a:stretch>
            <a:fillRect/>
          </a:stretch>
        </p:blipFill>
        <p:spPr>
          <a:xfrm>
            <a:off x="525921" y="1867530"/>
            <a:ext cx="5924040" cy="3617135"/>
          </a:xfrm>
          <a:prstGeom prst="rect">
            <a:avLst/>
          </a:prstGeom>
        </p:spPr>
      </p:pic>
    </p:spTree>
    <p:extLst>
      <p:ext uri="{BB962C8B-B14F-4D97-AF65-F5344CB8AC3E}">
        <p14:creationId xmlns:p14="http://schemas.microsoft.com/office/powerpoint/2010/main" val="194250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630" y="432308"/>
            <a:ext cx="6032421" cy="461665"/>
          </a:xfrm>
          <a:prstGeom prst="rect">
            <a:avLst/>
          </a:prstGeom>
        </p:spPr>
        <p:txBody>
          <a:bodyPr wrap="none">
            <a:spAutoFit/>
          </a:bodyPr>
          <a:lstStyle/>
          <a:p>
            <a:r>
              <a:rPr lang="en-US" sz="2400" b="1" dirty="0">
                <a:solidFill>
                  <a:schemeClr val="bg1"/>
                </a:solidFill>
                <a:latin typeface="+mj-lt"/>
              </a:rPr>
              <a:t>CSS stands for Cascading Style Sheets.</a:t>
            </a:r>
            <a:endParaRPr lang="en-US" sz="2400" dirty="0">
              <a:solidFill>
                <a:schemeClr val="bg1"/>
              </a:solidFill>
              <a:latin typeface="+mj-lt"/>
            </a:endParaRPr>
          </a:p>
        </p:txBody>
      </p:sp>
      <p:pic>
        <p:nvPicPr>
          <p:cNvPr id="4" name="Picture 3"/>
          <p:cNvPicPr>
            <a:picLocks noChangeAspect="1"/>
          </p:cNvPicPr>
          <p:nvPr/>
        </p:nvPicPr>
        <p:blipFill>
          <a:blip r:embed="rId3"/>
          <a:stretch>
            <a:fillRect/>
          </a:stretch>
        </p:blipFill>
        <p:spPr>
          <a:xfrm>
            <a:off x="418630" y="1390404"/>
            <a:ext cx="5154114" cy="3414438"/>
          </a:xfrm>
          <a:prstGeom prst="rect">
            <a:avLst/>
          </a:prstGeom>
        </p:spPr>
      </p:pic>
    </p:spTree>
    <p:extLst>
      <p:ext uri="{BB962C8B-B14F-4D97-AF65-F5344CB8AC3E}">
        <p14:creationId xmlns:p14="http://schemas.microsoft.com/office/powerpoint/2010/main" val="11337897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180" y="855095"/>
            <a:ext cx="1742785" cy="461665"/>
          </a:xfrm>
          <a:prstGeom prst="rect">
            <a:avLst/>
          </a:prstGeom>
        </p:spPr>
        <p:txBody>
          <a:bodyPr wrap="none">
            <a:spAutoFit/>
          </a:bodyPr>
          <a:lstStyle/>
          <a:p>
            <a:r>
              <a:rPr lang="en-US" sz="2400" b="1" dirty="0">
                <a:solidFill>
                  <a:schemeClr val="bg1"/>
                </a:solidFill>
                <a:latin typeface="+mj-lt"/>
              </a:rPr>
              <a:t>JavaScript</a:t>
            </a:r>
            <a:endParaRPr lang="en-US" sz="2400" dirty="0">
              <a:solidFill>
                <a:schemeClr val="bg1"/>
              </a:solidFill>
              <a:latin typeface="+mj-lt"/>
            </a:endParaRPr>
          </a:p>
        </p:txBody>
      </p:sp>
      <p:sp>
        <p:nvSpPr>
          <p:cNvPr id="3" name="Rectangle 2"/>
          <p:cNvSpPr/>
          <p:nvPr/>
        </p:nvSpPr>
        <p:spPr>
          <a:xfrm>
            <a:off x="789179" y="1984109"/>
            <a:ext cx="10360601" cy="646331"/>
          </a:xfrm>
          <a:prstGeom prst="rect">
            <a:avLst/>
          </a:prstGeom>
        </p:spPr>
        <p:txBody>
          <a:bodyPr wrap="square">
            <a:spAutoFit/>
          </a:bodyPr>
          <a:lstStyle/>
          <a:p>
            <a:r>
              <a:rPr lang="en-US" dirty="0">
                <a:solidFill>
                  <a:schemeClr val="bg1"/>
                </a:solidFill>
              </a:rPr>
              <a:t>Dynamic content most come from JavaScript, a programming language that acts like the muscles of the page.</a:t>
            </a:r>
          </a:p>
        </p:txBody>
      </p:sp>
    </p:spTree>
    <p:extLst>
      <p:ext uri="{BB962C8B-B14F-4D97-AF65-F5344CB8AC3E}">
        <p14:creationId xmlns:p14="http://schemas.microsoft.com/office/powerpoint/2010/main" val="2430634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testautomationu.applitools.com/course19/chapter2-image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06" y="201875"/>
            <a:ext cx="10740636" cy="6346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337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testautomationu.applitools.com/course19/chapter2-image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64" y="195979"/>
            <a:ext cx="11660055" cy="643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91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ZColor Dark Theme">
      <a:dk1>
        <a:sysClr val="windowText" lastClr="000000"/>
      </a:dk1>
      <a:lt1>
        <a:sysClr val="window" lastClr="FFFFFF"/>
      </a:lt1>
      <a:dk2>
        <a:srgbClr val="44546A"/>
      </a:dk2>
      <a:lt2>
        <a:srgbClr val="EBEBEB"/>
      </a:lt2>
      <a:accent1>
        <a:srgbClr val="4DD6B0"/>
      </a:accent1>
      <a:accent2>
        <a:srgbClr val="4DD6B0"/>
      </a:accent2>
      <a:accent3>
        <a:srgbClr val="4DD6B0"/>
      </a:accent3>
      <a:accent4>
        <a:srgbClr val="4DD6B0"/>
      </a:accent4>
      <a:accent5>
        <a:srgbClr val="4DD6B0"/>
      </a:accent5>
      <a:accent6>
        <a:srgbClr val="4DD6B0"/>
      </a:accent6>
      <a:hlink>
        <a:srgbClr val="0563C1"/>
      </a:hlink>
      <a:folHlink>
        <a:srgbClr val="954F72"/>
      </a:folHlink>
    </a:clrScheme>
    <a:fontScheme name="Lato Black">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5876</TotalTime>
  <Words>905</Words>
  <Application>Microsoft Office PowerPoint</Application>
  <PresentationFormat>Widescreen</PresentationFormat>
  <Paragraphs>109</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Lato</vt:lpstr>
      <vt:lpstr>Lato Black</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Irving Soto</cp:lastModifiedBy>
  <cp:revision>34</cp:revision>
  <dcterms:created xsi:type="dcterms:W3CDTF">2018-07-18T01:46:28Z</dcterms:created>
  <dcterms:modified xsi:type="dcterms:W3CDTF">2019-12-05T23:10:16Z</dcterms:modified>
</cp:coreProperties>
</file>