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5" r:id="rId3"/>
    <p:sldId id="266" r:id="rId4"/>
    <p:sldId id="267" r:id="rId5"/>
    <p:sldId id="268" r:id="rId6"/>
    <p:sldId id="269" r:id="rId7"/>
    <p:sldId id="270" r:id="rId8"/>
    <p:sldId id="271" r:id="rId9"/>
    <p:sldId id="272" r:id="rId10"/>
    <p:sldId id="273" r:id="rId11"/>
    <p:sldId id="264" r:id="rId12"/>
    <p:sldId id="274" r:id="rId13"/>
    <p:sldId id="256" r:id="rId14"/>
    <p:sldId id="257" r:id="rId15"/>
    <p:sldId id="258" r:id="rId16"/>
    <p:sldId id="259" r:id="rId17"/>
    <p:sldId id="260" r:id="rId18"/>
    <p:sldId id="261" r:id="rId19"/>
    <p:sldId id="262"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8" d="100"/>
          <a:sy n="68" d="100"/>
        </p:scale>
        <p:origin x="6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72FAC-CE7D-4218-903C-C9428B991C7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7F266C9-D149-4A61-9109-94B29C9D3659}">
      <dgm:prSet/>
      <dgm:spPr/>
      <dgm:t>
        <a:bodyPr/>
        <a:lstStyle/>
        <a:p>
          <a:r>
            <a:rPr lang="en-US"/>
            <a:t>El enfoque estándar basado en sockets para la mensajería efímera es básico y propenso a errores.</a:t>
          </a:r>
        </a:p>
      </dgm:t>
    </dgm:pt>
    <dgm:pt modelId="{90F1F04E-1237-40A8-A01C-73DA9903A27B}" type="parTrans" cxnId="{CD45A202-3AC9-40C8-B411-CE2121614E20}">
      <dgm:prSet/>
      <dgm:spPr/>
      <dgm:t>
        <a:bodyPr/>
        <a:lstStyle/>
        <a:p>
          <a:endParaRPr lang="en-US"/>
        </a:p>
      </dgm:t>
    </dgm:pt>
    <dgm:pt modelId="{91581874-8575-4126-8AEF-3A652134FB29}" type="sibTrans" cxnId="{CD45A202-3AC9-40C8-B411-CE2121614E20}">
      <dgm:prSet/>
      <dgm:spPr/>
      <dgm:t>
        <a:bodyPr/>
        <a:lstStyle/>
        <a:p>
          <a:endParaRPr lang="en-US"/>
        </a:p>
      </dgm:t>
    </dgm:pt>
    <dgm:pt modelId="{114863AD-AC15-4649-B3E3-FC99D228B58F}">
      <dgm:prSet/>
      <dgm:spPr/>
      <dgm:t>
        <a:bodyPr/>
        <a:lstStyle/>
        <a:p>
          <a:r>
            <a:rPr lang="en-US"/>
            <a:t>Los sockets principalmente admiten TCP o UDP, lo que requiere que las funcionalidades adicionales de mensajería se implementen por separado.</a:t>
          </a:r>
        </a:p>
      </dgm:t>
    </dgm:pt>
    <dgm:pt modelId="{2FE53BB3-3542-4403-862A-85CC3E46098C}" type="parTrans" cxnId="{753FEC6D-622B-4409-A9EC-A1F418A2CA86}">
      <dgm:prSet/>
      <dgm:spPr/>
      <dgm:t>
        <a:bodyPr/>
        <a:lstStyle/>
        <a:p>
          <a:endParaRPr lang="en-US"/>
        </a:p>
      </dgm:t>
    </dgm:pt>
    <dgm:pt modelId="{6C10A2F7-33EB-4767-B06F-670818015D9A}" type="sibTrans" cxnId="{753FEC6D-622B-4409-A9EC-A1F418A2CA86}">
      <dgm:prSet/>
      <dgm:spPr/>
      <dgm:t>
        <a:bodyPr/>
        <a:lstStyle/>
        <a:p>
          <a:endParaRPr lang="en-US"/>
        </a:p>
      </dgm:t>
    </dgm:pt>
    <dgm:pt modelId="{02A5AF49-3B83-4DAD-9505-0A551CC919AE}">
      <dgm:prSet/>
      <dgm:spPr/>
      <dgm:t>
        <a:bodyPr/>
        <a:lstStyle/>
        <a:p>
          <a:r>
            <a:rPr lang="en-US"/>
            <a:t>En la práctica, se necesitan enfoques más avanzados para la comunicación orientada a mensajes con el fin de simplificar la programación de redes, </a:t>
          </a:r>
        </a:p>
      </dgm:t>
    </dgm:pt>
    <dgm:pt modelId="{311ACE2A-3EBB-4383-A42B-874BA182CE3D}" type="parTrans" cxnId="{5306CC9B-E49E-4C3B-B8FF-AAD46830CE50}">
      <dgm:prSet/>
      <dgm:spPr/>
      <dgm:t>
        <a:bodyPr/>
        <a:lstStyle/>
        <a:p>
          <a:endParaRPr lang="en-US"/>
        </a:p>
      </dgm:t>
    </dgm:pt>
    <dgm:pt modelId="{B8E5DF3B-BC56-4D27-91EF-760FE632B1D6}" type="sibTrans" cxnId="{5306CC9B-E49E-4C3B-B8FF-AAD46830CE50}">
      <dgm:prSet/>
      <dgm:spPr/>
      <dgm:t>
        <a:bodyPr/>
        <a:lstStyle/>
        <a:p>
          <a:endParaRPr lang="en-US"/>
        </a:p>
      </dgm:t>
    </dgm:pt>
    <dgm:pt modelId="{429FB7F4-8600-4249-BEAD-3F0B61505461}" type="pres">
      <dgm:prSet presAssocID="{1F672FAC-CE7D-4218-903C-C9428B991C76}" presName="linear" presStyleCnt="0">
        <dgm:presLayoutVars>
          <dgm:animLvl val="lvl"/>
          <dgm:resizeHandles val="exact"/>
        </dgm:presLayoutVars>
      </dgm:prSet>
      <dgm:spPr/>
    </dgm:pt>
    <dgm:pt modelId="{AB6D24B7-B6BB-40FF-8F41-BB2347DEFCE5}" type="pres">
      <dgm:prSet presAssocID="{C7F266C9-D149-4A61-9109-94B29C9D3659}" presName="parentText" presStyleLbl="node1" presStyleIdx="0" presStyleCnt="3">
        <dgm:presLayoutVars>
          <dgm:chMax val="0"/>
          <dgm:bulletEnabled val="1"/>
        </dgm:presLayoutVars>
      </dgm:prSet>
      <dgm:spPr/>
    </dgm:pt>
    <dgm:pt modelId="{41750653-5E0E-4C6E-A799-2D2186CE0E3D}" type="pres">
      <dgm:prSet presAssocID="{91581874-8575-4126-8AEF-3A652134FB29}" presName="spacer" presStyleCnt="0"/>
      <dgm:spPr/>
    </dgm:pt>
    <dgm:pt modelId="{DBA19ABD-CB92-45DB-B2CB-D967F802DBD4}" type="pres">
      <dgm:prSet presAssocID="{114863AD-AC15-4649-B3E3-FC99D228B58F}" presName="parentText" presStyleLbl="node1" presStyleIdx="1" presStyleCnt="3">
        <dgm:presLayoutVars>
          <dgm:chMax val="0"/>
          <dgm:bulletEnabled val="1"/>
        </dgm:presLayoutVars>
      </dgm:prSet>
      <dgm:spPr/>
    </dgm:pt>
    <dgm:pt modelId="{6452B5C8-DC73-4F1C-9387-8B07059DECC0}" type="pres">
      <dgm:prSet presAssocID="{6C10A2F7-33EB-4767-B06F-670818015D9A}" presName="spacer" presStyleCnt="0"/>
      <dgm:spPr/>
    </dgm:pt>
    <dgm:pt modelId="{02C1F123-0898-48DE-8BA3-1430B0DE2971}" type="pres">
      <dgm:prSet presAssocID="{02A5AF49-3B83-4DAD-9505-0A551CC919AE}" presName="parentText" presStyleLbl="node1" presStyleIdx="2" presStyleCnt="3">
        <dgm:presLayoutVars>
          <dgm:chMax val="0"/>
          <dgm:bulletEnabled val="1"/>
        </dgm:presLayoutVars>
      </dgm:prSet>
      <dgm:spPr/>
    </dgm:pt>
  </dgm:ptLst>
  <dgm:cxnLst>
    <dgm:cxn modelId="{CD45A202-3AC9-40C8-B411-CE2121614E20}" srcId="{1F672FAC-CE7D-4218-903C-C9428B991C76}" destId="{C7F266C9-D149-4A61-9109-94B29C9D3659}" srcOrd="0" destOrd="0" parTransId="{90F1F04E-1237-40A8-A01C-73DA9903A27B}" sibTransId="{91581874-8575-4126-8AEF-3A652134FB29}"/>
    <dgm:cxn modelId="{1885A218-F645-4352-B560-A8BA0708FB4B}" type="presOf" srcId="{02A5AF49-3B83-4DAD-9505-0A551CC919AE}" destId="{02C1F123-0898-48DE-8BA3-1430B0DE2971}" srcOrd="0" destOrd="0" presId="urn:microsoft.com/office/officeart/2005/8/layout/vList2"/>
    <dgm:cxn modelId="{C4EAA724-2E28-4C10-8E9A-A047333227B0}" type="presOf" srcId="{1F672FAC-CE7D-4218-903C-C9428B991C76}" destId="{429FB7F4-8600-4249-BEAD-3F0B61505461}" srcOrd="0" destOrd="0" presId="urn:microsoft.com/office/officeart/2005/8/layout/vList2"/>
    <dgm:cxn modelId="{753FEC6D-622B-4409-A9EC-A1F418A2CA86}" srcId="{1F672FAC-CE7D-4218-903C-C9428B991C76}" destId="{114863AD-AC15-4649-B3E3-FC99D228B58F}" srcOrd="1" destOrd="0" parTransId="{2FE53BB3-3542-4403-862A-85CC3E46098C}" sibTransId="{6C10A2F7-33EB-4767-B06F-670818015D9A}"/>
    <dgm:cxn modelId="{5306CC9B-E49E-4C3B-B8FF-AAD46830CE50}" srcId="{1F672FAC-CE7D-4218-903C-C9428B991C76}" destId="{02A5AF49-3B83-4DAD-9505-0A551CC919AE}" srcOrd="2" destOrd="0" parTransId="{311ACE2A-3EBB-4383-A42B-874BA182CE3D}" sibTransId="{B8E5DF3B-BC56-4D27-91EF-760FE632B1D6}"/>
    <dgm:cxn modelId="{285DCCA3-B568-471B-BEEE-FB4EEF32DF52}" type="presOf" srcId="{C7F266C9-D149-4A61-9109-94B29C9D3659}" destId="{AB6D24B7-B6BB-40FF-8F41-BB2347DEFCE5}" srcOrd="0" destOrd="0" presId="urn:microsoft.com/office/officeart/2005/8/layout/vList2"/>
    <dgm:cxn modelId="{018C61C6-944D-42CB-A3BF-1483EE61D488}" type="presOf" srcId="{114863AD-AC15-4649-B3E3-FC99D228B58F}" destId="{DBA19ABD-CB92-45DB-B2CB-D967F802DBD4}" srcOrd="0" destOrd="0" presId="urn:microsoft.com/office/officeart/2005/8/layout/vList2"/>
    <dgm:cxn modelId="{9FC6C334-5BFA-4D83-969C-2E3BC51E6CC7}" type="presParOf" srcId="{429FB7F4-8600-4249-BEAD-3F0B61505461}" destId="{AB6D24B7-B6BB-40FF-8F41-BB2347DEFCE5}" srcOrd="0" destOrd="0" presId="urn:microsoft.com/office/officeart/2005/8/layout/vList2"/>
    <dgm:cxn modelId="{40B39B87-07E7-4FBA-AB5A-EE8EF44A4F0A}" type="presParOf" srcId="{429FB7F4-8600-4249-BEAD-3F0B61505461}" destId="{41750653-5E0E-4C6E-A799-2D2186CE0E3D}" srcOrd="1" destOrd="0" presId="urn:microsoft.com/office/officeart/2005/8/layout/vList2"/>
    <dgm:cxn modelId="{AE2BDF5E-2FDD-4A2F-BA04-262A8F12D64E}" type="presParOf" srcId="{429FB7F4-8600-4249-BEAD-3F0B61505461}" destId="{DBA19ABD-CB92-45DB-B2CB-D967F802DBD4}" srcOrd="2" destOrd="0" presId="urn:microsoft.com/office/officeart/2005/8/layout/vList2"/>
    <dgm:cxn modelId="{E4F4728B-FC13-43DD-BBA7-5CDCE0668E37}" type="presParOf" srcId="{429FB7F4-8600-4249-BEAD-3F0B61505461}" destId="{6452B5C8-DC73-4F1C-9387-8B07059DECC0}" srcOrd="3" destOrd="0" presId="urn:microsoft.com/office/officeart/2005/8/layout/vList2"/>
    <dgm:cxn modelId="{E4574243-1114-4F6C-9394-6B42A9A285DF}" type="presParOf" srcId="{429FB7F4-8600-4249-BEAD-3F0B61505461}" destId="{02C1F123-0898-48DE-8BA3-1430B0DE297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D24B7-B6BB-40FF-8F41-BB2347DEFCE5}">
      <dsp:nvSpPr>
        <dsp:cNvPr id="0" name=""/>
        <dsp:cNvSpPr/>
      </dsp:nvSpPr>
      <dsp:spPr>
        <a:xfrm>
          <a:off x="0" y="8298"/>
          <a:ext cx="6900512" cy="179184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El enfoque estándar basado en sockets para la mensajería efímera es básico y propenso a errores.</a:t>
          </a:r>
        </a:p>
      </dsp:txBody>
      <dsp:txXfrm>
        <a:off x="87471" y="95769"/>
        <a:ext cx="6725570" cy="1616906"/>
      </dsp:txXfrm>
    </dsp:sp>
    <dsp:sp modelId="{DBA19ABD-CB92-45DB-B2CB-D967F802DBD4}">
      <dsp:nvSpPr>
        <dsp:cNvPr id="0" name=""/>
        <dsp:cNvSpPr/>
      </dsp:nvSpPr>
      <dsp:spPr>
        <a:xfrm>
          <a:off x="0" y="1872146"/>
          <a:ext cx="6900512" cy="179184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Los sockets principalmente admiten TCP o UDP, lo que requiere que las funcionalidades adicionales de mensajería se implementen por separado.</a:t>
          </a:r>
        </a:p>
      </dsp:txBody>
      <dsp:txXfrm>
        <a:off x="87471" y="1959617"/>
        <a:ext cx="6725570" cy="1616906"/>
      </dsp:txXfrm>
    </dsp:sp>
    <dsp:sp modelId="{02C1F123-0898-48DE-8BA3-1430B0DE2971}">
      <dsp:nvSpPr>
        <dsp:cNvPr id="0" name=""/>
        <dsp:cNvSpPr/>
      </dsp:nvSpPr>
      <dsp:spPr>
        <a:xfrm>
          <a:off x="0" y="3735994"/>
          <a:ext cx="6900512" cy="179184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En la práctica, se necesitan enfoques más avanzados para la comunicación orientada a mensajes con el fin de simplificar la programación de redes, </a:t>
          </a:r>
        </a:p>
      </dsp:txBody>
      <dsp:txXfrm>
        <a:off x="87471" y="3823465"/>
        <a:ext cx="6725570" cy="16169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BF50F4-6E1F-BC73-765F-C29C65B2DDB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64ABFFF-A03D-2766-198B-70BA5177C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613B10E-DC26-1063-8EC8-2952A6C34785}"/>
              </a:ext>
            </a:extLst>
          </p:cNvPr>
          <p:cNvSpPr>
            <a:spLocks noGrp="1"/>
          </p:cNvSpPr>
          <p:nvPr>
            <p:ph type="dt" sz="half" idx="10"/>
          </p:nvPr>
        </p:nvSpPr>
        <p:spPr/>
        <p:txBody>
          <a:bodyPr/>
          <a:lstStyle/>
          <a:p>
            <a:fld id="{DCE1692D-2D42-4D50-93FE-3BF7F2311B91}" type="datetimeFigureOut">
              <a:rPr lang="es-MX" smtClean="0"/>
              <a:t>19/10/2023</a:t>
            </a:fld>
            <a:endParaRPr lang="es-MX"/>
          </a:p>
        </p:txBody>
      </p:sp>
      <p:sp>
        <p:nvSpPr>
          <p:cNvPr id="5" name="Marcador de pie de página 4">
            <a:extLst>
              <a:ext uri="{FF2B5EF4-FFF2-40B4-BE49-F238E27FC236}">
                <a16:creationId xmlns:a16="http://schemas.microsoft.com/office/drawing/2014/main" id="{E777D7CB-CDF1-14C9-9001-65AD06E47E4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2406C11-C655-54A0-DE70-FCF06022BC70}"/>
              </a:ext>
            </a:extLst>
          </p:cNvPr>
          <p:cNvSpPr>
            <a:spLocks noGrp="1"/>
          </p:cNvSpPr>
          <p:nvPr>
            <p:ph type="sldNum" sz="quarter" idx="12"/>
          </p:nvPr>
        </p:nvSpPr>
        <p:spPr/>
        <p:txBody>
          <a:bodyPr/>
          <a:lstStyle/>
          <a:p>
            <a:fld id="{8AD21827-ABD7-437D-9CD5-4B83520A4B0D}" type="slidenum">
              <a:rPr lang="es-MX" smtClean="0"/>
              <a:t>‹Nº›</a:t>
            </a:fld>
            <a:endParaRPr lang="es-MX"/>
          </a:p>
        </p:txBody>
      </p:sp>
    </p:spTree>
    <p:extLst>
      <p:ext uri="{BB962C8B-B14F-4D97-AF65-F5344CB8AC3E}">
        <p14:creationId xmlns:p14="http://schemas.microsoft.com/office/powerpoint/2010/main" val="417068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A63E9-51F4-853E-5AF3-8A0A3D20681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A09D7E2-DF3E-0325-729C-D967342B1CC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C609F60-19CC-4BC1-C0ED-57E0AA8D0A56}"/>
              </a:ext>
            </a:extLst>
          </p:cNvPr>
          <p:cNvSpPr>
            <a:spLocks noGrp="1"/>
          </p:cNvSpPr>
          <p:nvPr>
            <p:ph type="dt" sz="half" idx="10"/>
          </p:nvPr>
        </p:nvSpPr>
        <p:spPr/>
        <p:txBody>
          <a:bodyPr/>
          <a:lstStyle/>
          <a:p>
            <a:fld id="{DCE1692D-2D42-4D50-93FE-3BF7F2311B91}" type="datetimeFigureOut">
              <a:rPr lang="es-MX" smtClean="0"/>
              <a:t>19/10/2023</a:t>
            </a:fld>
            <a:endParaRPr lang="es-MX"/>
          </a:p>
        </p:txBody>
      </p:sp>
      <p:sp>
        <p:nvSpPr>
          <p:cNvPr id="5" name="Marcador de pie de página 4">
            <a:extLst>
              <a:ext uri="{FF2B5EF4-FFF2-40B4-BE49-F238E27FC236}">
                <a16:creationId xmlns:a16="http://schemas.microsoft.com/office/drawing/2014/main" id="{8AA9CCD6-DE32-A643-7C34-700A9B6309B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56277CB-8BE9-CE31-1A5F-0B13CDC6C636}"/>
              </a:ext>
            </a:extLst>
          </p:cNvPr>
          <p:cNvSpPr>
            <a:spLocks noGrp="1"/>
          </p:cNvSpPr>
          <p:nvPr>
            <p:ph type="sldNum" sz="quarter" idx="12"/>
          </p:nvPr>
        </p:nvSpPr>
        <p:spPr/>
        <p:txBody>
          <a:bodyPr/>
          <a:lstStyle/>
          <a:p>
            <a:fld id="{8AD21827-ABD7-437D-9CD5-4B83520A4B0D}" type="slidenum">
              <a:rPr lang="es-MX" smtClean="0"/>
              <a:t>‹Nº›</a:t>
            </a:fld>
            <a:endParaRPr lang="es-MX"/>
          </a:p>
        </p:txBody>
      </p:sp>
    </p:spTree>
    <p:extLst>
      <p:ext uri="{BB962C8B-B14F-4D97-AF65-F5344CB8AC3E}">
        <p14:creationId xmlns:p14="http://schemas.microsoft.com/office/powerpoint/2010/main" val="79706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16E57D5-8B1E-F15B-48AD-48B02F41B5E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B976747-59C7-2093-6FF4-2E5BC89C9FA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C32EC7A-7A4D-6C55-47DC-3ABB6AA32DA0}"/>
              </a:ext>
            </a:extLst>
          </p:cNvPr>
          <p:cNvSpPr>
            <a:spLocks noGrp="1"/>
          </p:cNvSpPr>
          <p:nvPr>
            <p:ph type="dt" sz="half" idx="10"/>
          </p:nvPr>
        </p:nvSpPr>
        <p:spPr/>
        <p:txBody>
          <a:bodyPr/>
          <a:lstStyle/>
          <a:p>
            <a:fld id="{DCE1692D-2D42-4D50-93FE-3BF7F2311B91}" type="datetimeFigureOut">
              <a:rPr lang="es-MX" smtClean="0"/>
              <a:t>19/10/2023</a:t>
            </a:fld>
            <a:endParaRPr lang="es-MX"/>
          </a:p>
        </p:txBody>
      </p:sp>
      <p:sp>
        <p:nvSpPr>
          <p:cNvPr id="5" name="Marcador de pie de página 4">
            <a:extLst>
              <a:ext uri="{FF2B5EF4-FFF2-40B4-BE49-F238E27FC236}">
                <a16:creationId xmlns:a16="http://schemas.microsoft.com/office/drawing/2014/main" id="{F643AEB9-56AF-1C89-8BEA-92EE5D2D55A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B9C81C6-9B40-899C-FA1C-5E78D1200E14}"/>
              </a:ext>
            </a:extLst>
          </p:cNvPr>
          <p:cNvSpPr>
            <a:spLocks noGrp="1"/>
          </p:cNvSpPr>
          <p:nvPr>
            <p:ph type="sldNum" sz="quarter" idx="12"/>
          </p:nvPr>
        </p:nvSpPr>
        <p:spPr/>
        <p:txBody>
          <a:bodyPr/>
          <a:lstStyle/>
          <a:p>
            <a:fld id="{8AD21827-ABD7-437D-9CD5-4B83520A4B0D}" type="slidenum">
              <a:rPr lang="es-MX" smtClean="0"/>
              <a:t>‹Nº›</a:t>
            </a:fld>
            <a:endParaRPr lang="es-MX"/>
          </a:p>
        </p:txBody>
      </p:sp>
    </p:spTree>
    <p:extLst>
      <p:ext uri="{BB962C8B-B14F-4D97-AF65-F5344CB8AC3E}">
        <p14:creationId xmlns:p14="http://schemas.microsoft.com/office/powerpoint/2010/main" val="214557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02F1F-D84A-A43E-67C2-F0C835546E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D69E6F0-2B76-A46F-F2E4-8D72516153C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AB00570-6A8E-BDC7-52D1-932C827D8FB0}"/>
              </a:ext>
            </a:extLst>
          </p:cNvPr>
          <p:cNvSpPr>
            <a:spLocks noGrp="1"/>
          </p:cNvSpPr>
          <p:nvPr>
            <p:ph type="dt" sz="half" idx="10"/>
          </p:nvPr>
        </p:nvSpPr>
        <p:spPr/>
        <p:txBody>
          <a:bodyPr/>
          <a:lstStyle/>
          <a:p>
            <a:fld id="{DCE1692D-2D42-4D50-93FE-3BF7F2311B91}" type="datetimeFigureOut">
              <a:rPr lang="es-MX" smtClean="0"/>
              <a:t>19/10/2023</a:t>
            </a:fld>
            <a:endParaRPr lang="es-MX"/>
          </a:p>
        </p:txBody>
      </p:sp>
      <p:sp>
        <p:nvSpPr>
          <p:cNvPr id="5" name="Marcador de pie de página 4">
            <a:extLst>
              <a:ext uri="{FF2B5EF4-FFF2-40B4-BE49-F238E27FC236}">
                <a16:creationId xmlns:a16="http://schemas.microsoft.com/office/drawing/2014/main" id="{CD8B5533-1CCF-2EA0-B2D6-C4704EA43B3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C4C7CF5-F64A-86C4-92E3-8BE7049D6A11}"/>
              </a:ext>
            </a:extLst>
          </p:cNvPr>
          <p:cNvSpPr>
            <a:spLocks noGrp="1"/>
          </p:cNvSpPr>
          <p:nvPr>
            <p:ph type="sldNum" sz="quarter" idx="12"/>
          </p:nvPr>
        </p:nvSpPr>
        <p:spPr/>
        <p:txBody>
          <a:bodyPr/>
          <a:lstStyle/>
          <a:p>
            <a:fld id="{8AD21827-ABD7-437D-9CD5-4B83520A4B0D}" type="slidenum">
              <a:rPr lang="es-MX" smtClean="0"/>
              <a:t>‹Nº›</a:t>
            </a:fld>
            <a:endParaRPr lang="es-MX"/>
          </a:p>
        </p:txBody>
      </p:sp>
    </p:spTree>
    <p:extLst>
      <p:ext uri="{BB962C8B-B14F-4D97-AF65-F5344CB8AC3E}">
        <p14:creationId xmlns:p14="http://schemas.microsoft.com/office/powerpoint/2010/main" val="42471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912D02-406E-40D3-C0B4-8E68DA4A670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51E8161-C703-C6FB-70F1-F37D27BF5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EA62BB3-9900-78F2-3985-A2AD1C5E6BA3}"/>
              </a:ext>
            </a:extLst>
          </p:cNvPr>
          <p:cNvSpPr>
            <a:spLocks noGrp="1"/>
          </p:cNvSpPr>
          <p:nvPr>
            <p:ph type="dt" sz="half" idx="10"/>
          </p:nvPr>
        </p:nvSpPr>
        <p:spPr/>
        <p:txBody>
          <a:bodyPr/>
          <a:lstStyle/>
          <a:p>
            <a:fld id="{DCE1692D-2D42-4D50-93FE-3BF7F2311B91}" type="datetimeFigureOut">
              <a:rPr lang="es-MX" smtClean="0"/>
              <a:t>19/10/2023</a:t>
            </a:fld>
            <a:endParaRPr lang="es-MX"/>
          </a:p>
        </p:txBody>
      </p:sp>
      <p:sp>
        <p:nvSpPr>
          <p:cNvPr id="5" name="Marcador de pie de página 4">
            <a:extLst>
              <a:ext uri="{FF2B5EF4-FFF2-40B4-BE49-F238E27FC236}">
                <a16:creationId xmlns:a16="http://schemas.microsoft.com/office/drawing/2014/main" id="{F7C30785-D930-1425-154C-7C3B1B16C40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E7EE25-F61C-40CE-5EAF-325131A428EA}"/>
              </a:ext>
            </a:extLst>
          </p:cNvPr>
          <p:cNvSpPr>
            <a:spLocks noGrp="1"/>
          </p:cNvSpPr>
          <p:nvPr>
            <p:ph type="sldNum" sz="quarter" idx="12"/>
          </p:nvPr>
        </p:nvSpPr>
        <p:spPr/>
        <p:txBody>
          <a:bodyPr/>
          <a:lstStyle/>
          <a:p>
            <a:fld id="{8AD21827-ABD7-437D-9CD5-4B83520A4B0D}" type="slidenum">
              <a:rPr lang="es-MX" smtClean="0"/>
              <a:t>‹Nº›</a:t>
            </a:fld>
            <a:endParaRPr lang="es-MX"/>
          </a:p>
        </p:txBody>
      </p:sp>
    </p:spTree>
    <p:extLst>
      <p:ext uri="{BB962C8B-B14F-4D97-AF65-F5344CB8AC3E}">
        <p14:creationId xmlns:p14="http://schemas.microsoft.com/office/powerpoint/2010/main" val="71927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8A1A70-4F4E-3D44-8979-3A4EB40A127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ED95081-DD92-EA9E-C4DA-372B0DCF1F4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C2CCFD6-C776-C244-1BFF-A6C767595D3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68F9ABC-3F46-81A6-A088-0D969311A0BD}"/>
              </a:ext>
            </a:extLst>
          </p:cNvPr>
          <p:cNvSpPr>
            <a:spLocks noGrp="1"/>
          </p:cNvSpPr>
          <p:nvPr>
            <p:ph type="dt" sz="half" idx="10"/>
          </p:nvPr>
        </p:nvSpPr>
        <p:spPr/>
        <p:txBody>
          <a:bodyPr/>
          <a:lstStyle/>
          <a:p>
            <a:fld id="{DCE1692D-2D42-4D50-93FE-3BF7F2311B91}" type="datetimeFigureOut">
              <a:rPr lang="es-MX" smtClean="0"/>
              <a:t>19/10/2023</a:t>
            </a:fld>
            <a:endParaRPr lang="es-MX"/>
          </a:p>
        </p:txBody>
      </p:sp>
      <p:sp>
        <p:nvSpPr>
          <p:cNvPr id="6" name="Marcador de pie de página 5">
            <a:extLst>
              <a:ext uri="{FF2B5EF4-FFF2-40B4-BE49-F238E27FC236}">
                <a16:creationId xmlns:a16="http://schemas.microsoft.com/office/drawing/2014/main" id="{43D16F77-851F-9E77-D699-E7386035B64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71BDA8D-7958-C3A3-95F8-C9B6CAD5DEEE}"/>
              </a:ext>
            </a:extLst>
          </p:cNvPr>
          <p:cNvSpPr>
            <a:spLocks noGrp="1"/>
          </p:cNvSpPr>
          <p:nvPr>
            <p:ph type="sldNum" sz="quarter" idx="12"/>
          </p:nvPr>
        </p:nvSpPr>
        <p:spPr/>
        <p:txBody>
          <a:bodyPr/>
          <a:lstStyle/>
          <a:p>
            <a:fld id="{8AD21827-ABD7-437D-9CD5-4B83520A4B0D}" type="slidenum">
              <a:rPr lang="es-MX" smtClean="0"/>
              <a:t>‹Nº›</a:t>
            </a:fld>
            <a:endParaRPr lang="es-MX"/>
          </a:p>
        </p:txBody>
      </p:sp>
    </p:spTree>
    <p:extLst>
      <p:ext uri="{BB962C8B-B14F-4D97-AF65-F5344CB8AC3E}">
        <p14:creationId xmlns:p14="http://schemas.microsoft.com/office/powerpoint/2010/main" val="258540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26100-6554-1710-2195-E6DDE14A4CB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2CA24A7-C2FF-8066-9823-FA990A636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EE0BB31-0D8C-6891-2ACD-9B32B295105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D80284D-A4E7-795E-F35E-5F1B2CB68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7EEE8AF-FDBF-AC41-1E4C-32FF68DE791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A3FA72B-BDD8-4C25-0981-F4BAD6A57122}"/>
              </a:ext>
            </a:extLst>
          </p:cNvPr>
          <p:cNvSpPr>
            <a:spLocks noGrp="1"/>
          </p:cNvSpPr>
          <p:nvPr>
            <p:ph type="dt" sz="half" idx="10"/>
          </p:nvPr>
        </p:nvSpPr>
        <p:spPr/>
        <p:txBody>
          <a:bodyPr/>
          <a:lstStyle/>
          <a:p>
            <a:fld id="{DCE1692D-2D42-4D50-93FE-3BF7F2311B91}" type="datetimeFigureOut">
              <a:rPr lang="es-MX" smtClean="0"/>
              <a:t>19/10/2023</a:t>
            </a:fld>
            <a:endParaRPr lang="es-MX"/>
          </a:p>
        </p:txBody>
      </p:sp>
      <p:sp>
        <p:nvSpPr>
          <p:cNvPr id="8" name="Marcador de pie de página 7">
            <a:extLst>
              <a:ext uri="{FF2B5EF4-FFF2-40B4-BE49-F238E27FC236}">
                <a16:creationId xmlns:a16="http://schemas.microsoft.com/office/drawing/2014/main" id="{B502909C-5B25-A4DB-B52C-1C039A57E6B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2E35664-592D-2FD2-706E-9EA7F4F7E38D}"/>
              </a:ext>
            </a:extLst>
          </p:cNvPr>
          <p:cNvSpPr>
            <a:spLocks noGrp="1"/>
          </p:cNvSpPr>
          <p:nvPr>
            <p:ph type="sldNum" sz="quarter" idx="12"/>
          </p:nvPr>
        </p:nvSpPr>
        <p:spPr/>
        <p:txBody>
          <a:bodyPr/>
          <a:lstStyle/>
          <a:p>
            <a:fld id="{8AD21827-ABD7-437D-9CD5-4B83520A4B0D}" type="slidenum">
              <a:rPr lang="es-MX" smtClean="0"/>
              <a:t>‹Nº›</a:t>
            </a:fld>
            <a:endParaRPr lang="es-MX"/>
          </a:p>
        </p:txBody>
      </p:sp>
    </p:spTree>
    <p:extLst>
      <p:ext uri="{BB962C8B-B14F-4D97-AF65-F5344CB8AC3E}">
        <p14:creationId xmlns:p14="http://schemas.microsoft.com/office/powerpoint/2010/main" val="370907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751FA-1548-3997-B52B-45576C0358A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6348C45-C036-C0B2-5933-B998EC1F7A02}"/>
              </a:ext>
            </a:extLst>
          </p:cNvPr>
          <p:cNvSpPr>
            <a:spLocks noGrp="1"/>
          </p:cNvSpPr>
          <p:nvPr>
            <p:ph type="dt" sz="half" idx="10"/>
          </p:nvPr>
        </p:nvSpPr>
        <p:spPr/>
        <p:txBody>
          <a:bodyPr/>
          <a:lstStyle/>
          <a:p>
            <a:fld id="{DCE1692D-2D42-4D50-93FE-3BF7F2311B91}" type="datetimeFigureOut">
              <a:rPr lang="es-MX" smtClean="0"/>
              <a:t>19/10/2023</a:t>
            </a:fld>
            <a:endParaRPr lang="es-MX"/>
          </a:p>
        </p:txBody>
      </p:sp>
      <p:sp>
        <p:nvSpPr>
          <p:cNvPr id="4" name="Marcador de pie de página 3">
            <a:extLst>
              <a:ext uri="{FF2B5EF4-FFF2-40B4-BE49-F238E27FC236}">
                <a16:creationId xmlns:a16="http://schemas.microsoft.com/office/drawing/2014/main" id="{041E31A1-75DA-EDF0-57DA-2D935C3C26A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1072EC6-D602-6C18-06AF-FB9F43F8E660}"/>
              </a:ext>
            </a:extLst>
          </p:cNvPr>
          <p:cNvSpPr>
            <a:spLocks noGrp="1"/>
          </p:cNvSpPr>
          <p:nvPr>
            <p:ph type="sldNum" sz="quarter" idx="12"/>
          </p:nvPr>
        </p:nvSpPr>
        <p:spPr/>
        <p:txBody>
          <a:bodyPr/>
          <a:lstStyle/>
          <a:p>
            <a:fld id="{8AD21827-ABD7-437D-9CD5-4B83520A4B0D}" type="slidenum">
              <a:rPr lang="es-MX" smtClean="0"/>
              <a:t>‹Nº›</a:t>
            </a:fld>
            <a:endParaRPr lang="es-MX"/>
          </a:p>
        </p:txBody>
      </p:sp>
    </p:spTree>
    <p:extLst>
      <p:ext uri="{BB962C8B-B14F-4D97-AF65-F5344CB8AC3E}">
        <p14:creationId xmlns:p14="http://schemas.microsoft.com/office/powerpoint/2010/main" val="75083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A00A7D6-80A6-93FE-2FB2-82D7EEF89564}"/>
              </a:ext>
            </a:extLst>
          </p:cNvPr>
          <p:cNvSpPr>
            <a:spLocks noGrp="1"/>
          </p:cNvSpPr>
          <p:nvPr>
            <p:ph type="dt" sz="half" idx="10"/>
          </p:nvPr>
        </p:nvSpPr>
        <p:spPr/>
        <p:txBody>
          <a:bodyPr/>
          <a:lstStyle/>
          <a:p>
            <a:fld id="{DCE1692D-2D42-4D50-93FE-3BF7F2311B91}" type="datetimeFigureOut">
              <a:rPr lang="es-MX" smtClean="0"/>
              <a:t>19/10/2023</a:t>
            </a:fld>
            <a:endParaRPr lang="es-MX"/>
          </a:p>
        </p:txBody>
      </p:sp>
      <p:sp>
        <p:nvSpPr>
          <p:cNvPr id="3" name="Marcador de pie de página 2">
            <a:extLst>
              <a:ext uri="{FF2B5EF4-FFF2-40B4-BE49-F238E27FC236}">
                <a16:creationId xmlns:a16="http://schemas.microsoft.com/office/drawing/2014/main" id="{FC7E128B-32A6-F566-41B5-E371A67EF97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04F2FEA-C5B4-34E5-A0E9-5E2CFF829380}"/>
              </a:ext>
            </a:extLst>
          </p:cNvPr>
          <p:cNvSpPr>
            <a:spLocks noGrp="1"/>
          </p:cNvSpPr>
          <p:nvPr>
            <p:ph type="sldNum" sz="quarter" idx="12"/>
          </p:nvPr>
        </p:nvSpPr>
        <p:spPr/>
        <p:txBody>
          <a:bodyPr/>
          <a:lstStyle/>
          <a:p>
            <a:fld id="{8AD21827-ABD7-437D-9CD5-4B83520A4B0D}" type="slidenum">
              <a:rPr lang="es-MX" smtClean="0"/>
              <a:t>‹Nº›</a:t>
            </a:fld>
            <a:endParaRPr lang="es-MX"/>
          </a:p>
        </p:txBody>
      </p:sp>
    </p:spTree>
    <p:extLst>
      <p:ext uri="{BB962C8B-B14F-4D97-AF65-F5344CB8AC3E}">
        <p14:creationId xmlns:p14="http://schemas.microsoft.com/office/powerpoint/2010/main" val="291170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208B0-E353-4DF1-4C07-8DDA7B3978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18210CD-6148-264B-5A78-4FD86FF7D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5A900B51-8225-8DC1-656D-045DEACEF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C74943E-A83F-134C-4CBA-74573F48E186}"/>
              </a:ext>
            </a:extLst>
          </p:cNvPr>
          <p:cNvSpPr>
            <a:spLocks noGrp="1"/>
          </p:cNvSpPr>
          <p:nvPr>
            <p:ph type="dt" sz="half" idx="10"/>
          </p:nvPr>
        </p:nvSpPr>
        <p:spPr/>
        <p:txBody>
          <a:bodyPr/>
          <a:lstStyle/>
          <a:p>
            <a:fld id="{DCE1692D-2D42-4D50-93FE-3BF7F2311B91}" type="datetimeFigureOut">
              <a:rPr lang="es-MX" smtClean="0"/>
              <a:t>19/10/2023</a:t>
            </a:fld>
            <a:endParaRPr lang="es-MX"/>
          </a:p>
        </p:txBody>
      </p:sp>
      <p:sp>
        <p:nvSpPr>
          <p:cNvPr id="6" name="Marcador de pie de página 5">
            <a:extLst>
              <a:ext uri="{FF2B5EF4-FFF2-40B4-BE49-F238E27FC236}">
                <a16:creationId xmlns:a16="http://schemas.microsoft.com/office/drawing/2014/main" id="{52F6C31A-E141-1828-5F25-9CFA375AC72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FAE0C53-CF37-204D-CFB1-C0E729594930}"/>
              </a:ext>
            </a:extLst>
          </p:cNvPr>
          <p:cNvSpPr>
            <a:spLocks noGrp="1"/>
          </p:cNvSpPr>
          <p:nvPr>
            <p:ph type="sldNum" sz="quarter" idx="12"/>
          </p:nvPr>
        </p:nvSpPr>
        <p:spPr/>
        <p:txBody>
          <a:bodyPr/>
          <a:lstStyle/>
          <a:p>
            <a:fld id="{8AD21827-ABD7-437D-9CD5-4B83520A4B0D}" type="slidenum">
              <a:rPr lang="es-MX" smtClean="0"/>
              <a:t>‹Nº›</a:t>
            </a:fld>
            <a:endParaRPr lang="es-MX"/>
          </a:p>
        </p:txBody>
      </p:sp>
    </p:spTree>
    <p:extLst>
      <p:ext uri="{BB962C8B-B14F-4D97-AF65-F5344CB8AC3E}">
        <p14:creationId xmlns:p14="http://schemas.microsoft.com/office/powerpoint/2010/main" val="307472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D8B68-33C3-75B7-85A6-5FBC753474E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153E8BD-A0FF-20DC-6F75-63BA218937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4C62B37-E24B-DBC5-1A03-426B0B6B9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6BD2C9-D6F6-FD07-3B8B-7016652506FA}"/>
              </a:ext>
            </a:extLst>
          </p:cNvPr>
          <p:cNvSpPr>
            <a:spLocks noGrp="1"/>
          </p:cNvSpPr>
          <p:nvPr>
            <p:ph type="dt" sz="half" idx="10"/>
          </p:nvPr>
        </p:nvSpPr>
        <p:spPr/>
        <p:txBody>
          <a:bodyPr/>
          <a:lstStyle/>
          <a:p>
            <a:fld id="{DCE1692D-2D42-4D50-93FE-3BF7F2311B91}" type="datetimeFigureOut">
              <a:rPr lang="es-MX" smtClean="0"/>
              <a:t>19/10/2023</a:t>
            </a:fld>
            <a:endParaRPr lang="es-MX"/>
          </a:p>
        </p:txBody>
      </p:sp>
      <p:sp>
        <p:nvSpPr>
          <p:cNvPr id="6" name="Marcador de pie de página 5">
            <a:extLst>
              <a:ext uri="{FF2B5EF4-FFF2-40B4-BE49-F238E27FC236}">
                <a16:creationId xmlns:a16="http://schemas.microsoft.com/office/drawing/2014/main" id="{5C8BC878-7041-337B-AAE7-CCBA6998A8F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21AF02C-1F78-4FEE-676B-32536DE387A3}"/>
              </a:ext>
            </a:extLst>
          </p:cNvPr>
          <p:cNvSpPr>
            <a:spLocks noGrp="1"/>
          </p:cNvSpPr>
          <p:nvPr>
            <p:ph type="sldNum" sz="quarter" idx="12"/>
          </p:nvPr>
        </p:nvSpPr>
        <p:spPr/>
        <p:txBody>
          <a:bodyPr/>
          <a:lstStyle/>
          <a:p>
            <a:fld id="{8AD21827-ABD7-437D-9CD5-4B83520A4B0D}" type="slidenum">
              <a:rPr lang="es-MX" smtClean="0"/>
              <a:t>‹Nº›</a:t>
            </a:fld>
            <a:endParaRPr lang="es-MX"/>
          </a:p>
        </p:txBody>
      </p:sp>
    </p:spTree>
    <p:extLst>
      <p:ext uri="{BB962C8B-B14F-4D97-AF65-F5344CB8AC3E}">
        <p14:creationId xmlns:p14="http://schemas.microsoft.com/office/powerpoint/2010/main" val="5042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BD2FEF2-4B12-1AEA-D9B5-DE289D7EDF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41EEB97-DDD0-1428-9ECF-B436C7D6D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8ABB2A6-6DC8-F946-9FC1-F1011C3DA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1692D-2D42-4D50-93FE-3BF7F2311B91}" type="datetimeFigureOut">
              <a:rPr lang="es-MX" smtClean="0"/>
              <a:t>19/10/2023</a:t>
            </a:fld>
            <a:endParaRPr lang="es-MX"/>
          </a:p>
        </p:txBody>
      </p:sp>
      <p:sp>
        <p:nvSpPr>
          <p:cNvPr id="5" name="Marcador de pie de página 4">
            <a:extLst>
              <a:ext uri="{FF2B5EF4-FFF2-40B4-BE49-F238E27FC236}">
                <a16:creationId xmlns:a16="http://schemas.microsoft.com/office/drawing/2014/main" id="{C21E45E8-D03D-FD09-04B2-6475394F7D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05F5F84-0631-9BEE-B40E-C0553EF2FA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21827-ABD7-437D-9CD5-4B83520A4B0D}" type="slidenum">
              <a:rPr lang="es-MX" smtClean="0"/>
              <a:t>‹Nº›</a:t>
            </a:fld>
            <a:endParaRPr lang="es-MX"/>
          </a:p>
        </p:txBody>
      </p:sp>
    </p:spTree>
    <p:extLst>
      <p:ext uri="{BB962C8B-B14F-4D97-AF65-F5344CB8AC3E}">
        <p14:creationId xmlns:p14="http://schemas.microsoft.com/office/powerpoint/2010/main" val="1605663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4A97104-BF6C-D00A-78B1-430C6EEBB39E}"/>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Mensajería transitoria simple </a:t>
            </a:r>
          </a:p>
        </p:txBody>
      </p:sp>
    </p:spTree>
    <p:extLst>
      <p:ext uri="{BB962C8B-B14F-4D97-AF65-F5344CB8AC3E}">
        <p14:creationId xmlns:p14="http://schemas.microsoft.com/office/powerpoint/2010/main" val="21473950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
          <p:cNvSpPr txBox="1"/>
          <p:nvPr/>
        </p:nvSpPr>
        <p:spPr>
          <a:xfrm>
            <a:off x="6513788" y="365125"/>
            <a:ext cx="4840010"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Pipeline pattern</a:t>
            </a:r>
          </a:p>
        </p:txBody>
      </p:sp>
      <p:pic>
        <p:nvPicPr>
          <p:cNvPr id="20" name="Picture 19" descr="Tubos metálicos alineados en ángulo">
            <a:extLst>
              <a:ext uri="{FF2B5EF4-FFF2-40B4-BE49-F238E27FC236}">
                <a16:creationId xmlns:a16="http://schemas.microsoft.com/office/drawing/2014/main" id="{E9900756-F721-7351-E57E-36B969C31374}"/>
              </a:ext>
            </a:extLst>
          </p:cNvPr>
          <p:cNvPicPr>
            <a:picLocks noChangeAspect="1"/>
          </p:cNvPicPr>
          <p:nvPr/>
        </p:nvPicPr>
        <p:blipFill rotWithShape="1">
          <a:blip r:embed="rId2"/>
          <a:srcRect l="24333" r="16133"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8" name="TextBox 18"/>
          <p:cNvSpPr txBox="1"/>
          <p:nvPr/>
        </p:nvSpPr>
        <p:spPr>
          <a:xfrm>
            <a:off x="6513788" y="2333297"/>
            <a:ext cx="4840010" cy="3843666"/>
          </a:xfrm>
          <a:prstGeom prst="rect">
            <a:avLst/>
          </a:prstGeom>
        </p:spPr>
        <p:txBody>
          <a:bodyPr vert="horz" lIns="91440" tIns="45720" rIns="91440" bIns="45720" rtlCol="0">
            <a:normAutofit/>
          </a:bodyPr>
          <a:lstStyle/>
          <a:p>
            <a:pPr marL="529146" lvl="1" indent="-228600">
              <a:lnSpc>
                <a:spcPct val="90000"/>
              </a:lnSpc>
              <a:spcAft>
                <a:spcPts val="600"/>
              </a:spcAft>
              <a:buFont typeface="Arial" panose="020B0604020202020204" pitchFamily="34" charset="0"/>
              <a:buChar char="•"/>
            </a:pPr>
            <a:r>
              <a:rPr lang="en-US" sz="1400" spc="49"/>
              <a:t>Implica que un proceso envía resultados asumiendo que otros procesos desean recibirlos.</a:t>
            </a:r>
          </a:p>
          <a:p>
            <a:pPr marL="529146" lvl="1" indent="-228600">
              <a:lnSpc>
                <a:spcPct val="90000"/>
              </a:lnSpc>
              <a:spcAft>
                <a:spcPts val="600"/>
              </a:spcAft>
              <a:buFont typeface="Arial" panose="020B0604020202020204" pitchFamily="34" charset="0"/>
              <a:buChar char="•"/>
            </a:pPr>
            <a:r>
              <a:rPr lang="en-US" sz="1400" spc="49"/>
              <a:t>En este patrón, el proceso de envío no se preocupa por quién recibe los resultados; el primero disponible los recogerá.</a:t>
            </a:r>
          </a:p>
          <a:p>
            <a:pPr marL="529146" lvl="1" indent="-228600">
              <a:lnSpc>
                <a:spcPct val="90000"/>
              </a:lnSpc>
              <a:spcAft>
                <a:spcPts val="600"/>
              </a:spcAft>
              <a:buFont typeface="Arial" panose="020B0604020202020204" pitchFamily="34" charset="0"/>
              <a:buChar char="•"/>
            </a:pPr>
            <a:r>
              <a:rPr lang="en-US" sz="1400" spc="49"/>
              <a:t>Los procesos receptores pueden ser varios, y el objetivo es mantener la mayor cantidad de procesos trabajando y transmitir resultados lo más rápido posible.</a:t>
            </a:r>
          </a:p>
          <a:p>
            <a:pPr marL="529146" lvl="1" indent="-228600">
              <a:lnSpc>
                <a:spcPct val="90000"/>
              </a:lnSpc>
              <a:spcAft>
                <a:spcPts val="600"/>
              </a:spcAft>
              <a:buFont typeface="Arial" panose="020B0604020202020204" pitchFamily="34" charset="0"/>
              <a:buChar char="•"/>
            </a:pPr>
            <a:r>
              <a:rPr lang="en-US" sz="1400" spc="49"/>
              <a:t>Se utiliza un enfoque de "push-pull", donde un proceso de envío (PUSH) coloca resultados en una cola y procesos receptores (PULL) los recogen.</a:t>
            </a:r>
          </a:p>
          <a:p>
            <a:pPr marL="529146" lvl="1" indent="-228600">
              <a:lnSpc>
                <a:spcPct val="90000"/>
              </a:lnSpc>
              <a:spcAft>
                <a:spcPts val="600"/>
              </a:spcAft>
              <a:buFont typeface="Arial" panose="020B0604020202020204" pitchFamily="34" charset="0"/>
              <a:buChar char="•"/>
            </a:pPr>
            <a:r>
              <a:rPr lang="en-US" sz="1400" spc="49"/>
              <a:t>La distribución justa de trabajo entre los procesos receptores requiere consideraciones adicionales.</a:t>
            </a:r>
          </a:p>
          <a:p>
            <a:pPr indent="-228600">
              <a:lnSpc>
                <a:spcPct val="90000"/>
              </a:lnSpc>
              <a:spcAft>
                <a:spcPts val="600"/>
              </a:spcAft>
              <a:buFont typeface="Arial" panose="020B0604020202020204" pitchFamily="34" charset="0"/>
              <a:buChar char="•"/>
            </a:pPr>
            <a:endParaRPr lang="en-US" sz="1400" spc="49"/>
          </a:p>
          <a:p>
            <a:pPr indent="-228600">
              <a:lnSpc>
                <a:spcPct val="90000"/>
              </a:lnSpc>
              <a:spcAft>
                <a:spcPts val="600"/>
              </a:spcAft>
              <a:buFont typeface="Arial" panose="020B0604020202020204" pitchFamily="34" charset="0"/>
              <a:buChar char="•"/>
            </a:pPr>
            <a:endParaRPr lang="en-US" sz="1400" spc="49"/>
          </a:p>
          <a:p>
            <a:pPr indent="-228600">
              <a:lnSpc>
                <a:spcPct val="90000"/>
              </a:lnSpc>
              <a:spcAft>
                <a:spcPts val="600"/>
              </a:spcAft>
              <a:buFont typeface="Arial" panose="020B0604020202020204" pitchFamily="34" charset="0"/>
              <a:buChar char="•"/>
            </a:pPr>
            <a:endParaRPr lang="en-US" sz="1400" spc="49"/>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descr="Gráfico, Diagrama&#10;&#10;Descripción generada automáticamente">
            <a:extLst>
              <a:ext uri="{FF2B5EF4-FFF2-40B4-BE49-F238E27FC236}">
                <a16:creationId xmlns:a16="http://schemas.microsoft.com/office/drawing/2014/main" id="{5A28E6DA-5768-6A7D-86C5-4EB86E4DDE68}"/>
              </a:ext>
            </a:extLst>
          </p:cNvPr>
          <p:cNvPicPr>
            <a:picLocks noChangeAspect="1"/>
          </p:cNvPicPr>
          <p:nvPr/>
        </p:nvPicPr>
        <p:blipFill rotWithShape="1">
          <a:blip r:embed="rId2">
            <a:extLst>
              <a:ext uri="{28A0092B-C50C-407E-A947-70E740481C1C}">
                <a14:useLocalDpi xmlns:a14="http://schemas.microsoft.com/office/drawing/2010/main" val="0"/>
              </a:ext>
            </a:extLst>
          </a:blip>
          <a:srcRect l="14427" t="61218" r="15119" b="8390"/>
          <a:stretch/>
        </p:blipFill>
        <p:spPr>
          <a:xfrm>
            <a:off x="643467" y="1612018"/>
            <a:ext cx="10905066" cy="3633963"/>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773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5"/>
          <p:cNvSpPr txBox="1"/>
          <p:nvPr/>
        </p:nvSpPr>
        <p:spPr>
          <a:xfrm>
            <a:off x="6823878" y="741391"/>
            <a:ext cx="4491821" cy="16162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mj-lt"/>
                <a:ea typeface="+mj-ea"/>
                <a:cs typeface="+mj-cs"/>
              </a:rPr>
              <a:t>Interfaz de paso de mensajes (MPI)</a:t>
            </a:r>
          </a:p>
        </p:txBody>
      </p:sp>
      <p:pic>
        <p:nvPicPr>
          <p:cNvPr id="20" name="Picture 19" descr="Degradado azul y naranja con flechas">
            <a:extLst>
              <a:ext uri="{FF2B5EF4-FFF2-40B4-BE49-F238E27FC236}">
                <a16:creationId xmlns:a16="http://schemas.microsoft.com/office/drawing/2014/main" id="{3CD70D0C-E157-676D-AC5A-CC7CE6D8E5BE}"/>
              </a:ext>
            </a:extLst>
          </p:cNvPr>
          <p:cNvPicPr>
            <a:picLocks noChangeAspect="1"/>
          </p:cNvPicPr>
          <p:nvPr/>
        </p:nvPicPr>
        <p:blipFill rotWithShape="1">
          <a:blip r:embed="rId2"/>
          <a:srcRect l="36364" r="10303"/>
          <a:stretch/>
        </p:blipFill>
        <p:spPr>
          <a:xfrm>
            <a:off x="20" y="10"/>
            <a:ext cx="6095980" cy="6857990"/>
          </a:xfrm>
          <a:prstGeom prst="rect">
            <a:avLst/>
          </a:prstGeom>
        </p:spPr>
      </p:pic>
      <p:grpSp>
        <p:nvGrpSpPr>
          <p:cNvPr id="24" name="Group 23">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25" name="Rectangle 24">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8"/>
          <p:cNvSpPr txBox="1"/>
          <p:nvPr/>
        </p:nvSpPr>
        <p:spPr>
          <a:xfrm>
            <a:off x="6823878" y="2533476"/>
            <a:ext cx="4491820" cy="3447832"/>
          </a:xfrm>
          <a:prstGeom prst="rect">
            <a:avLst/>
          </a:prstGeom>
        </p:spPr>
        <p:txBody>
          <a:bodyPr vert="horz" lIns="91440" tIns="45720" rIns="91440" bIns="45720" rtlCol="0" anchor="t">
            <a:normAutofit/>
          </a:bodyPr>
          <a:lstStyle/>
          <a:p>
            <a:pPr marL="529146" lvl="1" indent="-228600">
              <a:lnSpc>
                <a:spcPct val="90000"/>
              </a:lnSpc>
              <a:spcAft>
                <a:spcPts val="600"/>
              </a:spcAft>
              <a:buFont typeface="Arial" panose="020B0604020202020204" pitchFamily="34" charset="0"/>
              <a:buChar char="•"/>
            </a:pPr>
            <a:r>
              <a:rPr lang="en-US" sz="1400" spc="49"/>
              <a:t>Surgió con la necesidad de operaciones de comunicación eficientes en supercomputadoras de alto rendimiento que requiere operaciones a un nivel de abstracción conveniente y una implementación de baja sobrecarga.</a:t>
            </a:r>
          </a:p>
          <a:p>
            <a:pPr marL="529146" lvl="1" indent="-228600">
              <a:lnSpc>
                <a:spcPct val="90000"/>
              </a:lnSpc>
              <a:spcAft>
                <a:spcPts val="600"/>
              </a:spcAft>
              <a:buFont typeface="Arial" panose="020B0604020202020204" pitchFamily="34" charset="0"/>
              <a:buChar char="•"/>
            </a:pPr>
            <a:r>
              <a:rPr lang="en-US" sz="1400" spc="49"/>
              <a:t>MPI se creó como un estándar de paso de mensajes, diseñado para aplicaciones paralelas y comunicación transitoria.</a:t>
            </a:r>
          </a:p>
          <a:p>
            <a:pPr marL="529146" lvl="1" indent="-228600">
              <a:lnSpc>
                <a:spcPct val="90000"/>
              </a:lnSpc>
              <a:spcAft>
                <a:spcPts val="600"/>
              </a:spcAft>
              <a:buFont typeface="Arial" panose="020B0604020202020204" pitchFamily="34" charset="0"/>
              <a:buChar char="•"/>
            </a:pPr>
            <a:r>
              <a:rPr lang="en-US" sz="1400" spc="49"/>
              <a:t>MPI opera dentro de grupos conocidos de procesos y utiliza identificadores únicos en lugar de direcciones de nivel de transporte.</a:t>
            </a:r>
          </a:p>
          <a:p>
            <a:pPr marL="529146" lvl="1" indent="-228600">
              <a:lnSpc>
                <a:spcPct val="90000"/>
              </a:lnSpc>
              <a:spcAft>
                <a:spcPts val="600"/>
              </a:spcAft>
              <a:buFont typeface="Arial" panose="020B0604020202020204" pitchFamily="34" charset="0"/>
              <a:buChar char="•"/>
            </a:pPr>
            <a:r>
              <a:rPr lang="en-US" sz="1400" spc="49"/>
              <a:t>Ofrece operaciones de mensajería para comunicación transitoria con sincronización relacionada con la copia de datos desde la aplicación llamante a la infraestructura MPI.</a:t>
            </a:r>
          </a:p>
          <a:p>
            <a:pPr indent="-228600">
              <a:lnSpc>
                <a:spcPct val="90000"/>
              </a:lnSpc>
              <a:spcAft>
                <a:spcPts val="600"/>
              </a:spcAft>
              <a:buFont typeface="Arial" panose="020B0604020202020204" pitchFamily="34" charset="0"/>
              <a:buChar char="•"/>
            </a:pPr>
            <a:endParaRPr lang="en-US" sz="1400" spc="49"/>
          </a:p>
          <a:p>
            <a:pPr indent="-228600">
              <a:lnSpc>
                <a:spcPct val="90000"/>
              </a:lnSpc>
              <a:spcAft>
                <a:spcPts val="600"/>
              </a:spcAft>
              <a:buFont typeface="Arial" panose="020B0604020202020204" pitchFamily="34" charset="0"/>
              <a:buChar char="•"/>
            </a:pPr>
            <a:endParaRPr lang="en-US" sz="1400" spc="49"/>
          </a:p>
          <a:p>
            <a:pPr indent="-228600">
              <a:lnSpc>
                <a:spcPct val="90000"/>
              </a:lnSpc>
              <a:spcAft>
                <a:spcPts val="600"/>
              </a:spcAft>
              <a:buFont typeface="Arial" panose="020B0604020202020204" pitchFamily="34" charset="0"/>
              <a:buChar char="•"/>
            </a:pPr>
            <a:endParaRPr lang="en-US" sz="1400" spc="49"/>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B78D3F3-4DAF-E16F-D4C2-F2BF234CB811}"/>
              </a:ext>
            </a:extLst>
          </p:cNvPr>
          <p:cNvSpPr>
            <a:spLocks noGrp="1"/>
          </p:cNvSpPr>
          <p:nvPr>
            <p:ph type="ctrTitle"/>
          </p:nvPr>
        </p:nvSpPr>
        <p:spPr>
          <a:xfrm>
            <a:off x="1524003" y="1999615"/>
            <a:ext cx="9144000" cy="2764028"/>
          </a:xfrm>
        </p:spPr>
        <p:txBody>
          <a:bodyPr anchor="ctr">
            <a:normAutofit/>
          </a:bodyPr>
          <a:lstStyle/>
          <a:p>
            <a:r>
              <a:rPr lang="es-MX" sz="6700" dirty="0"/>
              <a:t>Comunicación persistente orientada a mensajes</a:t>
            </a:r>
          </a:p>
        </p:txBody>
      </p:sp>
      <p:sp>
        <p:nvSpPr>
          <p:cNvPr id="3" name="Subtítulo 2">
            <a:extLst>
              <a:ext uri="{FF2B5EF4-FFF2-40B4-BE49-F238E27FC236}">
                <a16:creationId xmlns:a16="http://schemas.microsoft.com/office/drawing/2014/main" id="{979981F7-4DFE-4760-8924-7C60DA90CC36}"/>
              </a:ext>
            </a:extLst>
          </p:cNvPr>
          <p:cNvSpPr>
            <a:spLocks noGrp="1"/>
          </p:cNvSpPr>
          <p:nvPr>
            <p:ph type="subTitle" idx="1"/>
          </p:nvPr>
        </p:nvSpPr>
        <p:spPr>
          <a:xfrm>
            <a:off x="1966912" y="5645150"/>
            <a:ext cx="8258176" cy="631825"/>
          </a:xfrm>
        </p:spPr>
        <p:txBody>
          <a:bodyPr anchor="ctr">
            <a:normAutofit/>
          </a:bodyPr>
          <a:lstStyle/>
          <a:p>
            <a:endParaRPr lang="es-MX"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13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Dispositivo móvil con aplicaciones">
            <a:extLst>
              <a:ext uri="{FF2B5EF4-FFF2-40B4-BE49-F238E27FC236}">
                <a16:creationId xmlns:a16="http://schemas.microsoft.com/office/drawing/2014/main" id="{25C2D64B-308A-30D5-CC56-8BDFA2EA0117}"/>
              </a:ext>
            </a:extLst>
          </p:cNvPr>
          <p:cNvPicPr>
            <a:picLocks noChangeAspect="1"/>
          </p:cNvPicPr>
          <p:nvPr/>
        </p:nvPicPr>
        <p:blipFill rotWithShape="1">
          <a:blip r:embed="rId2"/>
          <a:srcRect l="20688"/>
          <a:stretch/>
        </p:blipFill>
        <p:spPr>
          <a:xfrm>
            <a:off x="1"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734E3DCC-242D-20C4-3E97-CEFEF44DEA00}"/>
              </a:ext>
            </a:extLst>
          </p:cNvPr>
          <p:cNvSpPr>
            <a:spLocks noGrp="1"/>
          </p:cNvSpPr>
          <p:nvPr>
            <p:ph idx="1"/>
          </p:nvPr>
        </p:nvSpPr>
        <p:spPr>
          <a:xfrm>
            <a:off x="7531610" y="2434201"/>
            <a:ext cx="3822189" cy="3742762"/>
          </a:xfrm>
        </p:spPr>
        <p:txBody>
          <a:bodyPr>
            <a:normAutofit/>
          </a:bodyPr>
          <a:lstStyle/>
          <a:p>
            <a:r>
              <a:rPr lang="es-MX" sz="2000" b="0" i="0" dirty="0">
                <a:effectLst/>
                <a:latin typeface="Söhne"/>
              </a:rPr>
              <a:t>Los sistemas de encolamiento de mensajes permiten la comunicación asincrónica entre aplicaciones, lo que significa que los remitentes y receptores no necesitan estar activos al mismo tiempo.</a:t>
            </a:r>
            <a:endParaRPr lang="es-MX" sz="2000" dirty="0"/>
          </a:p>
        </p:txBody>
      </p:sp>
    </p:spTree>
    <p:extLst>
      <p:ext uri="{BB962C8B-B14F-4D97-AF65-F5344CB8AC3E}">
        <p14:creationId xmlns:p14="http://schemas.microsoft.com/office/powerpoint/2010/main" val="180294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42D5ED-CBBA-C9E7-6836-A061B8886A86}"/>
              </a:ext>
            </a:extLst>
          </p:cNvPr>
          <p:cNvSpPr>
            <a:spLocks noGrp="1"/>
          </p:cNvSpPr>
          <p:nvPr>
            <p:ph type="title"/>
          </p:nvPr>
        </p:nvSpPr>
        <p:spPr>
          <a:xfrm>
            <a:off x="1371599" y="5510253"/>
            <a:ext cx="9895951" cy="1033669"/>
          </a:xfrm>
        </p:spPr>
        <p:txBody>
          <a:bodyPr>
            <a:normAutofit/>
          </a:bodyPr>
          <a:lstStyle/>
          <a:p>
            <a:r>
              <a:rPr lang="es-MX" sz="4000" b="1" i="0">
                <a:solidFill>
                  <a:srgbClr val="FFFFFF"/>
                </a:solidFill>
                <a:effectLst/>
                <a:latin typeface="Söhne"/>
              </a:rPr>
              <a:t>Modelo de Encolamiento de Mensajes</a:t>
            </a:r>
            <a:endParaRPr lang="es-MX" sz="4000">
              <a:solidFill>
                <a:srgbClr val="FFFFFF"/>
              </a:solidFill>
            </a:endParaRPr>
          </a:p>
        </p:txBody>
      </p:sp>
      <p:pic>
        <p:nvPicPr>
          <p:cNvPr id="7" name="Graphic 6" descr="Smart Phone">
            <a:extLst>
              <a:ext uri="{FF2B5EF4-FFF2-40B4-BE49-F238E27FC236}">
                <a16:creationId xmlns:a16="http://schemas.microsoft.com/office/drawing/2014/main" id="{CCE32C13-DC51-E050-4259-C4A926C219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363" y="402570"/>
            <a:ext cx="3215273" cy="3215273"/>
          </a:xfrm>
          <a:prstGeom prst="rect">
            <a:avLst/>
          </a:prstGeom>
        </p:spPr>
      </p:pic>
      <p:sp>
        <p:nvSpPr>
          <p:cNvPr id="3" name="Marcador de contenido 2">
            <a:extLst>
              <a:ext uri="{FF2B5EF4-FFF2-40B4-BE49-F238E27FC236}">
                <a16:creationId xmlns:a16="http://schemas.microsoft.com/office/drawing/2014/main" id="{64FC425D-6440-8049-436B-34F42B9B5C27}"/>
              </a:ext>
            </a:extLst>
          </p:cNvPr>
          <p:cNvSpPr>
            <a:spLocks noGrp="1"/>
          </p:cNvSpPr>
          <p:nvPr>
            <p:ph idx="1"/>
          </p:nvPr>
        </p:nvSpPr>
        <p:spPr>
          <a:xfrm>
            <a:off x="1298374" y="3001118"/>
            <a:ext cx="9595252" cy="2195913"/>
          </a:xfrm>
        </p:spPr>
        <p:txBody>
          <a:bodyPr anchor="ctr">
            <a:normAutofit/>
          </a:bodyPr>
          <a:lstStyle/>
          <a:p>
            <a:pPr marL="0" indent="0">
              <a:buNone/>
            </a:pPr>
            <a:r>
              <a:rPr lang="es-MX" sz="2000" b="0" i="0" dirty="0">
                <a:effectLst/>
                <a:latin typeface="Söhne"/>
              </a:rPr>
              <a:t>Las aplicaciones se comunican insertando mensajes en colas específicas que son entregados eventualmente al destino, incluso si el receptor estaba inactivo al momento del envío. Existen cuatro combinaciones posibles de ejecución para remitentes y receptores.</a:t>
            </a:r>
            <a:endParaRPr lang="es-MX" sz="2000" dirty="0"/>
          </a:p>
        </p:txBody>
      </p:sp>
    </p:spTree>
    <p:extLst>
      <p:ext uri="{BB962C8B-B14F-4D97-AF65-F5344CB8AC3E}">
        <p14:creationId xmlns:p14="http://schemas.microsoft.com/office/powerpoint/2010/main" val="1722030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3BE19F-4DFB-CBDC-4FB6-529CF854F7F0}"/>
              </a:ext>
            </a:extLst>
          </p:cNvPr>
          <p:cNvSpPr>
            <a:spLocks noGrp="1"/>
          </p:cNvSpPr>
          <p:nvPr>
            <p:ph type="title"/>
          </p:nvPr>
        </p:nvSpPr>
        <p:spPr>
          <a:xfrm>
            <a:off x="1136397" y="502020"/>
            <a:ext cx="5323715" cy="1642970"/>
          </a:xfrm>
        </p:spPr>
        <p:txBody>
          <a:bodyPr anchor="b">
            <a:normAutofit/>
          </a:bodyPr>
          <a:lstStyle/>
          <a:p>
            <a:r>
              <a:rPr lang="es-MX" sz="3700" b="1" i="0" dirty="0">
                <a:effectLst/>
                <a:latin typeface="Söhne"/>
              </a:rPr>
              <a:t>Arquitectura de un Sistema de Encolamiento de Mensajes</a:t>
            </a:r>
            <a:endParaRPr lang="es-MX" sz="3700" dirty="0"/>
          </a:p>
        </p:txBody>
      </p:sp>
      <p:sp>
        <p:nvSpPr>
          <p:cNvPr id="3" name="Marcador de contenido 2">
            <a:extLst>
              <a:ext uri="{FF2B5EF4-FFF2-40B4-BE49-F238E27FC236}">
                <a16:creationId xmlns:a16="http://schemas.microsoft.com/office/drawing/2014/main" id="{58B78DE2-54E6-31D4-A2D8-CC1A461408AB}"/>
              </a:ext>
            </a:extLst>
          </p:cNvPr>
          <p:cNvSpPr>
            <a:spLocks noGrp="1"/>
          </p:cNvSpPr>
          <p:nvPr>
            <p:ph idx="1"/>
          </p:nvPr>
        </p:nvSpPr>
        <p:spPr>
          <a:xfrm>
            <a:off x="1144923" y="2405894"/>
            <a:ext cx="5315189" cy="3535083"/>
          </a:xfrm>
        </p:spPr>
        <p:txBody>
          <a:bodyPr anchor="t">
            <a:normAutofit/>
          </a:bodyPr>
          <a:lstStyle/>
          <a:p>
            <a:pPr marL="0" indent="0">
              <a:buNone/>
            </a:pPr>
            <a:r>
              <a:rPr lang="es-MX" sz="1600" dirty="0"/>
              <a:t>Las aplicaciones necesitan comunicarse entre sí enviando mensajes. Para hacerlo, utilizan colas, donde pueden colocar mensajes y retirarlos cuando sea necesario. Cada una de estas colas tiene un nombre especial, estos nombres son independientes de la ubicación física de las colas, lo que significa que no importa dónde se encuentre la cola en la red, su nombre lógico es único y constante.</a:t>
            </a:r>
          </a:p>
          <a:p>
            <a:pPr marL="0" indent="0">
              <a:buNone/>
            </a:pPr>
            <a:r>
              <a:rPr lang="es-MX" sz="1600" dirty="0"/>
              <a:t>Para asegurarse de que un mensaje llegue a su destino, es necesario asociar cada nombre de cola con una dirección de contacto, que es como la dirección de entrega. Es como cuando envías una carta, necesitas la dirección correcta para que llegue a su destino. Esta dirección de contacto especifica cómo llegar a la cola en cuestión, y se encarga de que los mensajes sean entregados a la cola adecuada, sin importar dónde se encuentre físicamente.</a:t>
            </a:r>
          </a:p>
        </p:txBody>
      </p:sp>
      <p:sp>
        <p:nvSpPr>
          <p:cNvPr id="34" name="Rectangle 3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Web Design">
            <a:extLst>
              <a:ext uri="{FF2B5EF4-FFF2-40B4-BE49-F238E27FC236}">
                <a16:creationId xmlns:a16="http://schemas.microsoft.com/office/drawing/2014/main" id="{8C842803-1BB4-CD05-9F3D-B71DFE7D1C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27228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23D293-A315-D825-1BF9-4BEC12A81388}"/>
              </a:ext>
            </a:extLst>
          </p:cNvPr>
          <p:cNvSpPr>
            <a:spLocks noGrp="1"/>
          </p:cNvSpPr>
          <p:nvPr>
            <p:ph type="title"/>
          </p:nvPr>
        </p:nvSpPr>
        <p:spPr>
          <a:xfrm>
            <a:off x="1136397" y="-467245"/>
            <a:ext cx="10145892" cy="1642969"/>
          </a:xfrm>
        </p:spPr>
        <p:txBody>
          <a:bodyPr anchor="b">
            <a:normAutofit/>
          </a:bodyPr>
          <a:lstStyle/>
          <a:p>
            <a:r>
              <a:rPr lang="es-MX" sz="3700" b="1" i="0" dirty="0">
                <a:effectLst/>
                <a:latin typeface="Söhne"/>
              </a:rPr>
              <a:t>Desafíos en la Gestión de Asignaciones de Nombres a Direcciones</a:t>
            </a:r>
            <a:endParaRPr lang="es-MX" sz="3700" dirty="0"/>
          </a:p>
        </p:txBody>
      </p:sp>
      <p:sp>
        <p:nvSpPr>
          <p:cNvPr id="3" name="Marcador de contenido 2">
            <a:extLst>
              <a:ext uri="{FF2B5EF4-FFF2-40B4-BE49-F238E27FC236}">
                <a16:creationId xmlns:a16="http://schemas.microsoft.com/office/drawing/2014/main" id="{942C8240-7235-3F53-2230-D4565F76262E}"/>
              </a:ext>
            </a:extLst>
          </p:cNvPr>
          <p:cNvSpPr>
            <a:spLocks noGrp="1"/>
          </p:cNvSpPr>
          <p:nvPr>
            <p:ph idx="1"/>
          </p:nvPr>
        </p:nvSpPr>
        <p:spPr>
          <a:xfrm>
            <a:off x="686231" y="1407597"/>
            <a:ext cx="8190483" cy="3795987"/>
          </a:xfrm>
        </p:spPr>
        <p:txBody>
          <a:bodyPr anchor="t">
            <a:normAutofit lnSpcReduction="10000"/>
          </a:bodyPr>
          <a:lstStyle/>
          <a:p>
            <a:pPr marL="342900" indent="-342900">
              <a:buFont typeface="+mj-lt"/>
              <a:buAutoNum type="arabicPeriod"/>
            </a:pPr>
            <a:r>
              <a:rPr lang="es-MX" sz="1400" b="1" i="0" dirty="0">
                <a:effectLst/>
                <a:latin typeface="Söhne"/>
              </a:rPr>
              <a:t>Mapeo de Nombres a Direcciones:</a:t>
            </a:r>
            <a:r>
              <a:rPr lang="es-MX" sz="1400" b="0" i="0" dirty="0">
                <a:effectLst/>
                <a:latin typeface="Söhne"/>
              </a:rPr>
              <a:t> Un enfoque común es mantener una tabla de búsqueda con esta información y copiar esa tabla a todos los gestores de colas. Sin embargo, esto puede llevar a problemas de mantenimiento, ya que cada vez que se agrega una nueva cola o se cambia un nombre, es necesario actualizar muchas, si no todas las tablas. </a:t>
            </a:r>
          </a:p>
          <a:p>
            <a:pPr marL="342900" indent="-342900">
              <a:buFont typeface="+mj-lt"/>
              <a:buAutoNum type="arabicPeriod"/>
            </a:pPr>
            <a:r>
              <a:rPr lang="es-MX" sz="1400" b="1" i="0" dirty="0">
                <a:effectLst/>
                <a:latin typeface="Söhne"/>
              </a:rPr>
              <a:t>Eficiencia en el Mantenimiento de Asignaciones:</a:t>
            </a:r>
            <a:r>
              <a:rPr lang="es-MX" sz="1400" b="0" i="0" dirty="0">
                <a:effectLst/>
                <a:latin typeface="Söhne"/>
              </a:rPr>
              <a:t> </a:t>
            </a:r>
            <a:r>
              <a:rPr lang="es-MX" sz="1400" dirty="0"/>
              <a:t>Para asegurarse de que los mensajes lleguen a su destino, todos los gestores de colas deben conocer las direcciones de contacto de los demás. Esto puede volverse complicado en sistemas de encolamiento de mensajes grandes, ya que la cantidad de información a administrar aumenta significativamente. Para solucionar este problema, a veces se utilizan gestores de colas especiales llamados enrutadores. Estos enrutadores actúan como intermediarios y reenvían los mensajes entrantes a los gestores de colas apropiados. De esta manera, el sistema de encolamiento de mensajes puede crecer de manera más organizada y escalable, funcionando como una red superpuesta que conecta todas las aplicaciones de manera eficiente.</a:t>
            </a:r>
          </a:p>
          <a:p>
            <a:pPr marL="342900" indent="-342900">
              <a:buFont typeface="+mj-lt"/>
              <a:buAutoNum type="arabicPeriod"/>
            </a:pPr>
            <a:r>
              <a:rPr lang="es-MX" sz="1400" b="1" i="0" dirty="0">
                <a:effectLst/>
                <a:latin typeface="Söhne"/>
              </a:rPr>
              <a:t>Enrutamiento Eficiente:</a:t>
            </a:r>
            <a:r>
              <a:rPr lang="es-MX" sz="1400" b="0" i="0" dirty="0">
                <a:effectLst/>
                <a:latin typeface="Söhne"/>
              </a:rPr>
              <a:t> Si solo unos pocos enrutadores necesitan conocer la topología de la red, un gestor de colas de origen solo necesita saber a qué enrutador adyacente, digamos R, debe enviar un mensaje dado un destino. El enrutador R, a su vez, solo necesita llevar un registro de sus enrutadores adyacentes para saber dónde reenviar el mensaje, y así sucesivamente. Aunque todavía necesitamos tener tablas de asignación de nombres a direcciones para todos los gestores de colas, incluidos los enrutadores, es posible que estas tablas sean mucho más pequeñas y fáciles de mantener.</a:t>
            </a:r>
          </a:p>
          <a:p>
            <a:endParaRPr lang="es-MX" sz="900" dirty="0"/>
          </a:p>
        </p:txBody>
      </p:sp>
      <p:pic>
        <p:nvPicPr>
          <p:cNvPr id="7" name="Graphic 6" descr="Diagrama de flujo">
            <a:extLst>
              <a:ext uri="{FF2B5EF4-FFF2-40B4-BE49-F238E27FC236}">
                <a16:creationId xmlns:a16="http://schemas.microsoft.com/office/drawing/2014/main" id="{27B7F849-7647-71F3-93C3-2944D06EB3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89549" y="2144990"/>
            <a:ext cx="5201023" cy="5201023"/>
          </a:xfrm>
          <a:prstGeom prst="rect">
            <a:avLst/>
          </a:prstGeom>
        </p:spPr>
      </p:pic>
      <p:sp>
        <p:nvSpPr>
          <p:cNvPr id="21" name="Rectangle 2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97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23EA61-9BB8-CC11-E854-4EE0157CC377}"/>
              </a:ext>
            </a:extLst>
          </p:cNvPr>
          <p:cNvSpPr>
            <a:spLocks noGrp="1"/>
          </p:cNvSpPr>
          <p:nvPr>
            <p:ph type="title"/>
          </p:nvPr>
        </p:nvSpPr>
        <p:spPr>
          <a:xfrm>
            <a:off x="1136397" y="502021"/>
            <a:ext cx="4959603" cy="1642969"/>
          </a:xfrm>
        </p:spPr>
        <p:txBody>
          <a:bodyPr anchor="b">
            <a:normAutofit/>
          </a:bodyPr>
          <a:lstStyle/>
          <a:p>
            <a:r>
              <a:rPr lang="es-MX" sz="4000" b="1" i="0">
                <a:effectLst/>
                <a:latin typeface="Söhne"/>
              </a:rPr>
              <a:t>Brokers de Mensajes</a:t>
            </a:r>
            <a:endParaRPr lang="es-MX" sz="4000"/>
          </a:p>
        </p:txBody>
      </p:sp>
      <p:sp>
        <p:nvSpPr>
          <p:cNvPr id="3" name="Marcador de contenido 2">
            <a:extLst>
              <a:ext uri="{FF2B5EF4-FFF2-40B4-BE49-F238E27FC236}">
                <a16:creationId xmlns:a16="http://schemas.microsoft.com/office/drawing/2014/main" id="{782F99C5-2BB7-0F6A-1EC3-357351FF3B8B}"/>
              </a:ext>
            </a:extLst>
          </p:cNvPr>
          <p:cNvSpPr>
            <a:spLocks noGrp="1"/>
          </p:cNvSpPr>
          <p:nvPr>
            <p:ph idx="1"/>
          </p:nvPr>
        </p:nvSpPr>
        <p:spPr>
          <a:xfrm>
            <a:off x="1136397" y="2418408"/>
            <a:ext cx="4959603" cy="3522569"/>
          </a:xfrm>
        </p:spPr>
        <p:txBody>
          <a:bodyPr anchor="t">
            <a:normAutofit/>
          </a:bodyPr>
          <a:lstStyle/>
          <a:p>
            <a:r>
              <a:rPr lang="es-MX" sz="2000" b="0" i="0" dirty="0">
                <a:effectLst/>
                <a:latin typeface="Söhne"/>
              </a:rPr>
              <a:t>Los </a:t>
            </a:r>
            <a:r>
              <a:rPr lang="es-MX" sz="2000" b="0" i="0" dirty="0" err="1">
                <a:effectLst/>
                <a:latin typeface="Söhne"/>
              </a:rPr>
              <a:t>brokers</a:t>
            </a:r>
            <a:r>
              <a:rPr lang="es-MX" sz="2000" b="0" i="0" dirty="0">
                <a:effectLst/>
                <a:latin typeface="Söhne"/>
              </a:rPr>
              <a:t> de mensajes son aplicaciones esenciales en los sistemas de encolamiento de mensajes. Su función principal es convertir mensajes entrantes para que coincidan con el formato esperado por la aplicación receptora. En otras palabras, actúan como traductores de mensajes.</a:t>
            </a:r>
            <a:endParaRPr lang="es-MX" sz="2000" dirty="0"/>
          </a:p>
        </p:txBody>
      </p:sp>
      <p:pic>
        <p:nvPicPr>
          <p:cNvPr id="7" name="Graphic 6" descr="Chat Bubble">
            <a:extLst>
              <a:ext uri="{FF2B5EF4-FFF2-40B4-BE49-F238E27FC236}">
                <a16:creationId xmlns:a16="http://schemas.microsoft.com/office/drawing/2014/main" id="{DEFA6930-1F3E-7D88-ADD9-F9E30369AA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2442" y="621610"/>
            <a:ext cx="5201023" cy="5201023"/>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99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agrama&#10;&#10;Descripción generada automáticamente">
            <a:extLst>
              <a:ext uri="{FF2B5EF4-FFF2-40B4-BE49-F238E27FC236}">
                <a16:creationId xmlns:a16="http://schemas.microsoft.com/office/drawing/2014/main" id="{13CD857A-25A8-F9CB-BD8A-65CDA02B7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765" y="643467"/>
            <a:ext cx="594246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95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BE8E3C-F9F7-D549-8639-DA5E91BD6BCD}"/>
              </a:ext>
            </a:extLst>
          </p:cNvPr>
          <p:cNvSpPr>
            <a:spLocks noGrp="1"/>
          </p:cNvSpPr>
          <p:nvPr>
            <p:ph type="title"/>
          </p:nvPr>
        </p:nvSpPr>
        <p:spPr>
          <a:xfrm>
            <a:off x="1136397" y="502020"/>
            <a:ext cx="5323715" cy="1642970"/>
          </a:xfrm>
        </p:spPr>
        <p:txBody>
          <a:bodyPr anchor="b">
            <a:normAutofit/>
          </a:bodyPr>
          <a:lstStyle/>
          <a:p>
            <a:r>
              <a:rPr lang="es-MX" sz="4000"/>
              <a:t>Sockets</a:t>
            </a:r>
          </a:p>
        </p:txBody>
      </p:sp>
      <p:sp>
        <p:nvSpPr>
          <p:cNvPr id="3" name="Marcador de contenido 2">
            <a:extLst>
              <a:ext uri="{FF2B5EF4-FFF2-40B4-BE49-F238E27FC236}">
                <a16:creationId xmlns:a16="http://schemas.microsoft.com/office/drawing/2014/main" id="{D87FB8F5-C3CF-0B1E-3963-3EC40144028A}"/>
              </a:ext>
            </a:extLst>
          </p:cNvPr>
          <p:cNvSpPr>
            <a:spLocks noGrp="1"/>
          </p:cNvSpPr>
          <p:nvPr>
            <p:ph idx="1"/>
          </p:nvPr>
        </p:nvSpPr>
        <p:spPr>
          <a:xfrm>
            <a:off x="1144923" y="2405894"/>
            <a:ext cx="5315189" cy="3535083"/>
          </a:xfrm>
        </p:spPr>
        <p:txBody>
          <a:bodyPr anchor="t">
            <a:normAutofit/>
          </a:bodyPr>
          <a:lstStyle/>
          <a:p>
            <a:r>
              <a:rPr lang="es-MX" sz="2000"/>
              <a:t>Es un punto de comunicación al que una aplicación puede escribir datos que se enviarán a través de la red subyacente y desde el cual se pueden leer datos entrantes. </a:t>
            </a:r>
          </a:p>
          <a:p>
            <a:endParaRPr lang="es-MX" sz="200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n 4">
            <a:extLst>
              <a:ext uri="{FF2B5EF4-FFF2-40B4-BE49-F238E27FC236}">
                <a16:creationId xmlns:a16="http://schemas.microsoft.com/office/drawing/2014/main" id="{62E8BF9F-4EE8-A22A-AD06-425455628DFF}"/>
              </a:ext>
            </a:extLst>
          </p:cNvPr>
          <p:cNvPicPr>
            <a:picLocks noChangeAspect="1"/>
          </p:cNvPicPr>
          <p:nvPr/>
        </p:nvPicPr>
        <p:blipFill>
          <a:blip r:embed="rId2"/>
          <a:stretch>
            <a:fillRect/>
          </a:stretch>
        </p:blipFill>
        <p:spPr>
          <a:xfrm>
            <a:off x="7075967" y="2205253"/>
            <a:ext cx="4170530" cy="2479387"/>
          </a:xfrm>
          <a:prstGeom prst="rect">
            <a:avLst/>
          </a:prstGeom>
        </p:spPr>
      </p:pic>
    </p:spTree>
    <p:extLst>
      <p:ext uri="{BB962C8B-B14F-4D97-AF65-F5344CB8AC3E}">
        <p14:creationId xmlns:p14="http://schemas.microsoft.com/office/powerpoint/2010/main" val="86944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57DBB6-46F7-E8B4-FC0C-08AECC4EA29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Operaciones Sockets </a:t>
            </a:r>
          </a:p>
        </p:txBody>
      </p:sp>
      <p:graphicFrame>
        <p:nvGraphicFramePr>
          <p:cNvPr id="4" name="Marcador de contenido 3">
            <a:extLst>
              <a:ext uri="{FF2B5EF4-FFF2-40B4-BE49-F238E27FC236}">
                <a16:creationId xmlns:a16="http://schemas.microsoft.com/office/drawing/2014/main" id="{32E83A5A-541D-263F-FAAD-3D693019899D}"/>
              </a:ext>
            </a:extLst>
          </p:cNvPr>
          <p:cNvGraphicFramePr>
            <a:graphicFrameLocks noGrp="1"/>
          </p:cNvGraphicFramePr>
          <p:nvPr>
            <p:ph idx="1"/>
          </p:nvPr>
        </p:nvGraphicFramePr>
        <p:xfrm>
          <a:off x="970439" y="2354239"/>
          <a:ext cx="10251122" cy="3948087"/>
        </p:xfrm>
        <a:graphic>
          <a:graphicData uri="http://schemas.openxmlformats.org/drawingml/2006/table">
            <a:tbl>
              <a:tblPr firstRow="1" bandRow="1">
                <a:noFill/>
                <a:tableStyleId>{5C22544A-7EE6-4342-B048-85BDC9FD1C3A}</a:tableStyleId>
              </a:tblPr>
              <a:tblGrid>
                <a:gridCol w="2747018">
                  <a:extLst>
                    <a:ext uri="{9D8B030D-6E8A-4147-A177-3AD203B41FA5}">
                      <a16:colId xmlns:a16="http://schemas.microsoft.com/office/drawing/2014/main" val="150933903"/>
                    </a:ext>
                  </a:extLst>
                </a:gridCol>
                <a:gridCol w="7504104">
                  <a:extLst>
                    <a:ext uri="{9D8B030D-6E8A-4147-A177-3AD203B41FA5}">
                      <a16:colId xmlns:a16="http://schemas.microsoft.com/office/drawing/2014/main" val="3343851751"/>
                    </a:ext>
                  </a:extLst>
                </a:gridCol>
              </a:tblGrid>
              <a:tr h="475633">
                <a:tc>
                  <a:txBody>
                    <a:bodyPr/>
                    <a:lstStyle/>
                    <a:p>
                      <a:r>
                        <a:rPr lang="es-MX" sz="1700" b="1" cap="none" spc="0">
                          <a:solidFill>
                            <a:schemeClr val="tx1"/>
                          </a:solidFill>
                        </a:rPr>
                        <a:t>Operación</a:t>
                      </a:r>
                    </a:p>
                  </a:txBody>
                  <a:tcPr marL="69848" marR="99783" marT="19957" marB="149675" anchor="b">
                    <a:lnL w="12700" cmpd="sng">
                      <a:noFill/>
                    </a:lnL>
                    <a:lnR w="12700" cmpd="sng">
                      <a:noFill/>
                    </a:lnR>
                    <a:lnT w="9525" cap="flat" cmpd="sng" algn="ctr">
                      <a:noFill/>
                      <a:prstDash val="solid"/>
                    </a:lnT>
                    <a:lnB w="38100" cmpd="sng">
                      <a:noFill/>
                    </a:lnB>
                    <a:noFill/>
                  </a:tcPr>
                </a:tc>
                <a:tc>
                  <a:txBody>
                    <a:bodyPr/>
                    <a:lstStyle/>
                    <a:p>
                      <a:r>
                        <a:rPr lang="es-MX" sz="1700" b="1" cap="none" spc="0">
                          <a:solidFill>
                            <a:schemeClr val="tx1"/>
                          </a:solidFill>
                        </a:rPr>
                        <a:t>Descripción</a:t>
                      </a:r>
                    </a:p>
                  </a:txBody>
                  <a:tcPr marL="69848" marR="99783" marT="19957" marB="14967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4088335448"/>
                  </a:ext>
                </a:extLst>
              </a:tr>
              <a:tr h="409111">
                <a:tc>
                  <a:txBody>
                    <a:bodyPr/>
                    <a:lstStyle/>
                    <a:p>
                      <a:r>
                        <a:rPr lang="es-MX" sz="1300" cap="none" spc="0">
                          <a:solidFill>
                            <a:schemeClr val="tx1"/>
                          </a:solidFill>
                        </a:rPr>
                        <a:t>socket</a:t>
                      </a:r>
                    </a:p>
                  </a:txBody>
                  <a:tcPr marL="69848" marR="99783" marT="19957" marB="149675">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s-MX" sz="1300" cap="none" spc="0">
                          <a:solidFill>
                            <a:schemeClr val="tx1"/>
                          </a:solidFill>
                        </a:rPr>
                        <a:t>Crear un nuevo punto de comunicación </a:t>
                      </a:r>
                    </a:p>
                  </a:txBody>
                  <a:tcPr marL="69848" marR="99783" marT="19957" marB="149675">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890825740"/>
                  </a:ext>
                </a:extLst>
              </a:tr>
              <a:tr h="409111">
                <a:tc>
                  <a:txBody>
                    <a:bodyPr/>
                    <a:lstStyle/>
                    <a:p>
                      <a:r>
                        <a:rPr lang="es-MX" sz="1300" cap="none" spc="0" err="1">
                          <a:solidFill>
                            <a:schemeClr val="tx1"/>
                          </a:solidFill>
                        </a:rPr>
                        <a:t>bind</a:t>
                      </a:r>
                      <a:endParaRPr lang="es-MX" sz="1300" cap="none" spc="0">
                        <a:solidFill>
                          <a:schemeClr val="tx1"/>
                        </a:solidFill>
                      </a:endParaRPr>
                    </a:p>
                  </a:txBody>
                  <a:tcPr marL="69848" marR="99783" marT="19957" marB="14967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s-MX" sz="1300" cap="none" spc="0">
                          <a:solidFill>
                            <a:schemeClr val="tx1"/>
                          </a:solidFill>
                        </a:rPr>
                        <a:t>Asociar una dirección local al socket </a:t>
                      </a:r>
                    </a:p>
                  </a:txBody>
                  <a:tcPr marL="69848" marR="99783" marT="19957" marB="14967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103684172"/>
                  </a:ext>
                </a:extLst>
              </a:tr>
              <a:tr h="608677">
                <a:tc>
                  <a:txBody>
                    <a:bodyPr/>
                    <a:lstStyle/>
                    <a:p>
                      <a:r>
                        <a:rPr lang="es-MX" sz="1300" cap="none" spc="0">
                          <a:solidFill>
                            <a:schemeClr val="tx1"/>
                          </a:solidFill>
                        </a:rPr>
                        <a:t>listen</a:t>
                      </a:r>
                    </a:p>
                  </a:txBody>
                  <a:tcPr marL="69848" marR="99783" marT="19957" marB="149675">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s-MX" sz="1300" cap="none" spc="0">
                          <a:solidFill>
                            <a:schemeClr val="tx1"/>
                          </a:solidFill>
                        </a:rPr>
                        <a:t>Informar al sistema operativo cuál es el número máximo de solicitudes de conexión pendientes permitidas</a:t>
                      </a:r>
                    </a:p>
                  </a:txBody>
                  <a:tcPr marL="69848" marR="99783" marT="19957" marB="149675">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536876967"/>
                  </a:ext>
                </a:extLst>
              </a:tr>
              <a:tr h="409111">
                <a:tc>
                  <a:txBody>
                    <a:bodyPr/>
                    <a:lstStyle/>
                    <a:p>
                      <a:r>
                        <a:rPr lang="es-MX" sz="1300" cap="none" spc="0" err="1">
                          <a:solidFill>
                            <a:schemeClr val="tx1"/>
                          </a:solidFill>
                        </a:rPr>
                        <a:t>accept</a:t>
                      </a:r>
                      <a:endParaRPr lang="es-MX" sz="1300" cap="none" spc="0">
                        <a:solidFill>
                          <a:schemeClr val="tx1"/>
                        </a:solidFill>
                      </a:endParaRPr>
                    </a:p>
                  </a:txBody>
                  <a:tcPr marL="69848" marR="99783" marT="19957" marB="14967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s-MX" sz="1300" cap="none" spc="0">
                          <a:solidFill>
                            <a:schemeClr val="tx1"/>
                          </a:solidFill>
                        </a:rPr>
                        <a:t>Bloquear al solicitante hasta que llegue una solicitud de conexión</a:t>
                      </a:r>
                    </a:p>
                  </a:txBody>
                  <a:tcPr marL="69848" marR="99783" marT="19957" marB="14967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42700542"/>
                  </a:ext>
                </a:extLst>
              </a:tr>
              <a:tr h="409111">
                <a:tc>
                  <a:txBody>
                    <a:bodyPr/>
                    <a:lstStyle/>
                    <a:p>
                      <a:r>
                        <a:rPr lang="es-MX" sz="1300" cap="none" spc="0" err="1">
                          <a:solidFill>
                            <a:schemeClr val="tx1"/>
                          </a:solidFill>
                        </a:rPr>
                        <a:t>connect</a:t>
                      </a:r>
                      <a:endParaRPr lang="es-MX" sz="1300" cap="none" spc="0">
                        <a:solidFill>
                          <a:schemeClr val="tx1"/>
                        </a:solidFill>
                      </a:endParaRPr>
                    </a:p>
                  </a:txBody>
                  <a:tcPr marL="69848" marR="99783" marT="19957" marB="149675">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s-MX" sz="1300" b="0" i="0" kern="1200" cap="none" spc="0">
                          <a:solidFill>
                            <a:schemeClr val="tx1"/>
                          </a:solidFill>
                          <a:effectLst/>
                          <a:latin typeface="+mn-lt"/>
                          <a:ea typeface="+mn-ea"/>
                          <a:cs typeface="+mn-cs"/>
                        </a:rPr>
                        <a:t>Intentar activamente establecer una conexión.</a:t>
                      </a:r>
                      <a:endParaRPr lang="es-MX" sz="1300" cap="none" spc="0">
                        <a:solidFill>
                          <a:schemeClr val="tx1"/>
                        </a:solidFill>
                      </a:endParaRPr>
                    </a:p>
                  </a:txBody>
                  <a:tcPr marL="69848" marR="99783" marT="19957" marB="149675">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34396915"/>
                  </a:ext>
                </a:extLst>
              </a:tr>
              <a:tr h="409111">
                <a:tc>
                  <a:txBody>
                    <a:bodyPr/>
                    <a:lstStyle/>
                    <a:p>
                      <a:r>
                        <a:rPr lang="es-MX" sz="1300" cap="none" spc="0" err="1">
                          <a:solidFill>
                            <a:schemeClr val="tx1"/>
                          </a:solidFill>
                        </a:rPr>
                        <a:t>send</a:t>
                      </a:r>
                      <a:endParaRPr lang="es-MX" sz="1300" cap="none" spc="0">
                        <a:solidFill>
                          <a:schemeClr val="tx1"/>
                        </a:solidFill>
                      </a:endParaRPr>
                    </a:p>
                  </a:txBody>
                  <a:tcPr marL="69848" marR="99783" marT="19957" marB="14967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s-MX" sz="1300" cap="none" spc="0">
                          <a:solidFill>
                            <a:schemeClr val="tx1"/>
                          </a:solidFill>
                        </a:rPr>
                        <a:t>Enviar datos a través de la conexión </a:t>
                      </a:r>
                    </a:p>
                  </a:txBody>
                  <a:tcPr marL="69848" marR="99783" marT="19957" marB="14967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892413258"/>
                  </a:ext>
                </a:extLst>
              </a:tr>
              <a:tr h="409111">
                <a:tc>
                  <a:txBody>
                    <a:bodyPr/>
                    <a:lstStyle/>
                    <a:p>
                      <a:r>
                        <a:rPr lang="es-MX" sz="1300" cap="none" spc="0" err="1">
                          <a:solidFill>
                            <a:schemeClr val="tx1"/>
                          </a:solidFill>
                        </a:rPr>
                        <a:t>receive</a:t>
                      </a:r>
                      <a:endParaRPr lang="es-MX" sz="1300" cap="none" spc="0">
                        <a:solidFill>
                          <a:schemeClr val="tx1"/>
                        </a:solidFill>
                      </a:endParaRPr>
                    </a:p>
                  </a:txBody>
                  <a:tcPr marL="69848" marR="99783" marT="19957" marB="149675">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s-MX" sz="1300" cap="none" spc="0">
                          <a:solidFill>
                            <a:schemeClr val="tx1"/>
                          </a:solidFill>
                        </a:rPr>
                        <a:t>Recibir datos a través de la conexión </a:t>
                      </a:r>
                    </a:p>
                  </a:txBody>
                  <a:tcPr marL="69848" marR="99783" marT="19957" marB="149675">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865107553"/>
                  </a:ext>
                </a:extLst>
              </a:tr>
              <a:tr h="409111">
                <a:tc>
                  <a:txBody>
                    <a:bodyPr/>
                    <a:lstStyle/>
                    <a:p>
                      <a:r>
                        <a:rPr lang="es-MX" sz="1300" cap="none" spc="0" err="1">
                          <a:solidFill>
                            <a:schemeClr val="tx1"/>
                          </a:solidFill>
                        </a:rPr>
                        <a:t>close</a:t>
                      </a:r>
                      <a:r>
                        <a:rPr lang="es-MX" sz="1300" cap="none" spc="0">
                          <a:solidFill>
                            <a:schemeClr val="tx1"/>
                          </a:solidFill>
                        </a:rPr>
                        <a:t> </a:t>
                      </a:r>
                    </a:p>
                  </a:txBody>
                  <a:tcPr marL="69848" marR="99783" marT="19957" marB="14967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s-MX" sz="1300" cap="none" spc="0">
                          <a:solidFill>
                            <a:schemeClr val="tx1"/>
                          </a:solidFill>
                        </a:rPr>
                        <a:t>Liberar la conexión </a:t>
                      </a:r>
                    </a:p>
                  </a:txBody>
                  <a:tcPr marL="69848" marR="99783" marT="19957" marB="14967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81738360"/>
                  </a:ext>
                </a:extLst>
              </a:tr>
            </a:tbl>
          </a:graphicData>
        </a:graphic>
      </p:graphicFrame>
    </p:spTree>
    <p:extLst>
      <p:ext uri="{BB962C8B-B14F-4D97-AF65-F5344CB8AC3E}">
        <p14:creationId xmlns:p14="http://schemas.microsoft.com/office/powerpoint/2010/main" val="261394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B1923F48-C688-029C-F8B7-0D79370DFC85}"/>
              </a:ext>
            </a:extLst>
          </p:cNvPr>
          <p:cNvPicPr>
            <a:picLocks noGrp="1" noChangeAspect="1"/>
          </p:cNvPicPr>
          <p:nvPr>
            <p:ph idx="1"/>
          </p:nvPr>
        </p:nvPicPr>
        <p:blipFill>
          <a:blip r:embed="rId2"/>
          <a:stretch>
            <a:fillRect/>
          </a:stretch>
        </p:blipFill>
        <p:spPr>
          <a:xfrm>
            <a:off x="643467" y="1602401"/>
            <a:ext cx="10905066" cy="3653196"/>
          </a:xfrm>
          <a:prstGeom prst="rect">
            <a:avLst/>
          </a:prstGeom>
        </p:spPr>
      </p:pic>
    </p:spTree>
    <p:extLst>
      <p:ext uri="{BB962C8B-B14F-4D97-AF65-F5344CB8AC3E}">
        <p14:creationId xmlns:p14="http://schemas.microsoft.com/office/powerpoint/2010/main" val="301428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DA0DDC2-D95D-62C2-9CDA-91481D868775}"/>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err="1">
                <a:solidFill>
                  <a:schemeClr val="bg1">
                    <a:lumMod val="95000"/>
                    <a:lumOff val="5000"/>
                  </a:schemeClr>
                </a:solidFill>
              </a:rPr>
              <a:t>Comunicación</a:t>
            </a:r>
            <a:r>
              <a:rPr lang="en-US" sz="5400" dirty="0">
                <a:solidFill>
                  <a:schemeClr val="bg1">
                    <a:lumMod val="95000"/>
                    <a:lumOff val="5000"/>
                  </a:schemeClr>
                </a:solidFill>
              </a:rPr>
              <a:t> </a:t>
            </a:r>
            <a:r>
              <a:rPr lang="en-US" sz="5400" dirty="0" err="1">
                <a:solidFill>
                  <a:schemeClr val="bg1">
                    <a:lumMod val="95000"/>
                    <a:lumOff val="5000"/>
                  </a:schemeClr>
                </a:solidFill>
              </a:rPr>
              <a:t>Avanzada</a:t>
            </a:r>
            <a:r>
              <a:rPr lang="en-US" sz="5400" dirty="0">
                <a:solidFill>
                  <a:schemeClr val="bg1">
                    <a:lumMod val="95000"/>
                    <a:lumOff val="5000"/>
                  </a:schemeClr>
                </a:solidFill>
              </a:rPr>
              <a:t> </a:t>
            </a:r>
            <a:r>
              <a:rPr lang="en-US" sz="5400" dirty="0" err="1">
                <a:solidFill>
                  <a:schemeClr val="bg1">
                    <a:lumMod val="95000"/>
                    <a:lumOff val="5000"/>
                  </a:schemeClr>
                </a:solidFill>
              </a:rPr>
              <a:t>en</a:t>
            </a:r>
            <a:r>
              <a:rPr lang="en-US" sz="5400" dirty="0">
                <a:solidFill>
                  <a:schemeClr val="bg1">
                    <a:lumMod val="95000"/>
                    <a:lumOff val="5000"/>
                  </a:schemeClr>
                </a:solidFill>
              </a:rPr>
              <a:t> </a:t>
            </a:r>
            <a:r>
              <a:rPr lang="en-US" sz="5400" dirty="0" err="1">
                <a:solidFill>
                  <a:schemeClr val="bg1">
                    <a:lumMod val="95000"/>
                    <a:lumOff val="5000"/>
                  </a:schemeClr>
                </a:solidFill>
              </a:rPr>
              <a:t>Sistemas</a:t>
            </a:r>
            <a:r>
              <a:rPr lang="en-US" sz="5400" dirty="0">
                <a:solidFill>
                  <a:schemeClr val="bg1">
                    <a:lumMod val="95000"/>
                    <a:lumOff val="5000"/>
                  </a:schemeClr>
                </a:solidFill>
              </a:rPr>
              <a:t> </a:t>
            </a:r>
            <a:r>
              <a:rPr lang="en-US" sz="5400" dirty="0" err="1">
                <a:solidFill>
                  <a:schemeClr val="bg1">
                    <a:lumMod val="95000"/>
                    <a:lumOff val="5000"/>
                  </a:schemeClr>
                </a:solidFill>
              </a:rPr>
              <a:t>Distribuidos</a:t>
            </a:r>
            <a:br>
              <a:rPr lang="en-US" sz="5400" dirty="0">
                <a:solidFill>
                  <a:schemeClr val="bg1">
                    <a:lumMod val="95000"/>
                    <a:lumOff val="5000"/>
                  </a:schemeClr>
                </a:solidFill>
              </a:rPr>
            </a:br>
            <a:endParaRPr lang="en-US" sz="5400" dirty="0">
              <a:solidFill>
                <a:schemeClr val="bg1">
                  <a:lumMod val="95000"/>
                  <a:lumOff val="5000"/>
                </a:schemeClr>
              </a:solidFill>
            </a:endParaRPr>
          </a:p>
        </p:txBody>
      </p:sp>
    </p:spTree>
    <p:extLst>
      <p:ext uri="{BB962C8B-B14F-4D97-AF65-F5344CB8AC3E}">
        <p14:creationId xmlns:p14="http://schemas.microsoft.com/office/powerpoint/2010/main" val="36301801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6"/>
          <p:cNvSpPr txBox="1"/>
          <p:nvPr/>
        </p:nvSpPr>
        <p:spPr>
          <a:xfrm>
            <a:off x="0" y="640823"/>
            <a:ext cx="4323406" cy="5583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err="1">
                <a:solidFill>
                  <a:schemeClr val="tx1"/>
                </a:solidFill>
                <a:latin typeface="+mj-lt"/>
                <a:ea typeface="+mj-ea"/>
                <a:cs typeface="+mj-cs"/>
              </a:rPr>
              <a:t>Comunicación</a:t>
            </a:r>
            <a:r>
              <a:rPr lang="en-US" sz="5400" kern="1200" dirty="0">
                <a:solidFill>
                  <a:schemeClr val="tx1"/>
                </a:solidFill>
                <a:latin typeface="+mj-lt"/>
                <a:ea typeface="+mj-ea"/>
                <a:cs typeface="+mj-cs"/>
              </a:rPr>
              <a:t> </a:t>
            </a:r>
            <a:r>
              <a:rPr lang="en-US" sz="5400" kern="1200" dirty="0" err="1">
                <a:solidFill>
                  <a:schemeClr val="tx1"/>
                </a:solidFill>
                <a:latin typeface="+mj-lt"/>
                <a:ea typeface="+mj-ea"/>
                <a:cs typeface="+mj-cs"/>
              </a:rPr>
              <a:t>Efímera</a:t>
            </a:r>
            <a:r>
              <a:rPr lang="en-US" sz="5400" kern="1200" dirty="0">
                <a:solidFill>
                  <a:schemeClr val="tx1"/>
                </a:solidFill>
                <a:latin typeface="+mj-lt"/>
                <a:ea typeface="+mj-ea"/>
                <a:cs typeface="+mj-cs"/>
              </a:rPr>
              <a:t> </a:t>
            </a:r>
            <a:r>
              <a:rPr lang="en-US" sz="5400" kern="1200" dirty="0" err="1">
                <a:solidFill>
                  <a:schemeClr val="tx1"/>
                </a:solidFill>
                <a:latin typeface="+mj-lt"/>
                <a:ea typeface="+mj-ea"/>
                <a:cs typeface="+mj-cs"/>
              </a:rPr>
              <a:t>Avanzada</a:t>
            </a:r>
            <a:endParaRPr lang="en-US" sz="5400" kern="1200" dirty="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extBox 15">
            <a:extLst>
              <a:ext uri="{FF2B5EF4-FFF2-40B4-BE49-F238E27FC236}">
                <a16:creationId xmlns:a16="http://schemas.microsoft.com/office/drawing/2014/main" id="{37EF6799-4598-390B-C0E3-1F7D92EDC9C1}"/>
              </a:ext>
            </a:extLst>
          </p:cNvPr>
          <p:cNvGraphicFramePr/>
          <p:nvPr>
            <p:extLst>
              <p:ext uri="{D42A27DB-BD31-4B8C-83A1-F6EECF244321}">
                <p14:modId xmlns:p14="http://schemas.microsoft.com/office/powerpoint/2010/main" val="267259138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Gráfico, Diagrama&#10;&#10;Descripción generada automáticamente">
            <a:extLst>
              <a:ext uri="{FF2B5EF4-FFF2-40B4-BE49-F238E27FC236}">
                <a16:creationId xmlns:a16="http://schemas.microsoft.com/office/drawing/2014/main" id="{0DC97324-6BBC-484F-9B1E-3A8BB711DC05}"/>
              </a:ext>
            </a:extLst>
          </p:cNvPr>
          <p:cNvPicPr>
            <a:picLocks noChangeAspect="1"/>
          </p:cNvPicPr>
          <p:nvPr/>
        </p:nvPicPr>
        <p:blipFill rotWithShape="1">
          <a:blip r:embed="rId2">
            <a:extLst>
              <a:ext uri="{28A0092B-C50C-407E-A947-70E740481C1C}">
                <a14:useLocalDpi xmlns:a14="http://schemas.microsoft.com/office/drawing/2010/main" val="0"/>
              </a:ext>
            </a:extLst>
          </a:blip>
          <a:srcRect l="8334" t="5882" r="21211" b="63726"/>
          <a:stretch/>
        </p:blipFill>
        <p:spPr>
          <a:xfrm>
            <a:off x="643467" y="1612044"/>
            <a:ext cx="10905066" cy="363391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109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a:solidFill>
                  <a:schemeClr val="tx1"/>
                </a:solidFill>
                <a:latin typeface="+mj-lt"/>
                <a:ea typeface="+mj-ea"/>
                <a:cs typeface="+mj-cs"/>
              </a:rPr>
              <a:t>Publish-Subscribe pattern</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8"/>
          <p:cNvSpPr txBox="1"/>
          <p:nvPr/>
        </p:nvSpPr>
        <p:spPr>
          <a:xfrm>
            <a:off x="838200" y="1929384"/>
            <a:ext cx="10515600" cy="4251960"/>
          </a:xfrm>
          <a:prstGeom prst="rect">
            <a:avLst/>
          </a:prstGeom>
        </p:spPr>
        <p:txBody>
          <a:bodyPr vert="horz" lIns="91440" tIns="45720" rIns="91440" bIns="45720" rtlCol="0">
            <a:normAutofit/>
          </a:bodyPr>
          <a:lstStyle/>
          <a:p>
            <a:pPr marL="529146" lvl="1" indent="-228600">
              <a:lnSpc>
                <a:spcPct val="90000"/>
              </a:lnSpc>
              <a:spcAft>
                <a:spcPts val="600"/>
              </a:spcAft>
              <a:buFont typeface="Arial" panose="020B0604020202020204" pitchFamily="34" charset="0"/>
              <a:buChar char="•"/>
            </a:pPr>
            <a:r>
              <a:rPr lang="en-US" sz="2200" spc="49"/>
              <a:t>Los clientes se suscriben a mensajes publicados por los servidores.</a:t>
            </a:r>
          </a:p>
          <a:p>
            <a:pPr marL="529146" lvl="1" indent="-228600">
              <a:lnSpc>
                <a:spcPct val="90000"/>
              </a:lnSpc>
              <a:spcAft>
                <a:spcPts val="600"/>
              </a:spcAft>
              <a:buFont typeface="Arial" panose="020B0604020202020204" pitchFamily="34" charset="0"/>
              <a:buChar char="•"/>
            </a:pPr>
            <a:r>
              <a:rPr lang="en-US" sz="2200" spc="49"/>
              <a:t>Este patrón permite que solo se transmitan los mensajes a los que los clientes se han suscrito, evitando la pérdida de mensajes no deseados.</a:t>
            </a:r>
          </a:p>
          <a:p>
            <a:pPr marL="529146" lvl="1" indent="-228600">
              <a:lnSpc>
                <a:spcPct val="90000"/>
              </a:lnSpc>
              <a:spcAft>
                <a:spcPts val="600"/>
              </a:spcAft>
              <a:buFont typeface="Arial" panose="020B0604020202020204" pitchFamily="34" charset="0"/>
              <a:buChar char="•"/>
            </a:pPr>
            <a:r>
              <a:rPr lang="en-US" sz="2200" spc="49"/>
              <a:t>En su forma más simple, se establece una difusión de mensajes desde un servidor a varios clientes.</a:t>
            </a:r>
          </a:p>
          <a:p>
            <a:pPr marL="529146" lvl="1" indent="-228600">
              <a:lnSpc>
                <a:spcPct val="90000"/>
              </a:lnSpc>
              <a:spcAft>
                <a:spcPts val="600"/>
              </a:spcAft>
              <a:buFont typeface="Arial" panose="020B0604020202020204" pitchFamily="34" charset="0"/>
              <a:buChar char="•"/>
            </a:pPr>
            <a:r>
              <a:rPr lang="en-US" sz="2200" spc="49"/>
              <a:t>El servidor utiliza un socket de tipo PUB, y los clientes utilizan sockets de tipo SUB, conectándose al servidor.</a:t>
            </a:r>
          </a:p>
          <a:p>
            <a:pPr marL="529146" lvl="1" indent="-228600">
              <a:lnSpc>
                <a:spcPct val="90000"/>
              </a:lnSpc>
              <a:spcAft>
                <a:spcPts val="600"/>
              </a:spcAft>
              <a:buFont typeface="Arial" panose="020B0604020202020204" pitchFamily="34" charset="0"/>
              <a:buChar char="•"/>
            </a:pPr>
            <a:r>
              <a:rPr lang="en-US" sz="2200" spc="49"/>
              <a:t>Los clientes deben suscribirse a mensajes específicos, y solo recibirán los mensajes a los que se han suscrito.</a:t>
            </a:r>
          </a:p>
          <a:p>
            <a:pPr indent="-228600">
              <a:lnSpc>
                <a:spcPct val="90000"/>
              </a:lnSpc>
              <a:spcAft>
                <a:spcPts val="600"/>
              </a:spcAft>
              <a:buFont typeface="Arial" panose="020B0604020202020204" pitchFamily="34" charset="0"/>
              <a:buChar char="•"/>
            </a:pPr>
            <a:endParaRPr lang="en-US" sz="2200" spc="49"/>
          </a:p>
          <a:p>
            <a:pPr indent="-228600">
              <a:lnSpc>
                <a:spcPct val="90000"/>
              </a:lnSpc>
              <a:spcAft>
                <a:spcPts val="600"/>
              </a:spcAft>
              <a:buFont typeface="Arial" panose="020B0604020202020204" pitchFamily="34" charset="0"/>
              <a:buChar char="•"/>
            </a:pPr>
            <a:endParaRPr lang="en-US" sz="2200" spc="49"/>
          </a:p>
          <a:p>
            <a:pPr indent="-228600">
              <a:lnSpc>
                <a:spcPct val="90000"/>
              </a:lnSpc>
              <a:spcAft>
                <a:spcPts val="600"/>
              </a:spcAft>
              <a:buFont typeface="Arial" panose="020B0604020202020204" pitchFamily="34" charset="0"/>
              <a:buChar char="•"/>
            </a:pPr>
            <a:endParaRPr lang="en-US" sz="2200" spc="49"/>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descr="Gráfico, Diagrama&#10;&#10;Descripción generada automáticamente">
            <a:extLst>
              <a:ext uri="{FF2B5EF4-FFF2-40B4-BE49-F238E27FC236}">
                <a16:creationId xmlns:a16="http://schemas.microsoft.com/office/drawing/2014/main" id="{202BB76C-9513-FF86-D4C1-E874D0D92D42}"/>
              </a:ext>
            </a:extLst>
          </p:cNvPr>
          <p:cNvPicPr>
            <a:picLocks noChangeAspect="1"/>
          </p:cNvPicPr>
          <p:nvPr/>
        </p:nvPicPr>
        <p:blipFill rotWithShape="1">
          <a:blip r:embed="rId2">
            <a:extLst>
              <a:ext uri="{28A0092B-C50C-407E-A947-70E740481C1C}">
                <a14:useLocalDpi xmlns:a14="http://schemas.microsoft.com/office/drawing/2010/main" val="0"/>
              </a:ext>
            </a:extLst>
          </a:blip>
          <a:srcRect l="2020" t="42484" r="6565" b="35948"/>
          <a:stretch/>
        </p:blipFill>
        <p:spPr>
          <a:xfrm>
            <a:off x="643467" y="2435222"/>
            <a:ext cx="10905066" cy="198755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77125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1079</Words>
  <Application>Microsoft Office PowerPoint</Application>
  <PresentationFormat>Panorámica</PresentationFormat>
  <Paragraphs>60</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Söhne</vt:lpstr>
      <vt:lpstr>Tema de Office</vt:lpstr>
      <vt:lpstr>Mensajería transitoria simple </vt:lpstr>
      <vt:lpstr>Sockets</vt:lpstr>
      <vt:lpstr>Operaciones Sockets </vt:lpstr>
      <vt:lpstr>Presentación de PowerPoint</vt:lpstr>
      <vt:lpstr>Comunicación Avanzada en Sistemas Distribuidos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Comunicación persistente orientada a mensajes</vt:lpstr>
      <vt:lpstr>Presentación de PowerPoint</vt:lpstr>
      <vt:lpstr>Modelo de Encolamiento de Mensajes</vt:lpstr>
      <vt:lpstr>Arquitectura de un Sistema de Encolamiento de Mensajes</vt:lpstr>
      <vt:lpstr>Desafíos en la Gestión de Asignaciones de Nombres a Direcciones</vt:lpstr>
      <vt:lpstr>Brokers de Mensajes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Comunicación persistente orientada a mensajes</dc:title>
  <dc:creator>IRVYN XICALE CABRERA</dc:creator>
  <cp:lastModifiedBy>IRVYN XICALE CABRERA</cp:lastModifiedBy>
  <cp:revision>6</cp:revision>
  <dcterms:created xsi:type="dcterms:W3CDTF">2023-10-19T03:51:16Z</dcterms:created>
  <dcterms:modified xsi:type="dcterms:W3CDTF">2023-10-19T06:35:40Z</dcterms:modified>
</cp:coreProperties>
</file>