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F6584"/>
    <a:srgbClr val="146EA0"/>
    <a:srgbClr val="1A609A"/>
    <a:srgbClr val="A89F88"/>
    <a:srgbClr val="A3A888"/>
    <a:srgbClr val="0F202A"/>
    <a:srgbClr val="F0F0FF"/>
    <a:srgbClr val="FFC000"/>
    <a:srgbClr val="167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6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5DD0-C1A3-4A8C-96E9-F53D5E8781ED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99D6-C476-4B7D-852A-91FD54D3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7736" y="449953"/>
            <a:ext cx="11654009" cy="6071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4230" y="2670628"/>
            <a:ext cx="6749143" cy="998992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>
                <a:solidFill>
                  <a:srgbClr val="9BD9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to Know </a:t>
            </a:r>
            <a:br>
              <a:rPr lang="en-US" sz="3500" b="1" dirty="0" smtClean="0">
                <a:solidFill>
                  <a:srgbClr val="9BD9E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085" y="3773723"/>
            <a:ext cx="6023429" cy="50550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Mohamad Irwan Afandi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685" y="449954"/>
            <a:ext cx="5225143" cy="827304"/>
          </a:xfrm>
          <a:prstGeom prst="rect">
            <a:avLst/>
          </a:prstGeom>
          <a:solidFill>
            <a:srgbClr val="14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8915" y="5553987"/>
            <a:ext cx="4354285" cy="798286"/>
          </a:xfrm>
          <a:prstGeom prst="rect">
            <a:avLst/>
          </a:prstGeom>
          <a:solidFill>
            <a:srgbClr val="14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11256" y="3681640"/>
            <a:ext cx="32366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82297" y="6369346"/>
            <a:ext cx="3609703" cy="665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2305881" cy="772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3344" y="524383"/>
            <a:ext cx="39453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BORROWER SCORING</a:t>
            </a:r>
          </a:p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on Agriculture Sector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76" y="2016893"/>
            <a:ext cx="785144" cy="7851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69" y="2033575"/>
            <a:ext cx="816616" cy="81661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38" y="2016893"/>
            <a:ext cx="843874" cy="843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77" y="4593118"/>
            <a:ext cx="829408" cy="829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64" y="4593116"/>
            <a:ext cx="829409" cy="829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60" y="4592418"/>
            <a:ext cx="830107" cy="830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85994" y="1638338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5678" y="1633465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12037" y="1651401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78396" y="4167568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06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5678" y="4154631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05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3133" y="4179910"/>
            <a:ext cx="641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04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6906" y="2850191"/>
            <a:ext cx="3626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Determine borrowers who deserve to be funded is very difficult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709" y="142407"/>
            <a:ext cx="19479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CRISP-DM</a:t>
            </a:r>
            <a:endParaRPr lang="en-US" sz="2000" dirty="0">
              <a:solidFill>
                <a:srgbClr val="333F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142" y="3425098"/>
            <a:ext cx="3239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Create recommended system to help credit scoring department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4138" y="2850191"/>
            <a:ext cx="32651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Collect the data from previous data (RDBM), Weblog (NoSQL), or Third party like AFPI (</a:t>
            </a:r>
            <a:r>
              <a:rPr lang="en-US" sz="1500" dirty="0" err="1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JSon</a:t>
            </a: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Identify data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Discover new insight 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43609" y="2860767"/>
            <a:ext cx="35255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Dealing with missing value, outlier, redundant data, different format, imbalance data, standardization, </a:t>
            </a:r>
            <a:r>
              <a:rPr lang="en-US" sz="1500" dirty="0" err="1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etc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6423" y="5523724"/>
            <a:ext cx="3798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Determine the methodology (machine learning or logic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Determine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Build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4138" y="5497909"/>
            <a:ext cx="334496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Evaluate the model using some matrix accuracy to see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Determine whether go to the next step or return to previous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68655" y="5447265"/>
            <a:ext cx="3344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Deploy the model in our software (website or mobile apps)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39414" y="6493301"/>
            <a:ext cx="3600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33F50"/>
                </a:solidFill>
              </a:rPr>
              <a:t>https://www.sv-europe.com/crisp-dm-methodology/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5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93" y="3363986"/>
            <a:ext cx="6124214" cy="6124214"/>
          </a:xfrm>
        </p:spPr>
      </p:pic>
      <p:sp>
        <p:nvSpPr>
          <p:cNvPr id="5" name="Rectangle 4"/>
          <p:cNvSpPr/>
          <p:nvPr/>
        </p:nvSpPr>
        <p:spPr>
          <a:xfrm>
            <a:off x="1057367" y="3785249"/>
            <a:ext cx="1072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Analyst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35985" y="1342511"/>
            <a:ext cx="1199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Scientist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5334" y="714245"/>
            <a:ext cx="2305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Machine Learning</a:t>
            </a:r>
          </a:p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Engineer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0545" y="1342511"/>
            <a:ext cx="1244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Engineer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2701" y="3385139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61640" y="942401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7023" y="338001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84637" y="942401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1131" y="6426093"/>
            <a:ext cx="7210698" cy="1947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7932" y="6511034"/>
            <a:ext cx="5077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F50"/>
                </a:solidFill>
              </a:rPr>
              <a:t>https://</a:t>
            </a:r>
            <a:r>
              <a:rPr lang="en-US" sz="1400" b="1" dirty="0" smtClean="0">
                <a:solidFill>
                  <a:srgbClr val="333F50"/>
                </a:solidFill>
              </a:rPr>
              <a:t>blog.udacity.com/2018/01/4-types-data-science-jobs.html</a:t>
            </a:r>
            <a:endParaRPr lang="en-US" sz="1400" b="1" dirty="0">
              <a:solidFill>
                <a:srgbClr val="333F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4860065" y="6068453"/>
            <a:ext cx="2532829" cy="51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65" y="6133769"/>
            <a:ext cx="2532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Science Role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6337" y="4480187"/>
            <a:ext cx="293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Focus on Analyzing the </a:t>
            </a:r>
            <a:r>
              <a:rPr lang="en-US" sz="1600" dirty="0" smtClean="0"/>
              <a:t>data,</a:t>
            </a:r>
          </a:p>
          <a:p>
            <a:pPr algn="ctr"/>
            <a:r>
              <a:rPr lang="en-US" sz="1600" dirty="0" smtClean="0"/>
              <a:t>get the insight, and implement on business.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245275" y="1993208"/>
            <a:ext cx="293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Prepare the infrastructure for DS like database, server, create</a:t>
            </a:r>
          </a:p>
          <a:p>
            <a:pPr algn="ctr"/>
            <a:r>
              <a:rPr lang="en-US" sz="1600" dirty="0" smtClean="0"/>
              <a:t>data processing pipeline,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710658" y="1423371"/>
            <a:ext cx="2934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Focus on implementing the model made by 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8273" y="1992538"/>
            <a:ext cx="293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Define problem, understanding the data, data exploration, modeling and evaluate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41707" y="3785249"/>
            <a:ext cx="15872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Business</a:t>
            </a:r>
          </a:p>
          <a:p>
            <a:pPr algn="ctr"/>
            <a:r>
              <a:rPr lang="en-US" sz="2000" b="1" dirty="0" smtClean="0">
                <a:solidFill>
                  <a:srgbClr val="333F5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Intelligence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284320" y="3385139"/>
            <a:ext cx="502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67956" y="4435276"/>
            <a:ext cx="2934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Define business problem/goal,</a:t>
            </a:r>
          </a:p>
          <a:p>
            <a:pPr algn="ctr"/>
            <a:r>
              <a:rPr lang="en-US" sz="1600" dirty="0" smtClean="0"/>
              <a:t>transfer data into business insight, and deliver to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6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030" y="2860765"/>
            <a:ext cx="4529317" cy="7996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658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 …</a:t>
            </a:r>
            <a:endParaRPr lang="en-US" b="1" dirty="0">
              <a:solidFill>
                <a:srgbClr val="FF6584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70"/>
            <a:ext cx="5667102" cy="4950742"/>
          </a:xfrm>
        </p:spPr>
      </p:pic>
      <p:sp>
        <p:nvSpPr>
          <p:cNvPr id="5" name="Rectangle 4"/>
          <p:cNvSpPr/>
          <p:nvPr/>
        </p:nvSpPr>
        <p:spPr>
          <a:xfrm>
            <a:off x="0" y="6257108"/>
            <a:ext cx="12192000" cy="6008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76" y="2893375"/>
            <a:ext cx="5539821" cy="39045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1574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1273628" y="1378479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146EA0"/>
                </a:solidFill>
              </a:rPr>
              <a:t>1. What is data science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12" name="Title 9"/>
          <p:cNvSpPr txBox="1">
            <a:spLocks/>
          </p:cNvSpPr>
          <p:nvPr/>
        </p:nvSpPr>
        <p:spPr>
          <a:xfrm>
            <a:off x="1273628" y="2018228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146EA0"/>
                </a:solidFill>
              </a:rPr>
              <a:t>2. Why we need data science 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1273628" y="2624815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146EA0"/>
                </a:solidFill>
              </a:rPr>
              <a:t>3. Data science in daily life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14" name="Title 9"/>
          <p:cNvSpPr txBox="1">
            <a:spLocks/>
          </p:cNvSpPr>
          <p:nvPr/>
        </p:nvSpPr>
        <p:spPr>
          <a:xfrm>
            <a:off x="1273628" y="3239522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146EA0"/>
                </a:solidFill>
              </a:rPr>
              <a:t>4. The Essential skill needed by data scientist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16" name="Title 9"/>
          <p:cNvSpPr txBox="1">
            <a:spLocks/>
          </p:cNvSpPr>
          <p:nvPr/>
        </p:nvSpPr>
        <p:spPr>
          <a:xfrm>
            <a:off x="1273628" y="3779240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146EA0"/>
                </a:solidFill>
              </a:rPr>
              <a:t>5</a:t>
            </a:r>
            <a:r>
              <a:rPr lang="en-US" sz="3000" b="1" dirty="0" smtClean="0">
                <a:solidFill>
                  <a:srgbClr val="146EA0"/>
                </a:solidFill>
              </a:rPr>
              <a:t>. Data science tools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17" name="Title 9"/>
          <p:cNvSpPr txBox="1">
            <a:spLocks/>
          </p:cNvSpPr>
          <p:nvPr/>
        </p:nvSpPr>
        <p:spPr>
          <a:xfrm>
            <a:off x="1273627" y="4955747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146EA0"/>
                </a:solidFill>
              </a:rPr>
              <a:t>7</a:t>
            </a:r>
            <a:r>
              <a:rPr lang="en-US" sz="3000" b="1" dirty="0" smtClean="0">
                <a:solidFill>
                  <a:srgbClr val="146EA0"/>
                </a:solidFill>
              </a:rPr>
              <a:t>. Role in data world</a:t>
            </a:r>
            <a:endParaRPr lang="en-US" sz="3000" b="1" dirty="0">
              <a:solidFill>
                <a:srgbClr val="146E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74172" y="6397139"/>
            <a:ext cx="13824858" cy="827304"/>
          </a:xfrm>
          <a:prstGeom prst="rect">
            <a:avLst/>
          </a:prstGeom>
          <a:solidFill>
            <a:srgbClr val="14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9"/>
          <p:cNvSpPr txBox="1">
            <a:spLocks/>
          </p:cNvSpPr>
          <p:nvPr/>
        </p:nvSpPr>
        <p:spPr>
          <a:xfrm>
            <a:off x="1273628" y="4340920"/>
            <a:ext cx="6607629" cy="58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146EA0"/>
                </a:solidFill>
              </a:rPr>
              <a:t>6</a:t>
            </a:r>
            <a:r>
              <a:rPr lang="en-US" sz="3000" b="1" dirty="0" smtClean="0">
                <a:solidFill>
                  <a:srgbClr val="146EA0"/>
                </a:solidFill>
              </a:rPr>
              <a:t>. Data science framework</a:t>
            </a:r>
            <a:endParaRPr lang="en-US" sz="3000" b="1" dirty="0">
              <a:solidFill>
                <a:srgbClr val="146E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365125"/>
            <a:ext cx="10515600" cy="1325563"/>
          </a:xfrm>
        </p:spPr>
        <p:txBody>
          <a:bodyPr/>
          <a:lstStyle/>
          <a:p>
            <a:r>
              <a:rPr lang="en-US" sz="3500" dirty="0" smtClean="0"/>
              <a:t>What 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b="1" dirty="0">
                <a:solidFill>
                  <a:srgbClr val="146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146E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b="1" dirty="0">
              <a:solidFill>
                <a:srgbClr val="146E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96" y="1825625"/>
            <a:ext cx="5356104" cy="42926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5241" y="6544662"/>
            <a:ext cx="3616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33F50"/>
                </a:solidFill>
              </a:rPr>
              <a:t>https://www.mathsisfun.com/data/data.html</a:t>
            </a:r>
            <a:endParaRPr lang="en-US" sz="1400" b="1" dirty="0">
              <a:solidFill>
                <a:srgbClr val="333F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62664" y="6328326"/>
            <a:ext cx="4129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333F50"/>
                </a:solidFill>
              </a:rPr>
              <a:t>https://www.edureka.co/blog/what-is-data-science/</a:t>
            </a:r>
            <a:endParaRPr lang="en-US" sz="1400" b="1" dirty="0">
              <a:solidFill>
                <a:srgbClr val="333F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164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US" dirty="0" smtClean="0"/>
              <a:t>is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collection of facts, something that can be observations or just descriptions of things.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46EA0"/>
                </a:solidFill>
              </a:rPr>
              <a:t>Science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knowledge to discover new things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Data Science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a process discover hidden patterns from the raw of data using science methodology (statistic, algorithm and machine learning principles).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32" y="669924"/>
            <a:ext cx="7913141" cy="1325563"/>
          </a:xfrm>
        </p:spPr>
        <p:txBody>
          <a:bodyPr/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NEED</a:t>
            </a:r>
            <a:r>
              <a:rPr lang="en-US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b="1" dirty="0" smtClean="0">
                <a:solidFill>
                  <a:srgbClr val="1A60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 b="1" dirty="0">
              <a:solidFill>
                <a:srgbClr val="1A60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88" y="780761"/>
            <a:ext cx="5483174" cy="5921829"/>
          </a:xfrm>
        </p:spPr>
      </p:pic>
      <p:sp>
        <p:nvSpPr>
          <p:cNvPr id="9" name="Rectangle 8"/>
          <p:cNvSpPr/>
          <p:nvPr/>
        </p:nvSpPr>
        <p:spPr>
          <a:xfrm>
            <a:off x="-566057" y="6262259"/>
            <a:ext cx="5834743" cy="720436"/>
          </a:xfrm>
          <a:prstGeom prst="rect">
            <a:avLst/>
          </a:prstGeom>
          <a:solidFill>
            <a:srgbClr val="0F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88658" y="2500068"/>
            <a:ext cx="2439972" cy="48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601750" y="1510145"/>
            <a:ext cx="2439972" cy="48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18236" y="331407"/>
            <a:ext cx="2439972" cy="48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487885" y="625353"/>
            <a:ext cx="2439972" cy="48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090716" y="322639"/>
            <a:ext cx="2439972" cy="48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90932" y="2964961"/>
            <a:ext cx="4987110" cy="2657317"/>
            <a:chOff x="3890932" y="3232829"/>
            <a:chExt cx="4987110" cy="2657317"/>
          </a:xfrm>
        </p:grpSpPr>
        <p:grpSp>
          <p:nvGrpSpPr>
            <p:cNvPr id="26" name="Group 25"/>
            <p:cNvGrpSpPr/>
            <p:nvPr/>
          </p:nvGrpSpPr>
          <p:grpSpPr>
            <a:xfrm>
              <a:off x="3890932" y="3232829"/>
              <a:ext cx="4987110" cy="2657317"/>
              <a:chOff x="4400269" y="3347123"/>
              <a:chExt cx="4987110" cy="265731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400269" y="5211286"/>
                <a:ext cx="2439972" cy="793154"/>
                <a:chOff x="3948546" y="5078163"/>
                <a:chExt cx="2439972" cy="793154"/>
              </a:xfrm>
            </p:grpSpPr>
            <p:sp>
              <p:nvSpPr>
                <p:cNvPr id="10" name="Title 1"/>
                <p:cNvSpPr txBox="1">
                  <a:spLocks/>
                </p:cNvSpPr>
                <p:nvPr/>
              </p:nvSpPr>
              <p:spPr>
                <a:xfrm>
                  <a:off x="3948546" y="5385975"/>
                  <a:ext cx="2439972" cy="4853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5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130 </a:t>
                  </a:r>
                  <a:r>
                    <a:rPr lang="en-US" sz="25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EXAbyte</a:t>
                  </a:r>
                  <a:endPara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itle 1"/>
                <p:cNvSpPr txBox="1">
                  <a:spLocks/>
                </p:cNvSpPr>
                <p:nvPr/>
              </p:nvSpPr>
              <p:spPr>
                <a:xfrm>
                  <a:off x="3948546" y="5078163"/>
                  <a:ext cx="2439972" cy="4853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2005</a:t>
                  </a:r>
                  <a:endPara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6214689" y="3347123"/>
                <a:ext cx="3172690" cy="920942"/>
                <a:chOff x="6453978" y="4340282"/>
                <a:chExt cx="3172690" cy="920942"/>
              </a:xfrm>
            </p:grpSpPr>
            <p:sp>
              <p:nvSpPr>
                <p:cNvPr id="12" name="Title 1"/>
                <p:cNvSpPr txBox="1">
                  <a:spLocks/>
                </p:cNvSpPr>
                <p:nvPr/>
              </p:nvSpPr>
              <p:spPr>
                <a:xfrm>
                  <a:off x="6453978" y="4340282"/>
                  <a:ext cx="3172690" cy="4853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5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41.000 </a:t>
                  </a:r>
                  <a:r>
                    <a:rPr lang="en-US" sz="25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EXAbyte</a:t>
                  </a:r>
                  <a:endParaRPr lang="en-US" sz="25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itle 1"/>
                <p:cNvSpPr txBox="1">
                  <a:spLocks/>
                </p:cNvSpPr>
                <p:nvPr/>
              </p:nvSpPr>
              <p:spPr>
                <a:xfrm>
                  <a:off x="7186696" y="4775882"/>
                  <a:ext cx="2439972" cy="4853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0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2020</a:t>
                  </a:r>
                  <a:endPara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466" y="3901215"/>
                <a:ext cx="1617883" cy="1617883"/>
              </a:xfrm>
              <a:prstGeom prst="rect">
                <a:avLst/>
              </a:prstGeom>
            </p:spPr>
          </p:pic>
        </p:grpSp>
        <p:sp>
          <p:nvSpPr>
            <p:cNvPr id="27" name="Rectangle 26"/>
            <p:cNvSpPr/>
            <p:nvPr/>
          </p:nvSpPr>
          <p:spPr>
            <a:xfrm rot="16200000">
              <a:off x="6866387" y="4653701"/>
              <a:ext cx="102515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25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385421" y="2465740"/>
            <a:ext cx="198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1" y="4763878"/>
            <a:ext cx="1827875" cy="1827875"/>
          </a:xfrm>
          <a:prstGeom prst="rect">
            <a:avLst/>
          </a:prstGeom>
        </p:spPr>
      </p:pic>
      <p:sp>
        <p:nvSpPr>
          <p:cNvPr id="32" name="Bent Arrow 31"/>
          <p:cNvSpPr/>
          <p:nvPr/>
        </p:nvSpPr>
        <p:spPr>
          <a:xfrm rot="5400000">
            <a:off x="9603823" y="2795272"/>
            <a:ext cx="1356137" cy="144756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6092" y="2188741"/>
            <a:ext cx="9973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en-US" sz="3000" dirty="0"/>
          </a:p>
        </p:txBody>
      </p:sp>
      <p:sp>
        <p:nvSpPr>
          <p:cNvPr id="34" name="Rectangle 33"/>
          <p:cNvSpPr/>
          <p:nvPr/>
        </p:nvSpPr>
        <p:spPr>
          <a:xfrm rot="5400000">
            <a:off x="10461924" y="325801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55394" y="1797421"/>
            <a:ext cx="32366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42438" y="6313116"/>
            <a:ext cx="4210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that is not processed is called garbage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135" y="6803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146E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SCIENCE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Daily Life</a:t>
            </a:r>
            <a:endParaRPr lang="en-US" sz="27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8" y="2503466"/>
            <a:ext cx="2050168" cy="2050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6179" y="4709649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15" y="2645475"/>
            <a:ext cx="1908159" cy="19081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9805" y="4709646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96" y="2704052"/>
            <a:ext cx="1849582" cy="18495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89658" y="4709647"/>
            <a:ext cx="1236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95080" y="4709647"/>
            <a:ext cx="113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25" y="2663765"/>
            <a:ext cx="1930156" cy="19301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25034" y="6316774"/>
            <a:ext cx="5796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Safe driving car, customer churn, smart city, Etc.</a:t>
            </a:r>
          </a:p>
        </p:txBody>
      </p:sp>
    </p:spTree>
    <p:extLst>
      <p:ext uri="{BB962C8B-B14F-4D97-AF65-F5344CB8AC3E}">
        <p14:creationId xmlns:p14="http://schemas.microsoft.com/office/powerpoint/2010/main" val="2265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30" y="2185837"/>
            <a:ext cx="7064339" cy="4351338"/>
          </a:xfrm>
        </p:spPr>
      </p:pic>
      <p:sp>
        <p:nvSpPr>
          <p:cNvPr id="5" name="Rectangle 4"/>
          <p:cNvSpPr/>
          <p:nvPr/>
        </p:nvSpPr>
        <p:spPr>
          <a:xfrm>
            <a:off x="4374213" y="6167843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46E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SCIENCE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Skills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42" y="667115"/>
            <a:ext cx="1388912" cy="1388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69" y="3734558"/>
            <a:ext cx="1381503" cy="1381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8" y="3727149"/>
            <a:ext cx="1388912" cy="13889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1063" y="515762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STATISTICS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57279" y="205877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PROGRAMMING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5005" y="5157626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BUSINESS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A8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42286" y="2273133"/>
            <a:ext cx="1391905" cy="13919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1783" y="235847"/>
            <a:ext cx="3768436" cy="114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0141"/>
            <a:ext cx="10515600" cy="109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PREREQUISITES FOR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rgbClr val="1A609A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SCIENTIST</a:t>
            </a:r>
            <a:endParaRPr lang="en-US" sz="3200" b="1" dirty="0">
              <a:solidFill>
                <a:srgbClr val="1A609A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442" y="1435102"/>
            <a:ext cx="1790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SOFTSKILL</a:t>
            </a:r>
            <a:endParaRPr lang="en-US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37855" y="1384290"/>
            <a:ext cx="177338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37855" y="1889467"/>
            <a:ext cx="177338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877300" y="1361189"/>
            <a:ext cx="1790258" cy="505177"/>
            <a:chOff x="8877300" y="1361189"/>
            <a:chExt cx="1790258" cy="505177"/>
          </a:xfrm>
        </p:grpSpPr>
        <p:sp>
          <p:nvSpPr>
            <p:cNvPr id="17" name="Rectangle 16"/>
            <p:cNvSpPr/>
            <p:nvPr/>
          </p:nvSpPr>
          <p:spPr>
            <a:xfrm>
              <a:off x="8877300" y="1412001"/>
              <a:ext cx="17902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Arial" panose="020B0604020202020204" pitchFamily="34" charset="0"/>
                </a:rPr>
                <a:t>HARDSKILL</a:t>
              </a:r>
              <a:endParaRPr lang="en-US" sz="2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890713" y="1361189"/>
              <a:ext cx="17733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890713" y="1866366"/>
              <a:ext cx="177338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461" y="2581505"/>
            <a:ext cx="919281" cy="919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735" y="2632417"/>
            <a:ext cx="752129" cy="7521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30" y="4927267"/>
            <a:ext cx="795063" cy="7950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72" y="2523578"/>
            <a:ext cx="969808" cy="9698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33" y="4927266"/>
            <a:ext cx="795063" cy="79506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53296" y="2223283"/>
            <a:ext cx="4519150" cy="4071324"/>
            <a:chOff x="353296" y="2223283"/>
            <a:chExt cx="4519150" cy="407132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96" y="5324799"/>
              <a:ext cx="969808" cy="9698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96" y="3774041"/>
              <a:ext cx="969808" cy="96980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64" y="2223283"/>
              <a:ext cx="969808" cy="96980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540267" y="2381450"/>
              <a:ext cx="17902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Arial" panose="020B0604020202020204" pitchFamily="34" charset="0"/>
                </a:rPr>
                <a:t>Curiosity</a:t>
              </a:r>
              <a:endParaRPr lang="en-US" sz="2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0267" y="3919368"/>
              <a:ext cx="21042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Arial" panose="020B0604020202020204" pitchFamily="34" charset="0"/>
                </a:rPr>
                <a:t>Common sense</a:t>
              </a:r>
              <a:endParaRPr lang="en-US" sz="2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8974" y="5587061"/>
              <a:ext cx="28140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cs typeface="Arial" panose="020B0604020202020204" pitchFamily="34" charset="0"/>
                </a:rPr>
                <a:t>Communication Skill</a:t>
              </a:r>
              <a:endParaRPr lang="en-US" sz="20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57084" y="5906127"/>
              <a:ext cx="33153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How we present the results we get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54907" y="2741038"/>
              <a:ext cx="26385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High motivation to learn and never give up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63614" y="4238912"/>
              <a:ext cx="26385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  <a:latin typeface="Arial" panose="020B0604020202020204" pitchFamily="34" charset="0"/>
                  <a:ea typeface="Adobe Gothic Std B" panose="020B0800000000000000" pitchFamily="34" charset="-128"/>
                  <a:cs typeface="Arial" panose="020B0604020202020204" pitchFamily="34" charset="0"/>
                </a:rPr>
                <a:t>Know what we have to do with the problems</a:t>
              </a:r>
              <a:endParaRPr lang="en-US" sz="1500" dirty="0">
                <a:solidFill>
                  <a:schemeClr val="bg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572435" y="3787465"/>
            <a:ext cx="1131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Machine Learning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7463" y="3737415"/>
            <a:ext cx="1546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Programming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87996" y="3750091"/>
            <a:ext cx="1131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Database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1986" y="5898432"/>
            <a:ext cx="1483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Math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Modeling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98406" y="5947017"/>
            <a:ext cx="1483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Statistics</a:t>
            </a:r>
            <a:endParaRPr lang="en-US" sz="16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01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94" y="4017820"/>
            <a:ext cx="5862302" cy="326751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7" y="921104"/>
            <a:ext cx="6593729" cy="52270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853" y="2306890"/>
            <a:ext cx="4026807" cy="109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1A609A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SCIENTIST</a:t>
            </a: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TOOLS</a:t>
            </a:r>
            <a:endParaRPr lang="en-US" sz="2400" b="1" dirty="0">
              <a:solidFill>
                <a:srgbClr val="1A609A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81894" y="-215735"/>
            <a:ext cx="13824858" cy="827304"/>
          </a:xfrm>
          <a:prstGeom prst="rect">
            <a:avLst/>
          </a:prstGeom>
          <a:solidFill>
            <a:srgbClr val="14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4172" y="6494121"/>
            <a:ext cx="13824858" cy="827304"/>
          </a:xfrm>
          <a:prstGeom prst="rect">
            <a:avLst/>
          </a:prstGeom>
          <a:solidFill>
            <a:srgbClr val="146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92" y="1486644"/>
            <a:ext cx="9103816" cy="4727545"/>
          </a:xfrm>
        </p:spPr>
      </p:pic>
      <p:sp>
        <p:nvSpPr>
          <p:cNvPr id="4" name="Rectangle 3"/>
          <p:cNvSpPr/>
          <p:nvPr/>
        </p:nvSpPr>
        <p:spPr>
          <a:xfrm>
            <a:off x="5486399" y="6502884"/>
            <a:ext cx="7010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https://medium.com/@sumit.yg/analyzing-seattle-s-airbnb-listings-data-49abdc0977c8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557" y="1610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146E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DATA SCIENCE </a:t>
            </a:r>
            <a:r>
              <a:rPr lang="en-US" b="1" dirty="0" smtClean="0">
                <a:solidFill>
                  <a:srgbClr val="146E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rgbClr val="146E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</a:b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Framework CRISP-DM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1474" y="1486644"/>
            <a:ext cx="5360126" cy="564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0619" y="1131860"/>
            <a:ext cx="51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Industry Standard Process for data mining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543260" y="403412"/>
            <a:ext cx="45719" cy="1042891"/>
          </a:xfrm>
          <a:prstGeom prst="rect">
            <a:avLst/>
          </a:prstGeom>
          <a:solidFill>
            <a:srgbClr val="146EA0"/>
          </a:solidFill>
          <a:ln>
            <a:solidFill>
              <a:srgbClr val="1A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3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2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463</Words>
  <Application>Microsoft Office PowerPoint</Application>
  <PresentationFormat>Widescreen</PresentationFormat>
  <Paragraphs>116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Adobe Gothic Std B</vt:lpstr>
      <vt:lpstr>Arial</vt:lpstr>
      <vt:lpstr>Calibri</vt:lpstr>
      <vt:lpstr>Calibri Light</vt:lpstr>
      <vt:lpstr>Office Theme</vt:lpstr>
      <vt:lpstr>Get to Know  DATA SCIENCE</vt:lpstr>
      <vt:lpstr>Table of Content</vt:lpstr>
      <vt:lpstr>What is Data Science</vt:lpstr>
      <vt:lpstr>WHY WE NEED DATA SCIENCE</vt:lpstr>
      <vt:lpstr>DATA SCIENCE In Daily Life</vt:lpstr>
      <vt:lpstr>PowerPoint Presentation</vt:lpstr>
      <vt:lpstr>PowerPoint Presentation</vt:lpstr>
      <vt:lpstr>PowerPoint Presentation</vt:lpstr>
      <vt:lpstr>DATA SCIENCE  Framework CRISP-DM</vt:lpstr>
      <vt:lpstr>PowerPoint Presentation</vt:lpstr>
      <vt:lpstr>PowerPoint Presentation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Science</dc:title>
  <dc:creator>Mohamad Irwan Afandi</dc:creator>
  <cp:lastModifiedBy>Mohamad Irwan Afandi</cp:lastModifiedBy>
  <cp:revision>43</cp:revision>
  <dcterms:created xsi:type="dcterms:W3CDTF">2020-08-09T01:50:01Z</dcterms:created>
  <dcterms:modified xsi:type="dcterms:W3CDTF">2020-08-09T13:17:16Z</dcterms:modified>
</cp:coreProperties>
</file>