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Montserrat Black"/>
      <p:bold r:id="rId33"/>
      <p:boldItalic r:id="rId34"/>
    </p:embeddedFont>
    <p:embeddedFont>
      <p:font typeface="Lato"/>
      <p:regular r:id="rId35"/>
      <p:bold r:id="rId36"/>
      <p:italic r:id="rId37"/>
      <p:boldItalic r:id="rId38"/>
    </p:embeddedFont>
    <p:embeddedFont>
      <p:font typeface="Helvetica Neue"/>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5.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MontserratBlack-bold.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MontserratBlack-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HelveticaNeue-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b3ee25dd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b3ee25dd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b3ee25dd0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b3ee25dd0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cea1e4b0d5b479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cea1e4b0d5b479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93f46cd0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93f46cd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cea1e4b0d5b479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cea1e4b0d5b479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7cea1e4b0d5b4799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cea1e4b0d5b4799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cea1e4b0d5b4799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cea1e4b0d5b4799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cea1e4b0d5b4799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cea1e4b0d5b4799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cea1e4b0d5b4799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cea1e4b0d5b4799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b87a4e7d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b87a4e7d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b87a4e7d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b87a4e7d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b3ee25dd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b3ee25dd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b3ee25dd0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b3ee25dd0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890839a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890839a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890839ac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890839ac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890839ac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890839ac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890839ac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890839ac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890839ac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890839ac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b87a4e7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b87a4e7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lookerstudio.google.com/u/0/reporting/f2215d42-aae2-494e-943f-273bfc7ee095/page/TbFE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3">
            <a:alphaModFix/>
          </a:blip>
          <a:stretch>
            <a:fillRect/>
          </a:stretch>
        </p:blipFill>
        <p:spPr>
          <a:xfrm>
            <a:off x="6171901" y="-2670584"/>
            <a:ext cx="4598322" cy="4465406"/>
          </a:xfrm>
          <a:prstGeom prst="rect">
            <a:avLst/>
          </a:prstGeom>
          <a:noFill/>
          <a:ln>
            <a:noFill/>
          </a:ln>
        </p:spPr>
      </p:pic>
      <p:sp>
        <p:nvSpPr>
          <p:cNvPr descr="e7d195523061f1c0205959036996ad55c215b892a7aac5c0B9ADEF7896FB48F2EF97163A2DE1401E1875DEDC438B7864AD24CA23553DBBBD975DAF4CAD4A2592689FFB6CEE59FFA55B2702D0E5EE29CD73A4EEAA5B94FA6CDCBECFD7D2DF471DDF1C0CCB8D3634540AE23886E1D74A491D6D34DE18A228B462849794013D4D2096EE6025C7F5D81974A01FAD8AEDBFC8" id="56" name="Google Shape;56;p13"/>
          <p:cNvSpPr/>
          <p:nvPr/>
        </p:nvSpPr>
        <p:spPr>
          <a:xfrm>
            <a:off x="7653500" y="-1193502"/>
            <a:ext cx="2578500" cy="2578500"/>
          </a:xfrm>
          <a:prstGeom prst="donut">
            <a:avLst>
              <a:gd fmla="val 22339" name="adj"/>
            </a:avLst>
          </a:pr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descr="e7d195523061f1c0205959036996ad55c215b892a7aac5c0B9ADEF7896FB48F2EF97163A2DE1401E1875DEDC438B7864AD24CA23553DBBBD975DAF4CAD4A2592689FFB6CEE59FFA55B2702D0E5EE29CD73A4EEAA5B94FA6CDCBECFD7D2DF471DDF1C0CCB8D3634540AE23886E1D74A491D6D34DE18A228B462849794013D4D2096EE6025C7F5D81974A01FAD8AEDBFC8" id="57" name="Google Shape;57;p13"/>
          <p:cNvSpPr/>
          <p:nvPr/>
        </p:nvSpPr>
        <p:spPr>
          <a:xfrm rot="10800000">
            <a:off x="6581824" y="2251963"/>
            <a:ext cx="3690300" cy="3281700"/>
          </a:xfrm>
          <a:prstGeom prst="blockArc">
            <a:avLst>
              <a:gd fmla="val 16186358" name="adj1"/>
              <a:gd fmla="val 21543417" name="adj2"/>
              <a:gd fmla="val 22754" name="adj3"/>
            </a:avLst>
          </a:prstGeom>
          <a:solidFill>
            <a:srgbClr val="BE1EB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a:solidFill>
                  <a:srgbClr val="FFFFFF"/>
                </a:solidFill>
                <a:latin typeface="Calibri"/>
                <a:ea typeface="Calibri"/>
                <a:cs typeface="Calibri"/>
                <a:sym typeface="Calibri"/>
              </a:rPr>
              <a:t> </a:t>
            </a:r>
            <a:endParaRPr sz="1400">
              <a:solidFill>
                <a:srgbClr val="FFFFFF"/>
              </a:solidFill>
              <a:latin typeface="Calibri"/>
              <a:ea typeface="Calibri"/>
              <a:cs typeface="Calibri"/>
              <a:sym typeface="Calibri"/>
            </a:endParaRPr>
          </a:p>
        </p:txBody>
      </p:sp>
      <p:sp>
        <p:nvSpPr>
          <p:cNvPr id="58" name="Google Shape;58;p13"/>
          <p:cNvSpPr/>
          <p:nvPr/>
        </p:nvSpPr>
        <p:spPr>
          <a:xfrm>
            <a:off x="291150" y="4743175"/>
            <a:ext cx="7121100" cy="323100"/>
          </a:xfrm>
          <a:prstGeom prst="rect">
            <a:avLst/>
          </a:prstGeom>
          <a:noFill/>
          <a:ln>
            <a:noFill/>
          </a:ln>
        </p:spPr>
        <p:txBody>
          <a:bodyPr anchorCtr="0" anchor="ctr" bIns="91425" lIns="640075" spcFirstLastPara="1" rIns="91425" wrap="square" tIns="91425">
            <a:noAutofit/>
          </a:bodyPr>
          <a:lstStyle/>
          <a:p>
            <a:pPr indent="0" lvl="0" marL="0" rtl="0" algn="l">
              <a:spcBef>
                <a:spcPts val="0"/>
              </a:spcBef>
              <a:spcAft>
                <a:spcPts val="0"/>
              </a:spcAft>
              <a:buNone/>
            </a:pPr>
            <a:r>
              <a:rPr b="1" i="1" lang="en" sz="1000">
                <a:solidFill>
                  <a:srgbClr val="B7B7B7"/>
                </a:solidFill>
                <a:latin typeface="Helvetica Neue"/>
                <a:ea typeface="Helvetica Neue"/>
                <a:cs typeface="Helvetica Neue"/>
                <a:sym typeface="Helvetica Neue"/>
              </a:rPr>
              <a:t>Private &amp; Confidential</a:t>
            </a:r>
            <a:endParaRPr b="1" i="1" sz="1000">
              <a:solidFill>
                <a:srgbClr val="B7B7B7"/>
              </a:solidFill>
              <a:latin typeface="Helvetica Neue"/>
              <a:ea typeface="Helvetica Neue"/>
              <a:cs typeface="Helvetica Neue"/>
              <a:sym typeface="Helvetica Neue"/>
            </a:endParaRPr>
          </a:p>
        </p:txBody>
      </p:sp>
      <p:sp>
        <p:nvSpPr>
          <p:cNvPr id="59" name="Google Shape;59;p13"/>
          <p:cNvSpPr/>
          <p:nvPr/>
        </p:nvSpPr>
        <p:spPr>
          <a:xfrm>
            <a:off x="4499850" y="1918000"/>
            <a:ext cx="5937300" cy="505800"/>
          </a:xfrm>
          <a:prstGeom prst="rect">
            <a:avLst/>
          </a:prstGeom>
          <a:noFill/>
          <a:ln>
            <a:noFill/>
          </a:ln>
        </p:spPr>
        <p:txBody>
          <a:bodyPr anchorCtr="0" anchor="t" bIns="91425" lIns="640075" spcFirstLastPara="1" rIns="91425" wrap="square" tIns="91425">
            <a:noAutofit/>
          </a:bodyPr>
          <a:lstStyle/>
          <a:p>
            <a:pPr indent="0" lvl="0" marL="0" rtl="0" algn="l">
              <a:spcBef>
                <a:spcPts val="0"/>
              </a:spcBef>
              <a:spcAft>
                <a:spcPts val="0"/>
              </a:spcAft>
              <a:buNone/>
            </a:pPr>
            <a:r>
              <a:rPr b="1" lang="en" sz="2800">
                <a:latin typeface="Montserrat"/>
                <a:ea typeface="Montserrat"/>
                <a:cs typeface="Montserrat"/>
                <a:sym typeface="Montserrat"/>
              </a:rPr>
              <a:t>Down Data Analyst </a:t>
            </a:r>
            <a:endParaRPr b="1" sz="2800">
              <a:latin typeface="Montserrat"/>
              <a:ea typeface="Montserrat"/>
              <a:cs typeface="Montserrat"/>
              <a:sym typeface="Montserrat"/>
            </a:endParaRPr>
          </a:p>
          <a:p>
            <a:pPr indent="0" lvl="0" marL="0" rtl="0" algn="l">
              <a:spcBef>
                <a:spcPts val="0"/>
              </a:spcBef>
              <a:spcAft>
                <a:spcPts val="0"/>
              </a:spcAft>
              <a:buNone/>
            </a:pPr>
            <a:r>
              <a:rPr b="1" lang="en" sz="2800">
                <a:latin typeface="Montserrat"/>
                <a:ea typeface="Montserrat"/>
                <a:cs typeface="Montserrat"/>
                <a:sym typeface="Montserrat"/>
              </a:rPr>
              <a:t>Home Assignment</a:t>
            </a:r>
            <a:endParaRPr b="1" sz="2800">
              <a:latin typeface="Montserrat"/>
              <a:ea typeface="Montserrat"/>
              <a:cs typeface="Montserrat"/>
              <a:sym typeface="Montserrat"/>
            </a:endParaRPr>
          </a:p>
        </p:txBody>
      </p:sp>
      <p:sp>
        <p:nvSpPr>
          <p:cNvPr id="60" name="Google Shape;60;p13"/>
          <p:cNvSpPr/>
          <p:nvPr/>
        </p:nvSpPr>
        <p:spPr>
          <a:xfrm rot="5400000">
            <a:off x="5421850" y="3156738"/>
            <a:ext cx="73500" cy="678900"/>
          </a:xfrm>
          <a:prstGeom prst="rect">
            <a:avLst/>
          </a:prstGeom>
          <a:solidFill>
            <a:srgbClr val="BE1E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5097250" y="2988050"/>
            <a:ext cx="3561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Irwan Mulyawan</a:t>
            </a:r>
            <a:endParaRPr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87900" y="188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3. 1. Overview Exposures</a:t>
            </a:r>
            <a:endParaRPr sz="2600">
              <a:solidFill>
                <a:srgbClr val="BE1EBE"/>
              </a:solidFill>
            </a:endParaRPr>
          </a:p>
        </p:txBody>
      </p:sp>
      <p:sp>
        <p:nvSpPr>
          <p:cNvPr id="167" name="Google Shape;167;p22"/>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2"/>
          <p:cNvSpPr txBox="1"/>
          <p:nvPr/>
        </p:nvSpPr>
        <p:spPr>
          <a:xfrm>
            <a:off x="5614150" y="819800"/>
            <a:ext cx="3407100" cy="27261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highlight>
                  <a:srgbClr val="FFFFFF"/>
                </a:highlight>
                <a:latin typeface="Lato"/>
                <a:ea typeface="Lato"/>
                <a:cs typeface="Lato"/>
                <a:sym typeface="Lato"/>
              </a:rPr>
              <a:t>Insight &amp; Analysis:</a:t>
            </a:r>
            <a:endParaRPr b="1" sz="13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We have quite a large exposure to new users in August, which is around </a:t>
            </a:r>
            <a:r>
              <a:rPr b="1" lang="en" sz="1100">
                <a:solidFill>
                  <a:schemeClr val="dk1"/>
                </a:solidFill>
                <a:highlight>
                  <a:srgbClr val="FFFFFF"/>
                </a:highlight>
                <a:latin typeface="Lato"/>
                <a:ea typeface="Lato"/>
                <a:cs typeface="Lato"/>
                <a:sym typeface="Lato"/>
              </a:rPr>
              <a:t>2.4 million exposures.</a:t>
            </a:r>
            <a:endParaRPr b="1"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The daily trend also shows a positive trend, which is always increasing linearly from the 1st to the 15th, but after that it needs to be awareness because the data trend continues to show a decline until the end of the month</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None/>
            </a:pPr>
            <a:r>
              <a:rPr lang="en" sz="1100">
                <a:solidFill>
                  <a:schemeClr val="dk1"/>
                </a:solidFill>
                <a:highlight>
                  <a:srgbClr val="FFFFFF"/>
                </a:highlight>
                <a:latin typeface="Lato"/>
                <a:ea typeface="Lato"/>
                <a:cs typeface="Lato"/>
                <a:sym typeface="Lato"/>
              </a:rPr>
              <a:t>We need to digest more what happened on the 15th and after.</a:t>
            </a:r>
            <a:endParaRPr b="1" sz="1100">
              <a:solidFill>
                <a:srgbClr val="BDBDBD"/>
              </a:solidFill>
              <a:highlight>
                <a:srgbClr val="2E2D33"/>
              </a:highlight>
              <a:latin typeface="Roboto"/>
              <a:ea typeface="Roboto"/>
              <a:cs typeface="Roboto"/>
              <a:sym typeface="Roboto"/>
            </a:endParaRPr>
          </a:p>
        </p:txBody>
      </p:sp>
      <p:pic>
        <p:nvPicPr>
          <p:cNvPr id="170" name="Google Shape;170;p22"/>
          <p:cNvPicPr preferRelativeResize="0"/>
          <p:nvPr/>
        </p:nvPicPr>
        <p:blipFill>
          <a:blip r:embed="rId3">
            <a:alphaModFix/>
          </a:blip>
          <a:stretch>
            <a:fillRect/>
          </a:stretch>
        </p:blipFill>
        <p:spPr>
          <a:xfrm>
            <a:off x="305725" y="2075675"/>
            <a:ext cx="5063149" cy="2734374"/>
          </a:xfrm>
          <a:prstGeom prst="rect">
            <a:avLst/>
          </a:prstGeom>
          <a:noFill/>
          <a:ln>
            <a:noFill/>
          </a:ln>
        </p:spPr>
      </p:pic>
      <p:pic>
        <p:nvPicPr>
          <p:cNvPr id="171" name="Google Shape;171;p22"/>
          <p:cNvPicPr preferRelativeResize="0"/>
          <p:nvPr/>
        </p:nvPicPr>
        <p:blipFill>
          <a:blip r:embed="rId4">
            <a:alphaModFix/>
          </a:blip>
          <a:stretch>
            <a:fillRect/>
          </a:stretch>
        </p:blipFill>
        <p:spPr>
          <a:xfrm>
            <a:off x="305725" y="885350"/>
            <a:ext cx="2552072" cy="1071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3. 2. Exposure Distribution</a:t>
            </a:r>
            <a:endParaRPr sz="2600">
              <a:solidFill>
                <a:srgbClr val="BE1EBE"/>
              </a:solidFill>
            </a:endParaRPr>
          </a:p>
        </p:txBody>
      </p:sp>
      <p:sp>
        <p:nvSpPr>
          <p:cNvPr id="177" name="Google Shape;177;p23"/>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3"/>
          <p:cNvSpPr txBox="1"/>
          <p:nvPr/>
        </p:nvSpPr>
        <p:spPr>
          <a:xfrm>
            <a:off x="387900" y="3138050"/>
            <a:ext cx="7865700" cy="19470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highlight>
                  <a:srgbClr val="FFFFFF"/>
                </a:highlight>
                <a:latin typeface="Lato"/>
                <a:ea typeface="Lato"/>
                <a:cs typeface="Lato"/>
                <a:sym typeface="Lato"/>
              </a:rPr>
              <a:t>Insight &amp; Analysis:</a:t>
            </a:r>
            <a:endParaRPr b="1" sz="13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b="1"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By displaying the top 10 new users with the highest exposure, we can see that top tier users have exposure more than 10,000 exposures per user</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This is in contrast to the median exposure of new users which is only around 21 exposures which </a:t>
            </a:r>
            <a:r>
              <a:rPr b="1" lang="en" sz="1100">
                <a:solidFill>
                  <a:schemeClr val="dk1"/>
                </a:solidFill>
                <a:highlight>
                  <a:srgbClr val="FFFFFF"/>
                </a:highlight>
                <a:latin typeface="Lato"/>
                <a:ea typeface="Lato"/>
                <a:cs typeface="Lato"/>
                <a:sym typeface="Lato"/>
              </a:rPr>
              <a:t>658 times.</a:t>
            </a:r>
            <a:endParaRPr b="1"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It can be concluded that there is a high disparity between regular new users and top tier new users</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lang="en" sz="1100">
                <a:solidFill>
                  <a:schemeClr val="dk1"/>
                </a:solidFill>
                <a:highlight>
                  <a:srgbClr val="FFFFFF"/>
                </a:highlight>
                <a:latin typeface="Lato"/>
                <a:ea typeface="Lato"/>
                <a:cs typeface="Lato"/>
                <a:sym typeface="Lato"/>
              </a:rPr>
              <a:t>We need to develop strategies or change the algorithm to expose more regular users as well as to increase the number of top tier users from regular users.</a:t>
            </a:r>
            <a:endParaRPr sz="1100">
              <a:solidFill>
                <a:schemeClr val="dk1"/>
              </a:solidFill>
            </a:endParaRPr>
          </a:p>
        </p:txBody>
      </p:sp>
      <p:pic>
        <p:nvPicPr>
          <p:cNvPr id="180" name="Google Shape;180;p23"/>
          <p:cNvPicPr preferRelativeResize="0"/>
          <p:nvPr/>
        </p:nvPicPr>
        <p:blipFill>
          <a:blip r:embed="rId3">
            <a:alphaModFix/>
          </a:blip>
          <a:stretch>
            <a:fillRect/>
          </a:stretch>
        </p:blipFill>
        <p:spPr>
          <a:xfrm>
            <a:off x="387900" y="817225"/>
            <a:ext cx="3191375" cy="2190399"/>
          </a:xfrm>
          <a:prstGeom prst="rect">
            <a:avLst/>
          </a:prstGeom>
          <a:noFill/>
          <a:ln>
            <a:noFill/>
          </a:ln>
        </p:spPr>
      </p:pic>
      <p:pic>
        <p:nvPicPr>
          <p:cNvPr id="181" name="Google Shape;181;p23"/>
          <p:cNvPicPr preferRelativeResize="0"/>
          <p:nvPr/>
        </p:nvPicPr>
        <p:blipFill>
          <a:blip r:embed="rId4">
            <a:alphaModFix/>
          </a:blip>
          <a:stretch>
            <a:fillRect/>
          </a:stretch>
        </p:blipFill>
        <p:spPr>
          <a:xfrm>
            <a:off x="5089631" y="791650"/>
            <a:ext cx="3016743" cy="2190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3. 3. Dashboard Link</a:t>
            </a:r>
            <a:endParaRPr sz="2600">
              <a:solidFill>
                <a:srgbClr val="BE1EBE"/>
              </a:solidFill>
            </a:endParaRPr>
          </a:p>
        </p:txBody>
      </p:sp>
      <p:sp>
        <p:nvSpPr>
          <p:cNvPr id="187" name="Google Shape;187;p24"/>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4"/>
          <p:cNvSpPr txBox="1"/>
          <p:nvPr/>
        </p:nvSpPr>
        <p:spPr>
          <a:xfrm>
            <a:off x="305725" y="990225"/>
            <a:ext cx="7865700" cy="9735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u="sng">
                <a:solidFill>
                  <a:schemeClr val="hlink"/>
                </a:solidFill>
                <a:highlight>
                  <a:srgbClr val="FFFFFF"/>
                </a:highlight>
                <a:latin typeface="Lato"/>
                <a:ea typeface="Lato"/>
                <a:cs typeface="Lato"/>
                <a:sym typeface="Lato"/>
                <a:hlinkClick r:id="rId3"/>
              </a:rPr>
              <a:t>https://lookerstudio.google.com/u/0/reporting/f2215d42-aae2-494e-943f-273bfc7ee095/page/TbFEE</a:t>
            </a:r>
            <a:endParaRPr b="1" sz="13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b="1"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This dashboard will display data in real time and can be customized with a certain period.</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lang="en" sz="1100">
                <a:solidFill>
                  <a:schemeClr val="dk1"/>
                </a:solidFill>
                <a:highlight>
                  <a:srgbClr val="FFFFFF"/>
                </a:highlight>
                <a:latin typeface="Lato"/>
                <a:ea typeface="Lato"/>
                <a:cs typeface="Lato"/>
                <a:sym typeface="Lato"/>
              </a:rPr>
              <a:t>The data has been automatically connected with the raw spreadsheet data</a:t>
            </a:r>
            <a:endParaRPr sz="1100">
              <a:solidFill>
                <a:schemeClr val="dk1"/>
              </a:solidFill>
              <a:highlight>
                <a:srgbClr val="FFFFFF"/>
              </a:highlight>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42B549"/>
                </a:solidFill>
                <a:latin typeface="Montserrat Black"/>
                <a:ea typeface="Montserrat Black"/>
                <a:cs typeface="Montserrat Black"/>
                <a:sym typeface="Montserrat Black"/>
              </a:rPr>
              <a:t>4</a:t>
            </a:r>
            <a:r>
              <a:rPr lang="en" sz="1800">
                <a:solidFill>
                  <a:srgbClr val="42B549"/>
                </a:solidFill>
                <a:latin typeface="Montserrat Black"/>
                <a:ea typeface="Montserrat Black"/>
                <a:cs typeface="Montserrat Black"/>
                <a:sym typeface="Montserrat Black"/>
              </a:rPr>
              <a:t>. Question to be Answered</a:t>
            </a:r>
            <a:endParaRPr/>
          </a:p>
        </p:txBody>
      </p:sp>
      <p:sp>
        <p:nvSpPr>
          <p:cNvPr id="195" name="Google Shape;195;p25"/>
          <p:cNvSpPr/>
          <p:nvPr/>
        </p:nvSpPr>
        <p:spPr>
          <a:xfrm>
            <a:off x="2638488" y="1184375"/>
            <a:ext cx="380700" cy="198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11700" y="1391900"/>
            <a:ext cx="720600" cy="279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 name="Google Shape;197;p25"/>
          <p:cNvSpPr/>
          <p:nvPr/>
        </p:nvSpPr>
        <p:spPr>
          <a:xfrm>
            <a:off x="393900" y="1478300"/>
            <a:ext cx="556200" cy="2625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98" name="Google Shape;198;p25"/>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5"/>
          <p:cNvSpPr txBox="1"/>
          <p:nvPr/>
        </p:nvSpPr>
        <p:spPr>
          <a:xfrm>
            <a:off x="380925" y="1391900"/>
            <a:ext cx="4467300" cy="31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2"/>
              </a:solidFill>
            </a:endParaRPr>
          </a:p>
        </p:txBody>
      </p:sp>
      <p:sp>
        <p:nvSpPr>
          <p:cNvPr id="201" name="Google Shape;201;p25"/>
          <p:cNvSpPr txBox="1"/>
          <p:nvPr/>
        </p:nvSpPr>
        <p:spPr>
          <a:xfrm>
            <a:off x="428625" y="942975"/>
            <a:ext cx="3943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endParaRPr>
          </a:p>
        </p:txBody>
      </p:sp>
      <p:pic>
        <p:nvPicPr>
          <p:cNvPr id="202" name="Google Shape;202;p25"/>
          <p:cNvPicPr preferRelativeResize="0"/>
          <p:nvPr/>
        </p:nvPicPr>
        <p:blipFill rotWithShape="1">
          <a:blip r:embed="rId3">
            <a:alphaModFix amt="29000"/>
          </a:blip>
          <a:srcRect b="0" l="0" r="0" t="16387"/>
          <a:stretch/>
        </p:blipFill>
        <p:spPr>
          <a:xfrm rot="-5400000">
            <a:off x="1285188" y="894912"/>
            <a:ext cx="3722250" cy="4551925"/>
          </a:xfrm>
          <a:prstGeom prst="rect">
            <a:avLst/>
          </a:prstGeom>
          <a:noFill/>
          <a:ln>
            <a:noFill/>
          </a:ln>
        </p:spPr>
      </p:pic>
      <p:sp>
        <p:nvSpPr>
          <p:cNvPr id="203" name="Google Shape;203;p25"/>
          <p:cNvSpPr txBox="1"/>
          <p:nvPr>
            <p:ph idx="1" type="body"/>
          </p:nvPr>
        </p:nvSpPr>
        <p:spPr>
          <a:xfrm>
            <a:off x="377625" y="1441675"/>
            <a:ext cx="8520600" cy="31536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Cohort Analysis</a:t>
            </a:r>
            <a:endParaRPr b="1" sz="1400">
              <a:solidFill>
                <a:srgbClr val="999999"/>
              </a:solidFill>
              <a:latin typeface="Montserrat"/>
              <a:ea typeface="Montserrat"/>
              <a:cs typeface="Montserrat"/>
              <a:sym typeface="Montserrat"/>
            </a:endParaRPr>
          </a:p>
          <a:p>
            <a:pPr indent="0" lvl="0" marL="45720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User Segmentation</a:t>
            </a:r>
            <a:endParaRPr b="1" sz="1400">
              <a:solidFill>
                <a:srgbClr val="999999"/>
              </a:solidFill>
              <a:latin typeface="Montserrat"/>
              <a:ea typeface="Montserrat"/>
              <a:cs typeface="Montserrat"/>
              <a:sym typeface="Montserrat"/>
            </a:endParaRPr>
          </a:p>
          <a:p>
            <a:pPr indent="0" lvl="0" marL="457200" rtl="0" algn="l">
              <a:lnSpc>
                <a:spcPct val="200000"/>
              </a:lnSpc>
              <a:spcBef>
                <a:spcPts val="0"/>
              </a:spcBef>
              <a:spcAft>
                <a:spcPts val="0"/>
              </a:spcAft>
              <a:buClr>
                <a:schemeClr val="dk1"/>
              </a:buClr>
              <a:buSzPts val="1100"/>
              <a:buFont typeface="Arial"/>
              <a:buNone/>
            </a:pPr>
            <a:r>
              <a:rPr b="1" lang="en" sz="1400">
                <a:solidFill>
                  <a:srgbClr val="999999"/>
                </a:solidFill>
                <a:latin typeface="Montserrat"/>
                <a:ea typeface="Montserrat"/>
                <a:cs typeface="Montserrat"/>
                <a:sym typeface="Montserrat"/>
              </a:rPr>
              <a:t>Filter Type that impacted to User Exposure</a:t>
            </a:r>
            <a:endParaRPr b="1" sz="1400">
              <a:solidFill>
                <a:srgbClr val="999999"/>
              </a:solidFill>
              <a:latin typeface="Montserrat"/>
              <a:ea typeface="Montserrat"/>
              <a:cs typeface="Montserrat"/>
              <a:sym typeface="Montserrat"/>
            </a:endParaRPr>
          </a:p>
          <a:p>
            <a:pPr indent="457200" lvl="0" marL="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Bad Actors Impact Analysis</a:t>
            </a:r>
            <a:endParaRPr b="1" sz="1400">
              <a:solidFill>
                <a:srgbClr val="999999"/>
              </a:solidFill>
              <a:latin typeface="Montserrat"/>
              <a:ea typeface="Montserrat"/>
              <a:cs typeface="Montserrat"/>
              <a:sym typeface="Montserrat"/>
            </a:endParaRPr>
          </a:p>
        </p:txBody>
      </p:sp>
      <p:pic>
        <p:nvPicPr>
          <p:cNvPr id="204" name="Google Shape;204;p25"/>
          <p:cNvPicPr preferRelativeResize="0"/>
          <p:nvPr/>
        </p:nvPicPr>
        <p:blipFill rotWithShape="1">
          <a:blip r:embed="rId3">
            <a:alphaModFix/>
          </a:blip>
          <a:srcRect b="0" l="22026" r="24486" t="16387"/>
          <a:stretch/>
        </p:blipFill>
        <p:spPr>
          <a:xfrm rot="5400000">
            <a:off x="480738" y="1468189"/>
            <a:ext cx="231925" cy="438150"/>
          </a:xfrm>
          <a:prstGeom prst="rect">
            <a:avLst/>
          </a:prstGeom>
          <a:noFill/>
          <a:ln>
            <a:noFill/>
          </a:ln>
        </p:spPr>
      </p:pic>
      <p:pic>
        <p:nvPicPr>
          <p:cNvPr id="205" name="Google Shape;205;p25"/>
          <p:cNvPicPr preferRelativeResize="0"/>
          <p:nvPr/>
        </p:nvPicPr>
        <p:blipFill rotWithShape="1">
          <a:blip r:embed="rId3">
            <a:alphaModFix/>
          </a:blip>
          <a:srcRect b="0" l="22026" r="24486" t="16387"/>
          <a:stretch/>
        </p:blipFill>
        <p:spPr>
          <a:xfrm rot="5400000">
            <a:off x="480738" y="1887289"/>
            <a:ext cx="231925" cy="438150"/>
          </a:xfrm>
          <a:prstGeom prst="rect">
            <a:avLst/>
          </a:prstGeom>
          <a:noFill/>
          <a:ln>
            <a:noFill/>
          </a:ln>
        </p:spPr>
      </p:pic>
      <p:sp>
        <p:nvSpPr>
          <p:cNvPr id="206" name="Google Shape;206;p25"/>
          <p:cNvSpPr/>
          <p:nvPr/>
        </p:nvSpPr>
        <p:spPr>
          <a:xfrm>
            <a:off x="415800" y="1512219"/>
            <a:ext cx="361800" cy="3294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Helvetica Neue"/>
                <a:ea typeface="Helvetica Neue"/>
                <a:cs typeface="Helvetica Neue"/>
                <a:sym typeface="Helvetica Neue"/>
              </a:rPr>
              <a:t>1</a:t>
            </a:r>
            <a:endParaRPr b="1" i="0" sz="1400" u="none" cap="none" strike="noStrike">
              <a:solidFill>
                <a:srgbClr val="FFFFFF"/>
              </a:solidFill>
              <a:latin typeface="Helvetica Neue"/>
              <a:ea typeface="Helvetica Neue"/>
              <a:cs typeface="Helvetica Neue"/>
              <a:sym typeface="Helvetica Neue"/>
            </a:endParaRPr>
          </a:p>
        </p:txBody>
      </p:sp>
      <p:sp>
        <p:nvSpPr>
          <p:cNvPr id="207" name="Google Shape;207;p25"/>
          <p:cNvSpPr/>
          <p:nvPr/>
        </p:nvSpPr>
        <p:spPr>
          <a:xfrm>
            <a:off x="415800" y="1927724"/>
            <a:ext cx="361800" cy="3294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Helvetica Neue"/>
                <a:ea typeface="Helvetica Neue"/>
                <a:cs typeface="Helvetica Neue"/>
                <a:sym typeface="Helvetica Neue"/>
              </a:rPr>
              <a:t>2</a:t>
            </a:r>
            <a:endParaRPr b="1" i="0" sz="1400" u="none" cap="none" strike="noStrike">
              <a:solidFill>
                <a:srgbClr val="FFFFFF"/>
              </a:solidFill>
              <a:latin typeface="Helvetica Neue"/>
              <a:ea typeface="Helvetica Neue"/>
              <a:cs typeface="Helvetica Neue"/>
              <a:sym typeface="Helvetica Neue"/>
            </a:endParaRPr>
          </a:p>
        </p:txBody>
      </p:sp>
      <p:pic>
        <p:nvPicPr>
          <p:cNvPr id="208" name="Google Shape;208;p25"/>
          <p:cNvPicPr preferRelativeResize="0"/>
          <p:nvPr/>
        </p:nvPicPr>
        <p:blipFill rotWithShape="1">
          <a:blip r:embed="rId3">
            <a:alphaModFix/>
          </a:blip>
          <a:srcRect b="0" l="22026" r="24486" t="16387"/>
          <a:stretch/>
        </p:blipFill>
        <p:spPr>
          <a:xfrm rot="5400000">
            <a:off x="480738" y="2240114"/>
            <a:ext cx="231925" cy="438150"/>
          </a:xfrm>
          <a:prstGeom prst="rect">
            <a:avLst/>
          </a:prstGeom>
          <a:noFill/>
          <a:ln>
            <a:noFill/>
          </a:ln>
        </p:spPr>
      </p:pic>
      <p:sp>
        <p:nvSpPr>
          <p:cNvPr id="209" name="Google Shape;209;p25"/>
          <p:cNvSpPr/>
          <p:nvPr/>
        </p:nvSpPr>
        <p:spPr>
          <a:xfrm>
            <a:off x="415800" y="2294487"/>
            <a:ext cx="361800" cy="3294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Helvetica Neue"/>
                <a:ea typeface="Helvetica Neue"/>
                <a:cs typeface="Helvetica Neue"/>
                <a:sym typeface="Helvetica Neue"/>
              </a:rPr>
              <a:t>3</a:t>
            </a:r>
            <a:endParaRPr b="1" i="0" sz="1400" u="none" cap="none" strike="noStrike">
              <a:solidFill>
                <a:srgbClr val="FFFFFF"/>
              </a:solidFill>
              <a:latin typeface="Helvetica Neue"/>
              <a:ea typeface="Helvetica Neue"/>
              <a:cs typeface="Helvetica Neue"/>
              <a:sym typeface="Helvetica Neue"/>
            </a:endParaRPr>
          </a:p>
        </p:txBody>
      </p:sp>
      <p:pic>
        <p:nvPicPr>
          <p:cNvPr id="210" name="Google Shape;210;p25"/>
          <p:cNvPicPr preferRelativeResize="0"/>
          <p:nvPr/>
        </p:nvPicPr>
        <p:blipFill rotWithShape="1">
          <a:blip r:embed="rId3">
            <a:alphaModFix/>
          </a:blip>
          <a:srcRect b="0" l="22026" r="24486" t="16387"/>
          <a:stretch/>
        </p:blipFill>
        <p:spPr>
          <a:xfrm rot="5400000">
            <a:off x="480738" y="2697314"/>
            <a:ext cx="231925" cy="438150"/>
          </a:xfrm>
          <a:prstGeom prst="rect">
            <a:avLst/>
          </a:prstGeom>
          <a:noFill/>
          <a:ln>
            <a:noFill/>
          </a:ln>
        </p:spPr>
      </p:pic>
      <p:sp>
        <p:nvSpPr>
          <p:cNvPr id="211" name="Google Shape;211;p25"/>
          <p:cNvSpPr/>
          <p:nvPr/>
        </p:nvSpPr>
        <p:spPr>
          <a:xfrm>
            <a:off x="415800" y="2751687"/>
            <a:ext cx="361800" cy="3294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Helvetica Neue"/>
                <a:ea typeface="Helvetica Neue"/>
                <a:cs typeface="Helvetica Neue"/>
                <a:sym typeface="Helvetica Neue"/>
              </a:rPr>
              <a:t>4</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4. 1. Cohort Analysis</a:t>
            </a:r>
            <a:endParaRPr sz="2600">
              <a:solidFill>
                <a:srgbClr val="BE1EBE"/>
              </a:solidFill>
            </a:endParaRPr>
          </a:p>
        </p:txBody>
      </p:sp>
      <p:sp>
        <p:nvSpPr>
          <p:cNvPr id="217" name="Google Shape;217;p26"/>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26"/>
          <p:cNvSpPr txBox="1"/>
          <p:nvPr/>
        </p:nvSpPr>
        <p:spPr>
          <a:xfrm>
            <a:off x="5614150" y="896000"/>
            <a:ext cx="3407100" cy="31155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highlight>
                  <a:srgbClr val="FFFFFF"/>
                </a:highlight>
                <a:latin typeface="Lato"/>
                <a:ea typeface="Lato"/>
                <a:cs typeface="Lato"/>
                <a:sym typeface="Lato"/>
              </a:rPr>
              <a:t>Insight &amp; Analysis:</a:t>
            </a:r>
            <a:endParaRPr b="1" sz="13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1"/>
              </a:solidFill>
              <a:latin typeface="Lato"/>
              <a:ea typeface="Lato"/>
              <a:cs typeface="Lato"/>
              <a:sym typeface="Lato"/>
            </a:endParaRPr>
          </a:p>
          <a:p>
            <a:pPr indent="0" lvl="0" marL="0" rtl="0" algn="just">
              <a:lnSpc>
                <a:spcPct val="115000"/>
              </a:lnSpc>
              <a:spcBef>
                <a:spcPts val="0"/>
              </a:spcBef>
              <a:spcAft>
                <a:spcPts val="0"/>
              </a:spcAft>
              <a:buNone/>
            </a:pPr>
            <a:r>
              <a:rPr lang="en" sz="1100">
                <a:solidFill>
                  <a:schemeClr val="dk1"/>
                </a:solidFill>
                <a:highlight>
                  <a:srgbClr val="FFFFFF"/>
                </a:highlight>
                <a:latin typeface="Lato"/>
                <a:ea typeface="Lato"/>
                <a:cs typeface="Lato"/>
                <a:sym typeface="Lato"/>
              </a:rPr>
              <a:t>The interesting thing is that the cohort has a similar trend to the exposure overview, where the cohort data always increases from week to week, but experiences a decline in the middle of August. </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lang="en" sz="1100">
                <a:solidFill>
                  <a:schemeClr val="dk1"/>
                </a:solidFill>
                <a:highlight>
                  <a:srgbClr val="FFFFFF"/>
                </a:highlight>
                <a:latin typeface="Lato"/>
                <a:ea typeface="Lato"/>
                <a:cs typeface="Lato"/>
                <a:sym typeface="Lato"/>
              </a:rPr>
              <a:t>When we break down per Filter Type, one of the reasons is caused by being the decrease in exposure of the 'nearby' filter type from almost 1 million exposures to 378k exposures or a </a:t>
            </a:r>
            <a:r>
              <a:rPr b="1" lang="en" sz="1100">
                <a:solidFill>
                  <a:schemeClr val="dk1"/>
                </a:solidFill>
                <a:highlight>
                  <a:srgbClr val="FFFFFF"/>
                </a:highlight>
                <a:latin typeface="Lato"/>
                <a:ea typeface="Lato"/>
                <a:cs typeface="Lato"/>
                <a:sym typeface="Lato"/>
              </a:rPr>
              <a:t>62% decrease </a:t>
            </a:r>
            <a:r>
              <a:rPr lang="en" sz="1100">
                <a:solidFill>
                  <a:schemeClr val="dk1"/>
                </a:solidFill>
                <a:highlight>
                  <a:srgbClr val="FFFFFF"/>
                </a:highlight>
                <a:latin typeface="Lato"/>
                <a:ea typeface="Lato"/>
                <a:cs typeface="Lato"/>
                <a:sym typeface="Lato"/>
              </a:rPr>
              <a:t>and '3some' filter type from 121k exposures to 50k exposures or a </a:t>
            </a:r>
            <a:r>
              <a:rPr b="1" lang="en" sz="1100">
                <a:solidFill>
                  <a:schemeClr val="dk1"/>
                </a:solidFill>
                <a:highlight>
                  <a:srgbClr val="FFFFFF"/>
                </a:highlight>
                <a:latin typeface="Lato"/>
                <a:ea typeface="Lato"/>
                <a:cs typeface="Lato"/>
                <a:sym typeface="Lato"/>
              </a:rPr>
              <a:t>58% decrease</a:t>
            </a:r>
            <a:r>
              <a:rPr lang="en" sz="1100">
                <a:solidFill>
                  <a:schemeClr val="dk1"/>
                </a:solidFill>
                <a:highlight>
                  <a:srgbClr val="FFFFFF"/>
                </a:highlight>
                <a:latin typeface="Lato"/>
                <a:ea typeface="Lato"/>
                <a:cs typeface="Lato"/>
                <a:sym typeface="Lato"/>
              </a:rPr>
              <a:t>.</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Lato"/>
                <a:ea typeface="Lato"/>
                <a:cs typeface="Lato"/>
                <a:sym typeface="Lato"/>
              </a:rPr>
              <a:t>Key Insight:</a:t>
            </a:r>
            <a:endParaRPr b="1"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lang="en" sz="1100">
                <a:solidFill>
                  <a:schemeClr val="dk1"/>
                </a:solidFill>
                <a:highlight>
                  <a:srgbClr val="FFFFFF"/>
                </a:highlight>
                <a:latin typeface="Lato"/>
                <a:ea typeface="Lato"/>
                <a:cs typeface="Lato"/>
                <a:sym typeface="Lato"/>
              </a:rPr>
              <a:t>Filter not perform well after week 2 August</a:t>
            </a:r>
            <a:endParaRPr sz="1100">
              <a:solidFill>
                <a:schemeClr val="dk1"/>
              </a:solidFill>
              <a:highlight>
                <a:srgbClr val="FFFFFF"/>
              </a:highlight>
              <a:latin typeface="Lato"/>
              <a:ea typeface="Lato"/>
              <a:cs typeface="Lato"/>
              <a:sym typeface="Lato"/>
            </a:endParaRPr>
          </a:p>
        </p:txBody>
      </p:sp>
      <p:pic>
        <p:nvPicPr>
          <p:cNvPr id="220" name="Google Shape;220;p26"/>
          <p:cNvPicPr preferRelativeResize="0"/>
          <p:nvPr/>
        </p:nvPicPr>
        <p:blipFill>
          <a:blip r:embed="rId3">
            <a:alphaModFix/>
          </a:blip>
          <a:stretch>
            <a:fillRect/>
          </a:stretch>
        </p:blipFill>
        <p:spPr>
          <a:xfrm>
            <a:off x="499775" y="766050"/>
            <a:ext cx="3153350" cy="1879450"/>
          </a:xfrm>
          <a:prstGeom prst="rect">
            <a:avLst/>
          </a:prstGeom>
          <a:noFill/>
          <a:ln>
            <a:noFill/>
          </a:ln>
        </p:spPr>
      </p:pic>
      <p:pic>
        <p:nvPicPr>
          <p:cNvPr id="221" name="Google Shape;221;p26"/>
          <p:cNvPicPr preferRelativeResize="0"/>
          <p:nvPr/>
        </p:nvPicPr>
        <p:blipFill>
          <a:blip r:embed="rId4">
            <a:alphaModFix/>
          </a:blip>
          <a:stretch>
            <a:fillRect/>
          </a:stretch>
        </p:blipFill>
        <p:spPr>
          <a:xfrm>
            <a:off x="499775" y="2769450"/>
            <a:ext cx="3953475" cy="21714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4</a:t>
            </a:r>
            <a:r>
              <a:rPr lang="en" sz="1800">
                <a:solidFill>
                  <a:srgbClr val="BE1EBE"/>
                </a:solidFill>
                <a:latin typeface="Montserrat Black"/>
                <a:ea typeface="Montserrat Black"/>
                <a:cs typeface="Montserrat Black"/>
                <a:sym typeface="Montserrat Black"/>
              </a:rPr>
              <a:t>. 2. User Segmentation</a:t>
            </a:r>
            <a:endParaRPr sz="2600">
              <a:solidFill>
                <a:srgbClr val="BE1EBE"/>
              </a:solidFill>
            </a:endParaRPr>
          </a:p>
        </p:txBody>
      </p:sp>
      <p:sp>
        <p:nvSpPr>
          <p:cNvPr id="227" name="Google Shape;227;p27"/>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27"/>
          <p:cNvSpPr txBox="1"/>
          <p:nvPr/>
        </p:nvSpPr>
        <p:spPr>
          <a:xfrm>
            <a:off x="5614150" y="896000"/>
            <a:ext cx="3407100" cy="35049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highlight>
                  <a:srgbClr val="FFFFFF"/>
                </a:highlight>
                <a:latin typeface="Lato"/>
                <a:ea typeface="Lato"/>
                <a:cs typeface="Lato"/>
                <a:sym typeface="Lato"/>
              </a:rPr>
              <a:t>Insight &amp; Analysis:</a:t>
            </a:r>
            <a:endParaRPr b="1" sz="13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1"/>
              </a:solidFill>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We can see that females dominate Exposure from day to day.</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This is in accordance with the previous analysis that there is a very large disparity between new users.</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We need to change the algorithm so that males can also be exposed more to increase the possibility of match numbers.</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Because, if we only have top tier users from one gender, then for heterosexuals it will reduce the conversion rate match.</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Lato"/>
                <a:ea typeface="Lato"/>
                <a:cs typeface="Lato"/>
                <a:sym typeface="Lato"/>
              </a:rPr>
              <a:t>Key Insight</a:t>
            </a:r>
            <a:r>
              <a:rPr lang="en" sz="1100">
                <a:solidFill>
                  <a:schemeClr val="dk1"/>
                </a:solidFill>
                <a:highlight>
                  <a:srgbClr val="FFFFFF"/>
                </a:highlight>
                <a:latin typeface="Lato"/>
                <a:ea typeface="Lato"/>
                <a:cs typeface="Lato"/>
                <a:sym typeface="Lato"/>
              </a:rPr>
              <a:t>:</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lang="en" sz="1100">
                <a:solidFill>
                  <a:schemeClr val="dk1"/>
                </a:solidFill>
                <a:highlight>
                  <a:srgbClr val="FFFFFF"/>
                </a:highlight>
                <a:latin typeface="Lato"/>
                <a:ea typeface="Lato"/>
                <a:cs typeface="Lato"/>
                <a:sym typeface="Lato"/>
              </a:rPr>
              <a:t>Female exposure &gt; Male Exposure; Need to change the algorithm</a:t>
            </a:r>
            <a:endParaRPr sz="1100">
              <a:solidFill>
                <a:schemeClr val="dk1"/>
              </a:solidFill>
              <a:highlight>
                <a:srgbClr val="FFFFFF"/>
              </a:highlight>
              <a:latin typeface="Lato"/>
              <a:ea typeface="Lato"/>
              <a:cs typeface="Lato"/>
              <a:sym typeface="Lato"/>
            </a:endParaRPr>
          </a:p>
        </p:txBody>
      </p:sp>
      <p:pic>
        <p:nvPicPr>
          <p:cNvPr id="230" name="Google Shape;230;p27"/>
          <p:cNvPicPr preferRelativeResize="0"/>
          <p:nvPr/>
        </p:nvPicPr>
        <p:blipFill>
          <a:blip r:embed="rId3">
            <a:alphaModFix/>
          </a:blip>
          <a:stretch>
            <a:fillRect/>
          </a:stretch>
        </p:blipFill>
        <p:spPr>
          <a:xfrm>
            <a:off x="230850" y="918450"/>
            <a:ext cx="5309351" cy="2908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4</a:t>
            </a:r>
            <a:r>
              <a:rPr lang="en" sz="1800">
                <a:solidFill>
                  <a:srgbClr val="BE1EBE"/>
                </a:solidFill>
                <a:latin typeface="Montserrat Black"/>
                <a:ea typeface="Montserrat Black"/>
                <a:cs typeface="Montserrat Black"/>
                <a:sym typeface="Montserrat Black"/>
              </a:rPr>
              <a:t>. 3. Filter Type for User Exposure</a:t>
            </a:r>
            <a:endParaRPr sz="2600">
              <a:solidFill>
                <a:srgbClr val="BE1EBE"/>
              </a:solidFill>
            </a:endParaRPr>
          </a:p>
        </p:txBody>
      </p:sp>
      <p:sp>
        <p:nvSpPr>
          <p:cNvPr id="236" name="Google Shape;236;p28"/>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28"/>
          <p:cNvSpPr txBox="1"/>
          <p:nvPr/>
        </p:nvSpPr>
        <p:spPr>
          <a:xfrm>
            <a:off x="5614150" y="896000"/>
            <a:ext cx="3407100" cy="33102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highlight>
                  <a:srgbClr val="FFFFFF"/>
                </a:highlight>
                <a:latin typeface="Lato"/>
                <a:ea typeface="Lato"/>
                <a:cs typeface="Lato"/>
                <a:sym typeface="Lato"/>
              </a:rPr>
              <a:t>Insight &amp; Analysis:</a:t>
            </a:r>
            <a:endParaRPr b="1" sz="13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1"/>
              </a:solidFill>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The top filter is the </a:t>
            </a:r>
            <a:r>
              <a:rPr b="1" lang="en" sz="1100">
                <a:solidFill>
                  <a:schemeClr val="dk1"/>
                </a:solidFill>
                <a:highlight>
                  <a:srgbClr val="FFFFFF"/>
                </a:highlight>
                <a:latin typeface="Lato"/>
                <a:ea typeface="Lato"/>
                <a:cs typeface="Lato"/>
                <a:sym typeface="Lato"/>
              </a:rPr>
              <a:t>"nearby"</a:t>
            </a:r>
            <a:r>
              <a:rPr lang="en" sz="1100">
                <a:solidFill>
                  <a:schemeClr val="dk1"/>
                </a:solidFill>
                <a:highlight>
                  <a:srgbClr val="FFFFFF"/>
                </a:highlight>
                <a:latin typeface="Lato"/>
                <a:ea typeface="Lato"/>
                <a:cs typeface="Lato"/>
                <a:sym typeface="Lato"/>
              </a:rPr>
              <a:t> filter around </a:t>
            </a:r>
            <a:r>
              <a:rPr b="1" lang="en" sz="1100">
                <a:solidFill>
                  <a:schemeClr val="dk1"/>
                </a:solidFill>
                <a:highlight>
                  <a:srgbClr val="FFFFFF"/>
                </a:highlight>
                <a:latin typeface="Lato"/>
                <a:ea typeface="Lato"/>
                <a:cs typeface="Lato"/>
                <a:sym typeface="Lato"/>
              </a:rPr>
              <a:t>2 million exposures</a:t>
            </a:r>
            <a:r>
              <a:rPr lang="en" sz="1100">
                <a:solidFill>
                  <a:schemeClr val="dk1"/>
                </a:solidFill>
                <a:highlight>
                  <a:srgbClr val="FFFFFF"/>
                </a:highlight>
                <a:latin typeface="Lato"/>
                <a:ea typeface="Lato"/>
                <a:cs typeface="Lato"/>
                <a:sym typeface="Lato"/>
              </a:rPr>
              <a:t>, which makes sense as users will look for people close to their location to make it easier to meet.</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lang="en" sz="1100">
                <a:solidFill>
                  <a:schemeClr val="dk1"/>
                </a:solidFill>
                <a:highlight>
                  <a:srgbClr val="FFFFFF"/>
                </a:highlight>
                <a:latin typeface="Lato"/>
                <a:ea typeface="Lato"/>
                <a:cs typeface="Lato"/>
                <a:sym typeface="Lato"/>
              </a:rPr>
              <a:t>However, the interesting thing is the second largest filter, which is </a:t>
            </a:r>
            <a:r>
              <a:rPr b="1" lang="en" sz="1100">
                <a:solidFill>
                  <a:schemeClr val="dk1"/>
                </a:solidFill>
                <a:highlight>
                  <a:srgbClr val="FFFFFF"/>
                </a:highlight>
                <a:latin typeface="Lato"/>
                <a:ea typeface="Lato"/>
                <a:cs typeface="Lato"/>
                <a:sym typeface="Lato"/>
              </a:rPr>
              <a:t>3some</a:t>
            </a:r>
            <a:r>
              <a:rPr lang="en" sz="1100">
                <a:solidFill>
                  <a:schemeClr val="dk1"/>
                </a:solidFill>
                <a:highlight>
                  <a:srgbClr val="FFFFFF"/>
                </a:highlight>
                <a:latin typeface="Lato"/>
                <a:ea typeface="Lato"/>
                <a:cs typeface="Lato"/>
                <a:sym typeface="Lato"/>
              </a:rPr>
              <a:t> almost </a:t>
            </a:r>
            <a:r>
              <a:rPr b="1" lang="en" sz="1100">
                <a:solidFill>
                  <a:schemeClr val="dk1"/>
                </a:solidFill>
                <a:highlight>
                  <a:srgbClr val="FFFFFF"/>
                </a:highlight>
                <a:latin typeface="Lato"/>
                <a:ea typeface="Lato"/>
                <a:cs typeface="Lato"/>
                <a:sym typeface="Lato"/>
              </a:rPr>
              <a:t>250k exposures</a:t>
            </a:r>
            <a:r>
              <a:rPr lang="en" sz="1100">
                <a:solidFill>
                  <a:schemeClr val="dk1"/>
                </a:solidFill>
                <a:highlight>
                  <a:srgbClr val="FFFFFF"/>
                </a:highlight>
                <a:latin typeface="Lato"/>
                <a:ea typeface="Lato"/>
                <a:cs typeface="Lato"/>
                <a:sym typeface="Lato"/>
              </a:rPr>
              <a:t>. This needs to be taken into consideration as many new users get exposure to other users who are interested in threesome.</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Lato"/>
                <a:ea typeface="Lato"/>
                <a:cs typeface="Lato"/>
                <a:sym typeface="Lato"/>
              </a:rPr>
              <a:t>Key Insight:</a:t>
            </a:r>
            <a:br>
              <a:rPr lang="en" sz="1100">
                <a:solidFill>
                  <a:schemeClr val="dk1"/>
                </a:solidFill>
                <a:highlight>
                  <a:srgbClr val="FFFFFF"/>
                </a:highlight>
                <a:latin typeface="Lato"/>
                <a:ea typeface="Lato"/>
                <a:cs typeface="Lato"/>
                <a:sym typeface="Lato"/>
              </a:rPr>
            </a:br>
            <a:r>
              <a:rPr lang="en" sz="1100">
                <a:solidFill>
                  <a:schemeClr val="dk1"/>
                </a:solidFill>
                <a:highlight>
                  <a:srgbClr val="FFFFFF"/>
                </a:highlight>
                <a:latin typeface="Lato"/>
                <a:ea typeface="Lato"/>
                <a:cs typeface="Lato"/>
                <a:sym typeface="Lato"/>
              </a:rPr>
              <a:t>Nearby and threesome feature as a feature we can focus on</a:t>
            </a:r>
            <a:endParaRPr sz="1100">
              <a:solidFill>
                <a:schemeClr val="dk1"/>
              </a:solidFill>
              <a:highlight>
                <a:srgbClr val="FFFFFF"/>
              </a:highlight>
              <a:latin typeface="Lato"/>
              <a:ea typeface="Lato"/>
              <a:cs typeface="Lato"/>
              <a:sym typeface="Lato"/>
            </a:endParaRPr>
          </a:p>
        </p:txBody>
      </p:sp>
      <p:pic>
        <p:nvPicPr>
          <p:cNvPr id="239" name="Google Shape;239;p28"/>
          <p:cNvPicPr preferRelativeResize="0"/>
          <p:nvPr/>
        </p:nvPicPr>
        <p:blipFill>
          <a:blip r:embed="rId3">
            <a:alphaModFix/>
          </a:blip>
          <a:stretch>
            <a:fillRect/>
          </a:stretch>
        </p:blipFill>
        <p:spPr>
          <a:xfrm>
            <a:off x="208425" y="896000"/>
            <a:ext cx="5309351" cy="37022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4. 4. Bad Actors Impact Analysis</a:t>
            </a:r>
            <a:endParaRPr sz="2600">
              <a:solidFill>
                <a:srgbClr val="BE1EBE"/>
              </a:solidFill>
            </a:endParaRPr>
          </a:p>
        </p:txBody>
      </p:sp>
      <p:sp>
        <p:nvSpPr>
          <p:cNvPr id="245" name="Google Shape;245;p29"/>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29"/>
          <p:cNvSpPr txBox="1"/>
          <p:nvPr/>
        </p:nvSpPr>
        <p:spPr>
          <a:xfrm>
            <a:off x="5614150" y="896000"/>
            <a:ext cx="3407100" cy="29208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1"/>
                </a:solidFill>
                <a:highlight>
                  <a:srgbClr val="FFFFFF"/>
                </a:highlight>
                <a:latin typeface="Lato"/>
                <a:ea typeface="Lato"/>
                <a:cs typeface="Lato"/>
                <a:sym typeface="Lato"/>
              </a:rPr>
              <a:t>Insight &amp; Analysis:</a:t>
            </a:r>
            <a:endParaRPr b="1" sz="1300">
              <a:solidFill>
                <a:schemeClr val="dk1"/>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dk1"/>
              </a:solidFill>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The interesting thing here is that Bad Actors can actually increase exposure by 17.7%</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This means that Bad Actors do not have a significant impact on exposure.</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Lato"/>
                <a:ea typeface="Lato"/>
                <a:cs typeface="Lato"/>
                <a:sym typeface="Lato"/>
              </a:rPr>
              <a:t>Suggestion:</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lang="en" sz="1100">
                <a:solidFill>
                  <a:schemeClr val="dk1"/>
                </a:solidFill>
                <a:highlight>
                  <a:srgbClr val="FFFFFF"/>
                </a:highlight>
                <a:latin typeface="Lato"/>
                <a:ea typeface="Lato"/>
                <a:cs typeface="Lato"/>
                <a:sym typeface="Lato"/>
              </a:rPr>
              <a:t>There needs to be more information on what are the criteria for users to be called Bad Actors</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t/>
            </a:r>
            <a:endParaRPr sz="1100">
              <a:solidFill>
                <a:schemeClr val="dk1"/>
              </a:solidFill>
              <a:highlight>
                <a:srgbClr val="FFFFFF"/>
              </a:highlight>
              <a:latin typeface="Lato"/>
              <a:ea typeface="Lato"/>
              <a:cs typeface="Lato"/>
              <a:sym typeface="Lato"/>
            </a:endParaRPr>
          </a:p>
          <a:p>
            <a:pPr indent="0" lvl="0" marL="0" rtl="0" algn="just">
              <a:lnSpc>
                <a:spcPct val="115000"/>
              </a:lnSpc>
              <a:spcBef>
                <a:spcPts val="0"/>
              </a:spcBef>
              <a:spcAft>
                <a:spcPts val="0"/>
              </a:spcAft>
              <a:buNone/>
            </a:pPr>
            <a:r>
              <a:rPr b="1" lang="en" sz="1100">
                <a:solidFill>
                  <a:schemeClr val="dk1"/>
                </a:solidFill>
                <a:highlight>
                  <a:srgbClr val="FFFFFF"/>
                </a:highlight>
                <a:latin typeface="Lato"/>
                <a:ea typeface="Lato"/>
                <a:cs typeface="Lato"/>
                <a:sym typeface="Lato"/>
              </a:rPr>
              <a:t>Key Insights:</a:t>
            </a:r>
            <a:br>
              <a:rPr b="1" lang="en" sz="1100">
                <a:solidFill>
                  <a:schemeClr val="dk1"/>
                </a:solidFill>
                <a:highlight>
                  <a:srgbClr val="FFFFFF"/>
                </a:highlight>
                <a:latin typeface="Lato"/>
                <a:ea typeface="Lato"/>
                <a:cs typeface="Lato"/>
                <a:sym typeface="Lato"/>
              </a:rPr>
            </a:br>
            <a:r>
              <a:rPr lang="en" sz="1100">
                <a:solidFill>
                  <a:schemeClr val="dk1"/>
                </a:solidFill>
                <a:highlight>
                  <a:srgbClr val="FFFFFF"/>
                </a:highlight>
                <a:latin typeface="Lato"/>
                <a:ea typeface="Lato"/>
                <a:cs typeface="Lato"/>
                <a:sym typeface="Lato"/>
              </a:rPr>
              <a:t>Bad Actors not influence on Exposure; need to evaluate Bad Actors criteria</a:t>
            </a:r>
            <a:endParaRPr sz="1100">
              <a:solidFill>
                <a:schemeClr val="dk1"/>
              </a:solidFill>
              <a:highlight>
                <a:srgbClr val="FFFFFF"/>
              </a:highlight>
              <a:latin typeface="Lato"/>
              <a:ea typeface="Lato"/>
              <a:cs typeface="Lato"/>
              <a:sym typeface="Lato"/>
            </a:endParaRPr>
          </a:p>
        </p:txBody>
      </p:sp>
      <p:pic>
        <p:nvPicPr>
          <p:cNvPr id="248" name="Google Shape;248;p29"/>
          <p:cNvPicPr preferRelativeResize="0"/>
          <p:nvPr/>
        </p:nvPicPr>
        <p:blipFill>
          <a:blip r:embed="rId3">
            <a:alphaModFix/>
          </a:blip>
          <a:stretch>
            <a:fillRect/>
          </a:stretch>
        </p:blipFill>
        <p:spPr>
          <a:xfrm>
            <a:off x="246525" y="836375"/>
            <a:ext cx="5266776" cy="3557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5</a:t>
            </a:r>
            <a:r>
              <a:rPr lang="en" sz="1800">
                <a:solidFill>
                  <a:srgbClr val="BE1EBE"/>
                </a:solidFill>
                <a:latin typeface="Montserrat Black"/>
                <a:ea typeface="Montserrat Black"/>
                <a:cs typeface="Montserrat Black"/>
                <a:sym typeface="Montserrat Black"/>
              </a:rPr>
              <a:t>. Conclusion &amp; Suggestion</a:t>
            </a:r>
            <a:endParaRPr sz="1577">
              <a:solidFill>
                <a:srgbClr val="BE1EBE"/>
              </a:solidFill>
              <a:latin typeface="Montserrat Black"/>
              <a:ea typeface="Montserrat Black"/>
              <a:cs typeface="Montserrat Black"/>
              <a:sym typeface="Montserrat Black"/>
            </a:endParaRPr>
          </a:p>
        </p:txBody>
      </p:sp>
      <p:sp>
        <p:nvSpPr>
          <p:cNvPr id="254" name="Google Shape;254;p30"/>
          <p:cNvSpPr/>
          <p:nvPr/>
        </p:nvSpPr>
        <p:spPr>
          <a:xfrm>
            <a:off x="2638488" y="1184375"/>
            <a:ext cx="380700" cy="198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311700" y="1391900"/>
            <a:ext cx="720600" cy="279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 name="Google Shape;256;p30"/>
          <p:cNvSpPr/>
          <p:nvPr/>
        </p:nvSpPr>
        <p:spPr>
          <a:xfrm>
            <a:off x="393900" y="1478300"/>
            <a:ext cx="556200" cy="2625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57" name="Google Shape;257;p30"/>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txBox="1"/>
          <p:nvPr/>
        </p:nvSpPr>
        <p:spPr>
          <a:xfrm>
            <a:off x="311700" y="1315700"/>
            <a:ext cx="8160900" cy="15222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Lato"/>
              <a:buAutoNum type="arabicPeriod"/>
            </a:pPr>
            <a:r>
              <a:rPr b="1" lang="en" sz="1100">
                <a:solidFill>
                  <a:schemeClr val="dk1"/>
                </a:solidFill>
                <a:latin typeface="Lato"/>
                <a:ea typeface="Lato"/>
                <a:cs typeface="Lato"/>
                <a:sym typeface="Lato"/>
              </a:rPr>
              <a:t>The daily trend shows a decrease in exposure after the 15th, this is caused by one of the reasons is the Filter Type number exposure which decreased</a:t>
            </a:r>
            <a:endParaRPr b="1" sz="1100">
              <a:solidFill>
                <a:schemeClr val="dk1"/>
              </a:solidFill>
              <a:latin typeface="Lato"/>
              <a:ea typeface="Lato"/>
              <a:cs typeface="Lato"/>
              <a:sym typeface="Lato"/>
            </a:endParaRPr>
          </a:p>
          <a:p>
            <a:pPr indent="-298450" lvl="0" marL="457200" rtl="0" algn="l">
              <a:lnSpc>
                <a:spcPct val="115000"/>
              </a:lnSpc>
              <a:spcBef>
                <a:spcPts val="0"/>
              </a:spcBef>
              <a:spcAft>
                <a:spcPts val="0"/>
              </a:spcAft>
              <a:buClr>
                <a:schemeClr val="dk1"/>
              </a:buClr>
              <a:buSzPts val="1100"/>
              <a:buFont typeface="Lato"/>
              <a:buAutoNum type="arabicPeriod"/>
            </a:pPr>
            <a:r>
              <a:rPr b="1" lang="en" sz="1100">
                <a:solidFill>
                  <a:schemeClr val="dk1"/>
                </a:solidFill>
                <a:latin typeface="Lato"/>
                <a:ea typeface="Lato"/>
                <a:cs typeface="Lato"/>
                <a:sym typeface="Lato"/>
              </a:rPr>
              <a:t>There is a high disparity between top tier new  users and median users which 658 times, this is due to the large difference in exposure between female and male user.</a:t>
            </a:r>
            <a:endParaRPr b="1" sz="1100">
              <a:solidFill>
                <a:schemeClr val="dk1"/>
              </a:solidFill>
              <a:latin typeface="Lato"/>
              <a:ea typeface="Lato"/>
              <a:cs typeface="Lato"/>
              <a:sym typeface="Lato"/>
            </a:endParaRPr>
          </a:p>
          <a:p>
            <a:pPr indent="-298450" lvl="0" marL="457200" rtl="0" algn="l">
              <a:lnSpc>
                <a:spcPct val="115000"/>
              </a:lnSpc>
              <a:spcBef>
                <a:spcPts val="0"/>
              </a:spcBef>
              <a:spcAft>
                <a:spcPts val="0"/>
              </a:spcAft>
              <a:buClr>
                <a:schemeClr val="dk1"/>
              </a:buClr>
              <a:buSzPts val="1100"/>
              <a:buFont typeface="Lato"/>
              <a:buAutoNum type="arabicPeriod"/>
            </a:pPr>
            <a:r>
              <a:rPr b="1" lang="en" sz="1100">
                <a:solidFill>
                  <a:schemeClr val="dk1"/>
                </a:solidFill>
                <a:latin typeface="Lato"/>
                <a:ea typeface="Lato"/>
                <a:cs typeface="Lato"/>
                <a:sym typeface="Lato"/>
              </a:rPr>
              <a:t>The nearby and 3some features are the features with the highest exposure compared to other features with more than 2 million exposure and almost 250k exposure.</a:t>
            </a:r>
            <a:endParaRPr b="1" sz="1100">
              <a:solidFill>
                <a:schemeClr val="dk1"/>
              </a:solidFill>
              <a:latin typeface="Lato"/>
              <a:ea typeface="Lato"/>
              <a:cs typeface="Lato"/>
              <a:sym typeface="Lato"/>
            </a:endParaRPr>
          </a:p>
          <a:p>
            <a:pPr indent="-298450" lvl="0" marL="457200" rtl="0" algn="l">
              <a:lnSpc>
                <a:spcPct val="115000"/>
              </a:lnSpc>
              <a:spcBef>
                <a:spcPts val="0"/>
              </a:spcBef>
              <a:spcAft>
                <a:spcPts val="0"/>
              </a:spcAft>
              <a:buClr>
                <a:schemeClr val="dk1"/>
              </a:buClr>
              <a:buSzPts val="1100"/>
              <a:buFont typeface="Lato"/>
              <a:buAutoNum type="arabicPeriod"/>
            </a:pPr>
            <a:r>
              <a:rPr b="1" lang="en" sz="1100">
                <a:solidFill>
                  <a:schemeClr val="dk1"/>
                </a:solidFill>
                <a:latin typeface="Lato"/>
                <a:ea typeface="Lato"/>
                <a:cs typeface="Lato"/>
                <a:sym typeface="Lato"/>
              </a:rPr>
              <a:t>It turns out that Bad Actors do not affect exposure, instead increasing the amount of exposure.</a:t>
            </a:r>
            <a:endParaRPr b="1" sz="1100">
              <a:solidFill>
                <a:schemeClr val="dk1"/>
              </a:solidFill>
              <a:latin typeface="Lato"/>
              <a:ea typeface="Lato"/>
              <a:cs typeface="Lato"/>
              <a:sym typeface="Lato"/>
            </a:endParaRPr>
          </a:p>
        </p:txBody>
      </p:sp>
      <p:sp>
        <p:nvSpPr>
          <p:cNvPr id="259" name="Google Shape;25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30"/>
          <p:cNvSpPr txBox="1"/>
          <p:nvPr/>
        </p:nvSpPr>
        <p:spPr>
          <a:xfrm>
            <a:off x="311700" y="951225"/>
            <a:ext cx="8160900" cy="3540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latin typeface="Lato"/>
                <a:ea typeface="Lato"/>
                <a:cs typeface="Lato"/>
                <a:sym typeface="Lato"/>
              </a:rPr>
              <a:t>Conclusion</a:t>
            </a:r>
            <a:r>
              <a:rPr b="1" lang="en" sz="1100">
                <a:solidFill>
                  <a:schemeClr val="dk1"/>
                </a:solidFill>
                <a:latin typeface="Lato"/>
                <a:ea typeface="Lato"/>
                <a:cs typeface="Lato"/>
                <a:sym typeface="Lato"/>
              </a:rPr>
              <a:t>:</a:t>
            </a:r>
            <a:endParaRPr b="1" sz="1100">
              <a:solidFill>
                <a:schemeClr val="dk1"/>
              </a:solidFill>
              <a:latin typeface="Lato"/>
              <a:ea typeface="Lato"/>
              <a:cs typeface="Lato"/>
              <a:sym typeface="Lato"/>
            </a:endParaRPr>
          </a:p>
        </p:txBody>
      </p:sp>
      <p:sp>
        <p:nvSpPr>
          <p:cNvPr id="261" name="Google Shape;261;p30"/>
          <p:cNvSpPr txBox="1"/>
          <p:nvPr/>
        </p:nvSpPr>
        <p:spPr>
          <a:xfrm>
            <a:off x="311700" y="3092825"/>
            <a:ext cx="8160900" cy="3387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chemeClr val="dk1"/>
                </a:solidFill>
              </a:rPr>
              <a:t>Suggestion</a:t>
            </a:r>
            <a:endParaRPr b="1" sz="1000">
              <a:solidFill>
                <a:schemeClr val="dk1"/>
              </a:solidFill>
            </a:endParaRPr>
          </a:p>
        </p:txBody>
      </p:sp>
      <p:sp>
        <p:nvSpPr>
          <p:cNvPr id="262" name="Google Shape;262;p30"/>
          <p:cNvSpPr txBox="1"/>
          <p:nvPr/>
        </p:nvSpPr>
        <p:spPr>
          <a:xfrm>
            <a:off x="311700" y="3401275"/>
            <a:ext cx="8160900" cy="15222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Clr>
                <a:schemeClr val="dk1"/>
              </a:buClr>
              <a:buSzPts val="1100"/>
              <a:buFont typeface="Lato"/>
              <a:buAutoNum type="arabicPeriod"/>
            </a:pPr>
            <a:r>
              <a:rPr b="1" lang="en" sz="1100">
                <a:solidFill>
                  <a:schemeClr val="dk1"/>
                </a:solidFill>
                <a:latin typeface="Lato"/>
                <a:ea typeface="Lato"/>
                <a:cs typeface="Lato"/>
                <a:sym typeface="Lato"/>
              </a:rPr>
              <a:t>We can refining the filter type by first comparing the number of clicks with the number of search results to evaluate the performance of the Filter Type feature.</a:t>
            </a:r>
            <a:endParaRPr b="1" sz="1100">
              <a:solidFill>
                <a:schemeClr val="dk1"/>
              </a:solidFill>
              <a:latin typeface="Lato"/>
              <a:ea typeface="Lato"/>
              <a:cs typeface="Lato"/>
              <a:sym typeface="Lato"/>
            </a:endParaRPr>
          </a:p>
          <a:p>
            <a:pPr indent="-298450" lvl="0" marL="457200" rtl="0" algn="just">
              <a:lnSpc>
                <a:spcPct val="115000"/>
              </a:lnSpc>
              <a:spcBef>
                <a:spcPts val="0"/>
              </a:spcBef>
              <a:spcAft>
                <a:spcPts val="0"/>
              </a:spcAft>
              <a:buClr>
                <a:schemeClr val="dk1"/>
              </a:buClr>
              <a:buSzPts val="1100"/>
              <a:buFont typeface="Lato"/>
              <a:buAutoNum type="arabicPeriod"/>
            </a:pPr>
            <a:r>
              <a:rPr b="1" lang="en" sz="1100">
                <a:solidFill>
                  <a:schemeClr val="dk1"/>
                </a:solidFill>
                <a:latin typeface="Lato"/>
                <a:ea typeface="Lato"/>
                <a:cs typeface="Lato"/>
                <a:sym typeface="Lato"/>
              </a:rPr>
              <a:t>We need to adjust the algorithm so that male users also have the same exposure opportunity.</a:t>
            </a:r>
            <a:endParaRPr b="1" sz="1100">
              <a:solidFill>
                <a:schemeClr val="dk1"/>
              </a:solidFill>
              <a:latin typeface="Lato"/>
              <a:ea typeface="Lato"/>
              <a:cs typeface="Lato"/>
              <a:sym typeface="Lato"/>
            </a:endParaRPr>
          </a:p>
          <a:p>
            <a:pPr indent="-298450" lvl="0" marL="457200" rtl="0" algn="just">
              <a:lnSpc>
                <a:spcPct val="115000"/>
              </a:lnSpc>
              <a:spcBef>
                <a:spcPts val="0"/>
              </a:spcBef>
              <a:spcAft>
                <a:spcPts val="0"/>
              </a:spcAft>
              <a:buClr>
                <a:schemeClr val="dk1"/>
              </a:buClr>
              <a:buSzPts val="1100"/>
              <a:buFont typeface="Lato"/>
              <a:buAutoNum type="arabicPeriod"/>
            </a:pPr>
            <a:r>
              <a:rPr b="1" lang="en" sz="1100">
                <a:solidFill>
                  <a:schemeClr val="dk1"/>
                </a:solidFill>
                <a:latin typeface="Lato"/>
                <a:ea typeface="Lato"/>
                <a:cs typeface="Lato"/>
                <a:sym typeface="Lato"/>
              </a:rPr>
              <a:t>For technical team, we can suggest to evaluate and improve the GPS algorithm to ensure that the nearby feature remains reliable. For marketing team, we can suggest to conduct special campaigns or discounts on premium services for users who activate the 3some feature.</a:t>
            </a:r>
            <a:endParaRPr b="1" sz="1100">
              <a:solidFill>
                <a:schemeClr val="dk1"/>
              </a:solidFill>
              <a:latin typeface="Lato"/>
              <a:ea typeface="Lato"/>
              <a:cs typeface="Lato"/>
              <a:sym typeface="Lato"/>
            </a:endParaRPr>
          </a:p>
          <a:p>
            <a:pPr indent="-298450" lvl="0" marL="457200" rtl="0" algn="just">
              <a:lnSpc>
                <a:spcPct val="115000"/>
              </a:lnSpc>
              <a:spcBef>
                <a:spcPts val="0"/>
              </a:spcBef>
              <a:spcAft>
                <a:spcPts val="0"/>
              </a:spcAft>
              <a:buClr>
                <a:schemeClr val="dk1"/>
              </a:buClr>
              <a:buSzPts val="1100"/>
              <a:buFont typeface="Lato"/>
              <a:buAutoNum type="arabicPeriod"/>
            </a:pPr>
            <a:r>
              <a:rPr b="1" lang="en" sz="1100">
                <a:solidFill>
                  <a:schemeClr val="dk1"/>
                </a:solidFill>
                <a:latin typeface="Lato"/>
                <a:ea typeface="Lato"/>
                <a:cs typeface="Lato"/>
                <a:sym typeface="Lato"/>
              </a:rPr>
              <a:t>Need to evaluate the criteria for users flagged as Bad Actors.</a:t>
            </a:r>
            <a:endParaRPr sz="10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366925" y="1999050"/>
            <a:ext cx="8520600" cy="572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BE1EBE"/>
                </a:solidFill>
                <a:latin typeface="Montserrat Black"/>
                <a:ea typeface="Montserrat Black"/>
                <a:cs typeface="Montserrat Black"/>
                <a:sym typeface="Montserrat Black"/>
              </a:rPr>
              <a:t>THANK YOU</a:t>
            </a:r>
            <a:endParaRPr sz="1577">
              <a:solidFill>
                <a:srgbClr val="BE1EBE"/>
              </a:solidFill>
              <a:latin typeface="Montserrat Black"/>
              <a:ea typeface="Montserrat Black"/>
              <a:cs typeface="Montserrat Black"/>
              <a:sym typeface="Montserrat Black"/>
            </a:endParaRPr>
          </a:p>
        </p:txBody>
      </p:sp>
      <p:sp>
        <p:nvSpPr>
          <p:cNvPr id="268" name="Google Shape;268;p31"/>
          <p:cNvSpPr/>
          <p:nvPr/>
        </p:nvSpPr>
        <p:spPr>
          <a:xfrm>
            <a:off x="4337300" y="286505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nvSpPr>
        <p:spPr>
          <a:xfrm>
            <a:off x="777599" y="597250"/>
            <a:ext cx="5588700" cy="49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rgbClr val="42B048"/>
                </a:solidFill>
                <a:latin typeface="Montserrat"/>
                <a:ea typeface="Montserrat"/>
                <a:cs typeface="Montserrat"/>
                <a:sym typeface="Montserrat"/>
              </a:rPr>
              <a:t>Agenda</a:t>
            </a:r>
            <a:endParaRPr b="1" sz="3000">
              <a:solidFill>
                <a:srgbClr val="42B048"/>
              </a:solidFill>
              <a:latin typeface="Montserrat"/>
              <a:ea typeface="Montserrat"/>
              <a:cs typeface="Montserrat"/>
              <a:sym typeface="Montserrat"/>
            </a:endParaRPr>
          </a:p>
        </p:txBody>
      </p:sp>
      <p:pic>
        <p:nvPicPr>
          <p:cNvPr id="67" name="Google Shape;67;p14"/>
          <p:cNvPicPr preferRelativeResize="0"/>
          <p:nvPr/>
        </p:nvPicPr>
        <p:blipFill rotWithShape="1">
          <a:blip r:embed="rId3">
            <a:alphaModFix amt="29000"/>
          </a:blip>
          <a:srcRect b="0" l="0" r="0" t="16387"/>
          <a:stretch/>
        </p:blipFill>
        <p:spPr>
          <a:xfrm rot="-5400000">
            <a:off x="1285188" y="894912"/>
            <a:ext cx="3722250" cy="4551925"/>
          </a:xfrm>
          <a:prstGeom prst="rect">
            <a:avLst/>
          </a:prstGeom>
          <a:noFill/>
          <a:ln>
            <a:noFill/>
          </a:ln>
        </p:spPr>
      </p:pic>
      <p:sp>
        <p:nvSpPr>
          <p:cNvPr id="68" name="Google Shape;68;p14"/>
          <p:cNvSpPr txBox="1"/>
          <p:nvPr>
            <p:ph idx="1" type="body"/>
          </p:nvPr>
        </p:nvSpPr>
        <p:spPr>
          <a:xfrm>
            <a:off x="870350" y="1594075"/>
            <a:ext cx="8197500" cy="3153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Summary</a:t>
            </a:r>
            <a:endParaRPr b="1" sz="1400">
              <a:solidFill>
                <a:srgbClr val="999999"/>
              </a:solidFill>
              <a:latin typeface="Montserrat"/>
              <a:ea typeface="Montserrat"/>
              <a:cs typeface="Montserrat"/>
              <a:sym typeface="Montserrat"/>
            </a:endParaRPr>
          </a:p>
          <a:p>
            <a:pPr indent="0" lvl="0" marL="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One Metric That Matters</a:t>
            </a:r>
            <a:endParaRPr b="1" sz="1400">
              <a:solidFill>
                <a:srgbClr val="999999"/>
              </a:solidFill>
              <a:latin typeface="Montserrat"/>
              <a:ea typeface="Montserrat"/>
              <a:cs typeface="Montserrat"/>
              <a:sym typeface="Montserrat"/>
            </a:endParaRPr>
          </a:p>
          <a:p>
            <a:pPr indent="0" lvl="0" marL="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Exploratory Data Analysis</a:t>
            </a:r>
            <a:endParaRPr b="1" sz="1400">
              <a:solidFill>
                <a:srgbClr val="999999"/>
              </a:solidFill>
              <a:latin typeface="Montserrat"/>
              <a:ea typeface="Montserrat"/>
              <a:cs typeface="Montserrat"/>
              <a:sym typeface="Montserrat"/>
            </a:endParaRPr>
          </a:p>
          <a:p>
            <a:pPr indent="0" lvl="0" marL="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Question to be Answered</a:t>
            </a:r>
            <a:endParaRPr b="1" sz="1400">
              <a:solidFill>
                <a:srgbClr val="999999"/>
              </a:solidFill>
              <a:latin typeface="Montserrat"/>
              <a:ea typeface="Montserrat"/>
              <a:cs typeface="Montserrat"/>
              <a:sym typeface="Montserrat"/>
            </a:endParaRPr>
          </a:p>
          <a:p>
            <a:pPr indent="0" lvl="0" marL="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Conclusion &amp; Suggestion</a:t>
            </a:r>
            <a:endParaRPr b="1" sz="1400">
              <a:solidFill>
                <a:srgbClr val="999999"/>
              </a:solidFill>
              <a:latin typeface="Montserrat"/>
              <a:ea typeface="Montserrat"/>
              <a:cs typeface="Montserrat"/>
              <a:sym typeface="Montserrat"/>
            </a:endParaRPr>
          </a:p>
        </p:txBody>
      </p:sp>
      <p:pic>
        <p:nvPicPr>
          <p:cNvPr id="69" name="Google Shape;69;p14"/>
          <p:cNvPicPr preferRelativeResize="0"/>
          <p:nvPr/>
        </p:nvPicPr>
        <p:blipFill rotWithShape="1">
          <a:blip r:embed="rId3">
            <a:alphaModFix/>
          </a:blip>
          <a:srcRect b="0" l="22026" r="24486" t="16387"/>
          <a:stretch/>
        </p:blipFill>
        <p:spPr>
          <a:xfrm rot="5400000">
            <a:off x="480738" y="1620589"/>
            <a:ext cx="231925" cy="438150"/>
          </a:xfrm>
          <a:prstGeom prst="rect">
            <a:avLst/>
          </a:prstGeom>
          <a:noFill/>
          <a:ln>
            <a:noFill/>
          </a:ln>
        </p:spPr>
      </p:pic>
      <p:pic>
        <p:nvPicPr>
          <p:cNvPr id="70" name="Google Shape;70;p14"/>
          <p:cNvPicPr preferRelativeResize="0"/>
          <p:nvPr/>
        </p:nvPicPr>
        <p:blipFill rotWithShape="1">
          <a:blip r:embed="rId3">
            <a:alphaModFix/>
          </a:blip>
          <a:srcRect b="0" l="22026" r="24486" t="16387"/>
          <a:stretch/>
        </p:blipFill>
        <p:spPr>
          <a:xfrm rot="5400000">
            <a:off x="480738" y="2039689"/>
            <a:ext cx="231925" cy="438150"/>
          </a:xfrm>
          <a:prstGeom prst="rect">
            <a:avLst/>
          </a:prstGeom>
          <a:noFill/>
          <a:ln>
            <a:noFill/>
          </a:ln>
        </p:spPr>
      </p:pic>
      <p:pic>
        <p:nvPicPr>
          <p:cNvPr id="71" name="Google Shape;71;p14"/>
          <p:cNvPicPr preferRelativeResize="0"/>
          <p:nvPr/>
        </p:nvPicPr>
        <p:blipFill rotWithShape="1">
          <a:blip r:embed="rId3">
            <a:alphaModFix/>
          </a:blip>
          <a:srcRect b="0" l="22026" r="24486" t="16387"/>
          <a:stretch/>
        </p:blipFill>
        <p:spPr>
          <a:xfrm rot="5400000">
            <a:off x="480738" y="2458789"/>
            <a:ext cx="231925" cy="438150"/>
          </a:xfrm>
          <a:prstGeom prst="rect">
            <a:avLst/>
          </a:prstGeom>
          <a:noFill/>
          <a:ln>
            <a:noFill/>
          </a:ln>
        </p:spPr>
      </p:pic>
      <p:sp>
        <p:nvSpPr>
          <p:cNvPr id="72" name="Google Shape;72;p14"/>
          <p:cNvSpPr/>
          <p:nvPr/>
        </p:nvSpPr>
        <p:spPr>
          <a:xfrm>
            <a:off x="415800" y="1664619"/>
            <a:ext cx="361800" cy="3294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Helvetica Neue"/>
                <a:ea typeface="Helvetica Neue"/>
                <a:cs typeface="Helvetica Neue"/>
                <a:sym typeface="Helvetica Neue"/>
              </a:rPr>
              <a:t>1</a:t>
            </a:r>
            <a:endParaRPr b="1" i="0" sz="1400" u="none" cap="none" strike="noStrike">
              <a:solidFill>
                <a:srgbClr val="FFFFFF"/>
              </a:solidFill>
              <a:latin typeface="Helvetica Neue"/>
              <a:ea typeface="Helvetica Neue"/>
              <a:cs typeface="Helvetica Neue"/>
              <a:sym typeface="Helvetica Neue"/>
            </a:endParaRPr>
          </a:p>
        </p:txBody>
      </p:sp>
      <p:sp>
        <p:nvSpPr>
          <p:cNvPr id="73" name="Google Shape;73;p14"/>
          <p:cNvSpPr/>
          <p:nvPr/>
        </p:nvSpPr>
        <p:spPr>
          <a:xfrm>
            <a:off x="415800" y="2080124"/>
            <a:ext cx="361800" cy="3294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Helvetica Neue"/>
                <a:ea typeface="Helvetica Neue"/>
                <a:cs typeface="Helvetica Neue"/>
                <a:sym typeface="Helvetica Neue"/>
              </a:rPr>
              <a:t>2</a:t>
            </a:r>
            <a:endParaRPr b="1" i="0" sz="1400" u="none" cap="none" strike="noStrike">
              <a:solidFill>
                <a:srgbClr val="FFFFFF"/>
              </a:solidFill>
              <a:latin typeface="Helvetica Neue"/>
              <a:ea typeface="Helvetica Neue"/>
              <a:cs typeface="Helvetica Neue"/>
              <a:sym typeface="Helvetica Neue"/>
            </a:endParaRPr>
          </a:p>
        </p:txBody>
      </p:sp>
      <p:sp>
        <p:nvSpPr>
          <p:cNvPr id="74" name="Google Shape;74;p14"/>
          <p:cNvSpPr/>
          <p:nvPr/>
        </p:nvSpPr>
        <p:spPr>
          <a:xfrm>
            <a:off x="415800" y="2509351"/>
            <a:ext cx="361800" cy="329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Helvetica Neue"/>
                <a:ea typeface="Helvetica Neue"/>
                <a:cs typeface="Helvetica Neue"/>
                <a:sym typeface="Helvetica Neue"/>
              </a:rPr>
              <a:t>3</a:t>
            </a:r>
            <a:endParaRPr b="1" i="0" sz="1400" u="none" cap="none" strike="noStrike">
              <a:solidFill>
                <a:srgbClr val="FFFFFF"/>
              </a:solidFill>
              <a:latin typeface="Helvetica Neue"/>
              <a:ea typeface="Helvetica Neue"/>
              <a:cs typeface="Helvetica Neue"/>
              <a:sym typeface="Helvetica Neue"/>
            </a:endParaRPr>
          </a:p>
        </p:txBody>
      </p:sp>
      <p:pic>
        <p:nvPicPr>
          <p:cNvPr id="75" name="Google Shape;75;p14"/>
          <p:cNvPicPr preferRelativeResize="0"/>
          <p:nvPr/>
        </p:nvPicPr>
        <p:blipFill rotWithShape="1">
          <a:blip r:embed="rId4">
            <a:alphaModFix/>
          </a:blip>
          <a:srcRect b="0" l="30598" r="0" t="0"/>
          <a:stretch/>
        </p:blipFill>
        <p:spPr>
          <a:xfrm flipH="1">
            <a:off x="8059525" y="0"/>
            <a:ext cx="1084475" cy="1629425"/>
          </a:xfrm>
          <a:prstGeom prst="rect">
            <a:avLst/>
          </a:prstGeom>
          <a:noFill/>
          <a:ln>
            <a:noFill/>
          </a:ln>
        </p:spPr>
      </p:pic>
      <p:pic>
        <p:nvPicPr>
          <p:cNvPr id="76" name="Google Shape;76;p14"/>
          <p:cNvPicPr preferRelativeResize="0"/>
          <p:nvPr/>
        </p:nvPicPr>
        <p:blipFill rotWithShape="1">
          <a:blip r:embed="rId3">
            <a:alphaModFix/>
          </a:blip>
          <a:srcRect b="0" l="22026" r="24486" t="16387"/>
          <a:stretch/>
        </p:blipFill>
        <p:spPr>
          <a:xfrm rot="5400000">
            <a:off x="480738" y="2839789"/>
            <a:ext cx="231925" cy="438150"/>
          </a:xfrm>
          <a:prstGeom prst="rect">
            <a:avLst/>
          </a:prstGeom>
          <a:noFill/>
          <a:ln>
            <a:noFill/>
          </a:ln>
        </p:spPr>
      </p:pic>
      <p:sp>
        <p:nvSpPr>
          <p:cNvPr id="77" name="Google Shape;77;p14"/>
          <p:cNvSpPr/>
          <p:nvPr/>
        </p:nvSpPr>
        <p:spPr>
          <a:xfrm>
            <a:off x="415800" y="2890351"/>
            <a:ext cx="361800" cy="329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FFFFFF"/>
                </a:solidFill>
                <a:latin typeface="Helvetica Neue"/>
                <a:ea typeface="Helvetica Neue"/>
                <a:cs typeface="Helvetica Neue"/>
                <a:sym typeface="Helvetica Neue"/>
              </a:rPr>
              <a:t>4</a:t>
            </a:r>
            <a:endParaRPr b="1" i="0" sz="1400" u="none" cap="none" strike="noStrike">
              <a:solidFill>
                <a:srgbClr val="FFFFFF"/>
              </a:solidFill>
              <a:latin typeface="Helvetica Neue"/>
              <a:ea typeface="Helvetica Neue"/>
              <a:cs typeface="Helvetica Neue"/>
              <a:sym typeface="Helvetica Neue"/>
            </a:endParaRPr>
          </a:p>
        </p:txBody>
      </p:sp>
      <p:sp>
        <p:nvSpPr>
          <p:cNvPr id="78" name="Google Shape;7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4"/>
          <p:cNvPicPr preferRelativeResize="0"/>
          <p:nvPr/>
        </p:nvPicPr>
        <p:blipFill rotWithShape="1">
          <a:blip r:embed="rId3">
            <a:alphaModFix/>
          </a:blip>
          <a:srcRect b="0" l="22026" r="24486" t="16387"/>
          <a:stretch/>
        </p:blipFill>
        <p:spPr>
          <a:xfrm rot="5400000">
            <a:off x="480738" y="3296989"/>
            <a:ext cx="231925" cy="438150"/>
          </a:xfrm>
          <a:prstGeom prst="rect">
            <a:avLst/>
          </a:prstGeom>
          <a:noFill/>
          <a:ln>
            <a:noFill/>
          </a:ln>
        </p:spPr>
      </p:pic>
      <p:sp>
        <p:nvSpPr>
          <p:cNvPr id="80" name="Google Shape;80;p14"/>
          <p:cNvSpPr/>
          <p:nvPr/>
        </p:nvSpPr>
        <p:spPr>
          <a:xfrm>
            <a:off x="415800" y="3347551"/>
            <a:ext cx="361800" cy="3294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a:solidFill>
                  <a:srgbClr val="FFFFFF"/>
                </a:solidFill>
                <a:latin typeface="Helvetica Neue"/>
                <a:ea typeface="Helvetica Neue"/>
                <a:cs typeface="Helvetica Neue"/>
                <a:sym typeface="Helvetica Neue"/>
              </a:rPr>
              <a:t>5</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1. </a:t>
            </a:r>
            <a:r>
              <a:rPr lang="en" sz="1600">
                <a:solidFill>
                  <a:srgbClr val="BE1EBE"/>
                </a:solidFill>
                <a:latin typeface="Montserrat Black"/>
                <a:ea typeface="Montserrat Black"/>
                <a:cs typeface="Montserrat Black"/>
                <a:sym typeface="Montserrat Black"/>
              </a:rPr>
              <a:t>Summary</a:t>
            </a:r>
            <a:endParaRPr sz="2600">
              <a:solidFill>
                <a:srgbClr val="BE1EBE"/>
              </a:solidFill>
            </a:endParaRPr>
          </a:p>
        </p:txBody>
      </p:sp>
      <p:sp>
        <p:nvSpPr>
          <p:cNvPr id="86" name="Google Shape;86;p15"/>
          <p:cNvSpPr txBox="1"/>
          <p:nvPr/>
        </p:nvSpPr>
        <p:spPr>
          <a:xfrm>
            <a:off x="381925" y="889125"/>
            <a:ext cx="8160900" cy="3555600"/>
          </a:xfrm>
          <a:prstGeom prst="rect">
            <a:avLst/>
          </a:prstGeom>
          <a:solidFill>
            <a:schemeClr val="lt1"/>
          </a:solidFill>
          <a:ln cap="flat" cmpd="sng" w="19050">
            <a:solidFill>
              <a:srgbClr val="FF00FF"/>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Char char="●"/>
            </a:pPr>
            <a:r>
              <a:rPr lang="en" sz="1200">
                <a:solidFill>
                  <a:schemeClr val="dk1"/>
                </a:solidFill>
                <a:highlight>
                  <a:srgbClr val="FFFFFF"/>
                </a:highlight>
                <a:latin typeface="Lato"/>
                <a:ea typeface="Lato"/>
                <a:cs typeface="Lato"/>
                <a:sym typeface="Lato"/>
              </a:rPr>
              <a:t>The daily trend shows a </a:t>
            </a:r>
            <a:r>
              <a:rPr b="1" lang="en" sz="1200">
                <a:solidFill>
                  <a:schemeClr val="dk1"/>
                </a:solidFill>
                <a:highlight>
                  <a:srgbClr val="FFFFFF"/>
                </a:highlight>
                <a:latin typeface="Lato"/>
                <a:ea typeface="Lato"/>
                <a:cs typeface="Lato"/>
                <a:sym typeface="Lato"/>
              </a:rPr>
              <a:t>positive trend</a:t>
            </a:r>
            <a:r>
              <a:rPr lang="en" sz="1200">
                <a:solidFill>
                  <a:schemeClr val="dk1"/>
                </a:solidFill>
                <a:highlight>
                  <a:srgbClr val="FFFFFF"/>
                </a:highlight>
                <a:latin typeface="Lato"/>
                <a:ea typeface="Lato"/>
                <a:cs typeface="Lato"/>
                <a:sym typeface="Lato"/>
              </a:rPr>
              <a:t> in August, which is always increasing linearly from the 1st to the 15th, but after that it show a decline until the end of the month, we can solve this by refining the filter type with firstly comparing the number of clicks with the number of search results to evaluate the performance of the Filter Type feature.</a:t>
            </a:r>
            <a:endParaRPr sz="1200">
              <a:solidFill>
                <a:schemeClr val="dk1"/>
              </a:solidFill>
              <a:highlight>
                <a:srgbClr val="FFFFFF"/>
              </a:highlight>
              <a:latin typeface="Lato"/>
              <a:ea typeface="Lato"/>
              <a:cs typeface="Lato"/>
              <a:sym typeface="Lato"/>
            </a:endParaRPr>
          </a:p>
          <a:p>
            <a:pPr indent="0" lvl="0" marL="457200" rtl="0" algn="just">
              <a:lnSpc>
                <a:spcPct val="115000"/>
              </a:lnSpc>
              <a:spcBef>
                <a:spcPts val="0"/>
              </a:spcBef>
              <a:spcAft>
                <a:spcPts val="0"/>
              </a:spcAft>
              <a:buNone/>
            </a:pPr>
            <a:r>
              <a:t/>
            </a:r>
            <a:endParaRPr sz="1200">
              <a:solidFill>
                <a:schemeClr val="dk1"/>
              </a:solidFill>
              <a:highlight>
                <a:srgbClr val="FFFFFF"/>
              </a:highlight>
              <a:latin typeface="Lato"/>
              <a:ea typeface="Lato"/>
              <a:cs typeface="Lato"/>
              <a:sym typeface="Lato"/>
            </a:endParaRPr>
          </a:p>
          <a:p>
            <a:pPr indent="-304800" lvl="0" marL="457200" rtl="0" algn="just">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Due to high disparity exposure between male and female users more than </a:t>
            </a:r>
            <a:r>
              <a:rPr b="1" lang="en" sz="1200">
                <a:solidFill>
                  <a:schemeClr val="dk1"/>
                </a:solidFill>
                <a:latin typeface="Lato"/>
                <a:ea typeface="Lato"/>
                <a:cs typeface="Lato"/>
                <a:sym typeface="Lato"/>
              </a:rPr>
              <a:t>600 times</a:t>
            </a:r>
            <a:r>
              <a:rPr lang="en" sz="1200">
                <a:solidFill>
                  <a:schemeClr val="dk1"/>
                </a:solidFill>
                <a:latin typeface="Lato"/>
                <a:ea typeface="Lato"/>
                <a:cs typeface="Lato"/>
                <a:sym typeface="Lato"/>
              </a:rPr>
              <a:t>, we need to adjust the algorithm so that male users also have the same exposure opportunity as female.</a:t>
            </a:r>
            <a:endParaRPr sz="1200">
              <a:solidFill>
                <a:schemeClr val="dk1"/>
              </a:solidFill>
              <a:latin typeface="Lato"/>
              <a:ea typeface="Lato"/>
              <a:cs typeface="Lato"/>
              <a:sym typeface="Lato"/>
            </a:endParaRPr>
          </a:p>
          <a:p>
            <a:pPr indent="0" lvl="0" marL="457200" rtl="0" algn="just">
              <a:lnSpc>
                <a:spcPct val="115000"/>
              </a:lnSpc>
              <a:spcBef>
                <a:spcPts val="0"/>
              </a:spcBef>
              <a:spcAft>
                <a:spcPts val="0"/>
              </a:spcAft>
              <a:buNone/>
            </a:pPr>
            <a:r>
              <a:t/>
            </a:r>
            <a:endParaRPr sz="1200">
              <a:solidFill>
                <a:schemeClr val="dk1"/>
              </a:solidFill>
              <a:latin typeface="Lato"/>
              <a:ea typeface="Lato"/>
              <a:cs typeface="Lato"/>
              <a:sym typeface="Lato"/>
            </a:endParaRPr>
          </a:p>
          <a:p>
            <a:pPr indent="-304800" lvl="0" marL="457200" rtl="0" algn="just">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With </a:t>
            </a:r>
            <a:r>
              <a:rPr b="1" lang="en" sz="1200">
                <a:solidFill>
                  <a:schemeClr val="dk1"/>
                </a:solidFill>
                <a:latin typeface="Lato"/>
                <a:ea typeface="Lato"/>
                <a:cs typeface="Lato"/>
                <a:sym typeface="Lato"/>
              </a:rPr>
              <a:t>2 million exposures</a:t>
            </a:r>
            <a:r>
              <a:rPr lang="en" sz="1200">
                <a:solidFill>
                  <a:schemeClr val="dk1"/>
                </a:solidFill>
                <a:latin typeface="Lato"/>
                <a:ea typeface="Lato"/>
                <a:cs typeface="Lato"/>
                <a:sym typeface="Lato"/>
              </a:rPr>
              <a:t> for filter ‘nearby’, we can suggest to Engineering team to evaluate and improve the GPS algorithm to ensure that the nearby feature remains reliable.</a:t>
            </a:r>
            <a:endParaRPr sz="1200">
              <a:solidFill>
                <a:schemeClr val="dk1"/>
              </a:solidFill>
              <a:latin typeface="Lato"/>
              <a:ea typeface="Lato"/>
              <a:cs typeface="Lato"/>
              <a:sym typeface="Lato"/>
            </a:endParaRPr>
          </a:p>
          <a:p>
            <a:pPr indent="0" lvl="0" marL="457200" rtl="0" algn="just">
              <a:lnSpc>
                <a:spcPct val="115000"/>
              </a:lnSpc>
              <a:spcBef>
                <a:spcPts val="0"/>
              </a:spcBef>
              <a:spcAft>
                <a:spcPts val="0"/>
              </a:spcAft>
              <a:buNone/>
            </a:pP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304800" lvl="0" marL="457200" rtl="0" algn="just">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For Marketing Team we can suggest to conduct special campaigns or discounts on premium services for users who activate the 3some feature, due to almost </a:t>
            </a:r>
            <a:r>
              <a:rPr b="1" lang="en" sz="1200">
                <a:solidFill>
                  <a:schemeClr val="dk1"/>
                </a:solidFill>
                <a:latin typeface="Lato"/>
                <a:ea typeface="Lato"/>
                <a:cs typeface="Lato"/>
                <a:sym typeface="Lato"/>
              </a:rPr>
              <a:t>250k exposures</a:t>
            </a:r>
            <a:r>
              <a:rPr lang="en" sz="1200">
                <a:solidFill>
                  <a:schemeClr val="dk1"/>
                </a:solidFill>
                <a:latin typeface="Lato"/>
                <a:ea typeface="Lato"/>
                <a:cs typeface="Lato"/>
                <a:sym typeface="Lato"/>
              </a:rPr>
              <a:t> for 3some feature.</a:t>
            </a:r>
            <a:endParaRPr sz="1200">
              <a:solidFill>
                <a:schemeClr val="dk1"/>
              </a:solidFill>
              <a:latin typeface="Lato"/>
              <a:ea typeface="Lato"/>
              <a:cs typeface="Lato"/>
              <a:sym typeface="Lato"/>
            </a:endParaRPr>
          </a:p>
          <a:p>
            <a:pPr indent="0" lvl="0" marL="457200" rtl="0" algn="just">
              <a:lnSpc>
                <a:spcPct val="115000"/>
              </a:lnSpc>
              <a:spcBef>
                <a:spcPts val="0"/>
              </a:spcBef>
              <a:spcAft>
                <a:spcPts val="0"/>
              </a:spcAft>
              <a:buNone/>
            </a:pPr>
            <a:r>
              <a:t/>
            </a:r>
            <a:endParaRPr sz="1200">
              <a:solidFill>
                <a:schemeClr val="dk1"/>
              </a:solidFill>
              <a:latin typeface="Lato"/>
              <a:ea typeface="Lato"/>
              <a:cs typeface="Lato"/>
              <a:sym typeface="Lato"/>
            </a:endParaRPr>
          </a:p>
          <a:p>
            <a:pPr indent="-304800" lvl="0" marL="457200" rtl="0" algn="just">
              <a:lnSpc>
                <a:spcPct val="115000"/>
              </a:lnSpc>
              <a:spcBef>
                <a:spcPts val="0"/>
              </a:spcBef>
              <a:spcAft>
                <a:spcPts val="0"/>
              </a:spcAft>
              <a:buClr>
                <a:schemeClr val="dk1"/>
              </a:buClr>
              <a:buSzPts val="1200"/>
              <a:buFont typeface="Lato"/>
              <a:buChar char="●"/>
            </a:pPr>
            <a:r>
              <a:rPr b="1" lang="en" sz="1200">
                <a:solidFill>
                  <a:schemeClr val="dk1"/>
                </a:solidFill>
                <a:latin typeface="Lato"/>
                <a:ea typeface="Lato"/>
                <a:cs typeface="Lato"/>
                <a:sym typeface="Lato"/>
              </a:rPr>
              <a:t>Need to evaluate</a:t>
            </a:r>
            <a:r>
              <a:rPr lang="en" sz="1200">
                <a:solidFill>
                  <a:schemeClr val="dk1"/>
                </a:solidFill>
                <a:latin typeface="Lato"/>
                <a:ea typeface="Lato"/>
                <a:cs typeface="Lato"/>
                <a:sym typeface="Lato"/>
              </a:rPr>
              <a:t> the criteria for users flagged as </a:t>
            </a:r>
            <a:r>
              <a:rPr b="1" lang="en" sz="1200">
                <a:solidFill>
                  <a:schemeClr val="dk1"/>
                </a:solidFill>
                <a:latin typeface="Lato"/>
                <a:ea typeface="Lato"/>
                <a:cs typeface="Lato"/>
                <a:sym typeface="Lato"/>
              </a:rPr>
              <a:t>Bad Actors</a:t>
            </a:r>
            <a:r>
              <a:rPr lang="en" sz="1200">
                <a:solidFill>
                  <a:schemeClr val="dk1"/>
                </a:solidFill>
                <a:latin typeface="Lato"/>
                <a:ea typeface="Lato"/>
                <a:cs typeface="Lato"/>
                <a:sym typeface="Lato"/>
              </a:rPr>
              <a:t>, because it turns out that Bad Actors do not affect to exposure numbers.</a:t>
            </a:r>
            <a:endParaRPr sz="1200">
              <a:solidFill>
                <a:schemeClr val="dk1"/>
              </a:solidFill>
              <a:latin typeface="Lato"/>
              <a:ea typeface="Lato"/>
              <a:cs typeface="Lato"/>
              <a:sym typeface="Lato"/>
            </a:endParaRPr>
          </a:p>
        </p:txBody>
      </p:sp>
      <p:sp>
        <p:nvSpPr>
          <p:cNvPr id="87" name="Google Shape;87;p15"/>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2. </a:t>
            </a:r>
            <a:r>
              <a:rPr lang="en" sz="1600">
                <a:solidFill>
                  <a:srgbClr val="BE1EBE"/>
                </a:solidFill>
                <a:latin typeface="Montserrat Black"/>
                <a:ea typeface="Montserrat Black"/>
                <a:cs typeface="Montserrat Black"/>
                <a:sym typeface="Montserrat Black"/>
              </a:rPr>
              <a:t>One Metric that Matters</a:t>
            </a:r>
            <a:endParaRPr sz="2600">
              <a:solidFill>
                <a:srgbClr val="BE1EBE"/>
              </a:solidFill>
            </a:endParaRPr>
          </a:p>
        </p:txBody>
      </p:sp>
      <p:sp>
        <p:nvSpPr>
          <p:cNvPr id="94" name="Google Shape;94;p16"/>
          <p:cNvSpPr txBox="1"/>
          <p:nvPr/>
        </p:nvSpPr>
        <p:spPr>
          <a:xfrm>
            <a:off x="311700" y="951225"/>
            <a:ext cx="8160900" cy="581700"/>
          </a:xfrm>
          <a:prstGeom prst="rect">
            <a:avLst/>
          </a:prstGeom>
          <a:solidFill>
            <a:schemeClr val="lt1"/>
          </a:solidFill>
          <a:ln cap="flat" cmpd="sng" w="19050">
            <a:solidFill>
              <a:srgbClr val="BE1EBE"/>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Lato"/>
                <a:ea typeface="Lato"/>
                <a:cs typeface="Lato"/>
                <a:sym typeface="Lato"/>
              </a:rPr>
              <a:t>In the context of this analysis, the one metric that matters that I recommend is </a:t>
            </a:r>
            <a:r>
              <a:rPr b="1" lang="en" sz="1200">
                <a:solidFill>
                  <a:schemeClr val="dk1"/>
                </a:solidFill>
                <a:latin typeface="Lato"/>
                <a:ea typeface="Lato"/>
                <a:cs typeface="Lato"/>
                <a:sym typeface="Lato"/>
              </a:rPr>
              <a:t>the Median Exposures per New User</a:t>
            </a:r>
            <a:r>
              <a:rPr lang="en" sz="1200">
                <a:solidFill>
                  <a:schemeClr val="dk1"/>
                </a:solidFill>
                <a:latin typeface="Lato"/>
                <a:ea typeface="Lato"/>
                <a:cs typeface="Lato"/>
                <a:sym typeface="Lato"/>
              </a:rPr>
              <a:t>, assuming the company is in the </a:t>
            </a:r>
            <a:r>
              <a:rPr b="1" lang="en" sz="1200">
                <a:solidFill>
                  <a:schemeClr val="dk1"/>
                </a:solidFill>
                <a:latin typeface="Lato"/>
                <a:ea typeface="Lato"/>
                <a:cs typeface="Lato"/>
                <a:sym typeface="Lato"/>
              </a:rPr>
              <a:t>activation</a:t>
            </a:r>
            <a:r>
              <a:rPr lang="en" sz="1200">
                <a:solidFill>
                  <a:schemeClr val="dk1"/>
                </a:solidFill>
                <a:latin typeface="Lato"/>
                <a:ea typeface="Lato"/>
                <a:cs typeface="Lato"/>
                <a:sym typeface="Lato"/>
              </a:rPr>
              <a:t> stage</a:t>
            </a:r>
            <a:endParaRPr sz="1200">
              <a:solidFill>
                <a:schemeClr val="dk1"/>
              </a:solidFill>
              <a:latin typeface="Lato"/>
              <a:ea typeface="Lato"/>
              <a:cs typeface="Lato"/>
              <a:sym typeface="Lato"/>
            </a:endParaRPr>
          </a:p>
        </p:txBody>
      </p:sp>
      <p:sp>
        <p:nvSpPr>
          <p:cNvPr id="95" name="Google Shape;95;p16"/>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6"/>
          <p:cNvPicPr preferRelativeResize="0"/>
          <p:nvPr/>
        </p:nvPicPr>
        <p:blipFill>
          <a:blip r:embed="rId3">
            <a:alphaModFix/>
          </a:blip>
          <a:stretch>
            <a:fillRect/>
          </a:stretch>
        </p:blipFill>
        <p:spPr>
          <a:xfrm>
            <a:off x="2428836" y="1593150"/>
            <a:ext cx="4438725" cy="2917225"/>
          </a:xfrm>
          <a:prstGeom prst="rect">
            <a:avLst/>
          </a:prstGeom>
          <a:noFill/>
          <a:ln>
            <a:noFill/>
          </a:ln>
        </p:spPr>
      </p:pic>
      <p:sp>
        <p:nvSpPr>
          <p:cNvPr id="98" name="Google Shape;98;p16"/>
          <p:cNvSpPr txBox="1"/>
          <p:nvPr/>
        </p:nvSpPr>
        <p:spPr>
          <a:xfrm>
            <a:off x="388550" y="4616200"/>
            <a:ext cx="4183500" cy="2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Source: Lean Analytics - Use Data to Build a Better Startup Faster</a:t>
            </a:r>
            <a:endParaRPr sz="10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2. </a:t>
            </a:r>
            <a:r>
              <a:rPr lang="en" sz="1600">
                <a:solidFill>
                  <a:srgbClr val="BE1EBE"/>
                </a:solidFill>
                <a:latin typeface="Montserrat Black"/>
                <a:ea typeface="Montserrat Black"/>
                <a:cs typeface="Montserrat Black"/>
                <a:sym typeface="Montserrat Black"/>
              </a:rPr>
              <a:t>1. OMTM Metrics</a:t>
            </a:r>
            <a:endParaRPr sz="2600">
              <a:solidFill>
                <a:srgbClr val="BE1EBE"/>
              </a:solidFill>
            </a:endParaRPr>
          </a:p>
        </p:txBody>
      </p:sp>
      <p:sp>
        <p:nvSpPr>
          <p:cNvPr id="104" name="Google Shape;104;p17"/>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7"/>
          <p:cNvSpPr txBox="1"/>
          <p:nvPr/>
        </p:nvSpPr>
        <p:spPr>
          <a:xfrm>
            <a:off x="436575" y="927450"/>
            <a:ext cx="8472000" cy="3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Open Sans"/>
                <a:ea typeface="Open Sans"/>
                <a:cs typeface="Open Sans"/>
                <a:sym typeface="Open Sans"/>
              </a:rPr>
              <a:t>Median Exposures per New User</a:t>
            </a:r>
            <a:endParaRPr sz="1100">
              <a:solidFill>
                <a:srgbClr val="000000"/>
              </a:solidFill>
              <a:latin typeface="Open Sans"/>
              <a:ea typeface="Open Sans"/>
              <a:cs typeface="Open Sans"/>
              <a:sym typeface="Open Sans"/>
            </a:endParaRPr>
          </a:p>
          <a:p>
            <a:pPr indent="-298450" lvl="0" marL="457200" rtl="0" algn="l">
              <a:spcBef>
                <a:spcPts val="0"/>
              </a:spcBef>
              <a:spcAft>
                <a:spcPts val="0"/>
              </a:spcAft>
              <a:buClr>
                <a:srgbClr val="000000"/>
              </a:buClr>
              <a:buSzPts val="1100"/>
              <a:buFont typeface="Open Sans"/>
              <a:buChar char="●"/>
            </a:pPr>
            <a:r>
              <a:rPr lang="en" sz="1100">
                <a:latin typeface="Open Sans"/>
                <a:ea typeface="Open Sans"/>
                <a:cs typeface="Open Sans"/>
                <a:sym typeface="Open Sans"/>
              </a:rPr>
              <a:t>Definition:</a:t>
            </a:r>
            <a:endParaRPr sz="1100">
              <a:latin typeface="Open Sans"/>
              <a:ea typeface="Open Sans"/>
              <a:cs typeface="Open Sans"/>
              <a:sym typeface="Open Sans"/>
            </a:endParaRPr>
          </a:p>
          <a:p>
            <a:pPr indent="-298450" lvl="1" marL="914400" rtl="0" algn="l">
              <a:spcBef>
                <a:spcPts val="0"/>
              </a:spcBef>
              <a:spcAft>
                <a:spcPts val="0"/>
              </a:spcAft>
              <a:buClr>
                <a:srgbClr val="000000"/>
              </a:buClr>
              <a:buSzPts val="1100"/>
              <a:buFont typeface="Open Sans"/>
              <a:buChar char="○"/>
            </a:pPr>
            <a:r>
              <a:rPr lang="en" sz="1100">
                <a:latin typeface="Open Sans"/>
                <a:ea typeface="Open Sans"/>
                <a:cs typeface="Open Sans"/>
                <a:sym typeface="Open Sans"/>
              </a:rPr>
              <a:t>The median number of exposures each new user gets.</a:t>
            </a:r>
            <a:endParaRPr sz="1100">
              <a:latin typeface="Open Sans"/>
              <a:ea typeface="Open Sans"/>
              <a:cs typeface="Open Sans"/>
              <a:sym typeface="Open Sans"/>
            </a:endParaRPr>
          </a:p>
          <a:p>
            <a:pPr indent="0" lvl="0" marL="914400" rtl="0" algn="l">
              <a:spcBef>
                <a:spcPts val="0"/>
              </a:spcBef>
              <a:spcAft>
                <a:spcPts val="0"/>
              </a:spcAft>
              <a:buNone/>
            </a:pPr>
            <a:r>
              <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solidFill>
                  <a:schemeClr val="dk1"/>
                </a:solidFill>
                <a:latin typeface="Open Sans"/>
                <a:ea typeface="Open Sans"/>
                <a:cs typeface="Open Sans"/>
                <a:sym typeface="Open Sans"/>
              </a:rPr>
              <a:t>Business Value: </a:t>
            </a:r>
            <a:endParaRPr sz="1100">
              <a:solidFill>
                <a:schemeClr val="dk1"/>
              </a:solidFill>
              <a:latin typeface="Open Sans"/>
              <a:ea typeface="Open Sans"/>
              <a:cs typeface="Open Sans"/>
              <a:sym typeface="Open Sans"/>
            </a:endParaRPr>
          </a:p>
          <a:p>
            <a:pPr indent="-298450" lvl="1" marL="914400" rtl="0" algn="l">
              <a:spcBef>
                <a:spcPts val="0"/>
              </a:spcBef>
              <a:spcAft>
                <a:spcPts val="0"/>
              </a:spcAft>
              <a:buSzPts val="1100"/>
              <a:buFont typeface="Open Sans"/>
              <a:buChar char="○"/>
            </a:pPr>
            <a:r>
              <a:rPr lang="en" sz="1100">
                <a:solidFill>
                  <a:schemeClr val="dk1"/>
                </a:solidFill>
                <a:latin typeface="Open Sans"/>
                <a:ea typeface="Open Sans"/>
                <a:cs typeface="Open Sans"/>
                <a:sym typeface="Open Sans"/>
              </a:rPr>
              <a:t>This helps in understanding the general visibility new users are receiving. If some new users have significantly fewer exposures compared to others, it may indicate issues with how they are being presented.</a:t>
            </a:r>
            <a:endParaRPr sz="1100">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2. </a:t>
            </a:r>
            <a:r>
              <a:rPr lang="en" sz="1600">
                <a:solidFill>
                  <a:srgbClr val="BE1EBE"/>
                </a:solidFill>
                <a:latin typeface="Montserrat Black"/>
                <a:ea typeface="Montserrat Black"/>
                <a:cs typeface="Montserrat Black"/>
                <a:sym typeface="Montserrat Black"/>
              </a:rPr>
              <a:t>2</a:t>
            </a:r>
            <a:r>
              <a:rPr lang="en" sz="1600">
                <a:solidFill>
                  <a:srgbClr val="BE1EBE"/>
                </a:solidFill>
                <a:latin typeface="Montserrat Black"/>
                <a:ea typeface="Montserrat Black"/>
                <a:cs typeface="Montserrat Black"/>
                <a:sym typeface="Montserrat Black"/>
              </a:rPr>
              <a:t>. Supporting Metrics</a:t>
            </a:r>
            <a:endParaRPr sz="2600">
              <a:solidFill>
                <a:srgbClr val="BE1EBE"/>
              </a:solidFill>
            </a:endParaRPr>
          </a:p>
        </p:txBody>
      </p:sp>
      <p:sp>
        <p:nvSpPr>
          <p:cNvPr id="112" name="Google Shape;112;p18"/>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8"/>
          <p:cNvSpPr/>
          <p:nvPr/>
        </p:nvSpPr>
        <p:spPr>
          <a:xfrm>
            <a:off x="233250" y="929900"/>
            <a:ext cx="3158700" cy="3805800"/>
          </a:xfrm>
          <a:prstGeom prst="homePlate">
            <a:avLst>
              <a:gd fmla="val 11615" name="adj"/>
            </a:avLst>
          </a:prstGeom>
          <a:solidFill>
            <a:srgbClr val="FFFFFF"/>
          </a:solidFill>
          <a:ln cap="flat" cmpd="sng" w="12700">
            <a:solidFill>
              <a:srgbClr val="FF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B5B5B5"/>
              </a:solidFill>
              <a:latin typeface="Open Sans"/>
              <a:ea typeface="Open Sans"/>
              <a:cs typeface="Open Sans"/>
              <a:sym typeface="Open Sans"/>
            </a:endParaRPr>
          </a:p>
        </p:txBody>
      </p:sp>
      <p:sp>
        <p:nvSpPr>
          <p:cNvPr id="115" name="Google Shape;115;p18"/>
          <p:cNvSpPr txBox="1"/>
          <p:nvPr/>
        </p:nvSpPr>
        <p:spPr>
          <a:xfrm>
            <a:off x="3568025" y="815550"/>
            <a:ext cx="5340300" cy="3924900"/>
          </a:xfrm>
          <a:prstGeom prst="rect">
            <a:avLst/>
          </a:prstGeom>
          <a:solidFill>
            <a:srgbClr val="EAD1DC"/>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100"/>
              <a:buFont typeface="Arial"/>
              <a:buNone/>
            </a:pPr>
            <a:r>
              <a:t/>
            </a:r>
            <a:endParaRPr b="0" i="1" sz="1000" u="none" cap="none" strike="noStrike">
              <a:solidFill>
                <a:srgbClr val="000000"/>
              </a:solidFill>
              <a:latin typeface="Open Sans"/>
              <a:ea typeface="Open Sans"/>
              <a:cs typeface="Open Sans"/>
              <a:sym typeface="Open Sans"/>
            </a:endParaRPr>
          </a:p>
          <a:p>
            <a:pPr indent="0" lvl="0" marL="0" marR="0" rtl="0" algn="just">
              <a:lnSpc>
                <a:spcPct val="115000"/>
              </a:lnSpc>
              <a:spcBef>
                <a:spcPts val="0"/>
              </a:spcBef>
              <a:spcAft>
                <a:spcPts val="0"/>
              </a:spcAft>
              <a:buNone/>
            </a:pPr>
            <a:r>
              <a:rPr lang="en" sz="1000">
                <a:latin typeface="Open Sans"/>
                <a:ea typeface="Open Sans"/>
                <a:cs typeface="Open Sans"/>
                <a:sym typeface="Open Sans"/>
              </a:rPr>
              <a:t>1.</a:t>
            </a:r>
            <a:r>
              <a:rPr lang="en" sz="1000">
                <a:latin typeface="Open Sans"/>
                <a:ea typeface="Open Sans"/>
                <a:cs typeface="Open Sans"/>
                <a:sym typeface="Open Sans"/>
              </a:rPr>
              <a:t>	</a:t>
            </a:r>
            <a:r>
              <a:rPr b="1" lang="en" sz="1000">
                <a:latin typeface="Open Sans"/>
                <a:ea typeface="Open Sans"/>
                <a:cs typeface="Open Sans"/>
                <a:sym typeface="Open Sans"/>
              </a:rPr>
              <a:t>Definition</a:t>
            </a:r>
            <a:r>
              <a:rPr lang="en" sz="1000">
                <a:latin typeface="Open Sans"/>
                <a:ea typeface="Open Sans"/>
                <a:cs typeface="Open Sans"/>
                <a:sym typeface="Open Sans"/>
              </a:rPr>
              <a:t>:</a:t>
            </a:r>
            <a:endParaRPr sz="1000">
              <a:latin typeface="Open Sans"/>
              <a:ea typeface="Open Sans"/>
              <a:cs typeface="Open Sans"/>
              <a:sym typeface="Open Sans"/>
            </a:endParaRPr>
          </a:p>
          <a:p>
            <a:pPr indent="0" lvl="0" marL="457200" rtl="0" algn="just">
              <a:spcBef>
                <a:spcPts val="0"/>
              </a:spcBef>
              <a:spcAft>
                <a:spcPts val="0"/>
              </a:spcAft>
              <a:buNone/>
            </a:pPr>
            <a:r>
              <a:rPr lang="en" sz="1000">
                <a:solidFill>
                  <a:schemeClr val="dk1"/>
                </a:solidFill>
                <a:latin typeface="Open Sans"/>
                <a:ea typeface="Open Sans"/>
                <a:cs typeface="Open Sans"/>
                <a:sym typeface="Open Sans"/>
              </a:rPr>
              <a:t>The total number of times new users’ profiles have been viewed by others. This metric will focus on profiles created recently, which we’ll classify as "new users."</a:t>
            </a:r>
            <a:endParaRPr sz="1000">
              <a:latin typeface="Open Sans"/>
              <a:ea typeface="Open Sans"/>
              <a:cs typeface="Open Sans"/>
              <a:sym typeface="Open Sans"/>
            </a:endParaRPr>
          </a:p>
          <a:p>
            <a:pPr indent="0" lvl="0" marL="457200" marR="0" rtl="0" algn="just">
              <a:lnSpc>
                <a:spcPct val="115000"/>
              </a:lnSpc>
              <a:spcBef>
                <a:spcPts val="0"/>
              </a:spcBef>
              <a:spcAft>
                <a:spcPts val="0"/>
              </a:spcAft>
              <a:buNone/>
            </a:pPr>
            <a:r>
              <a:rPr b="1" lang="en" sz="1000">
                <a:latin typeface="Open Sans"/>
                <a:ea typeface="Open Sans"/>
                <a:cs typeface="Open Sans"/>
                <a:sym typeface="Open Sans"/>
              </a:rPr>
              <a:t>Business Value:</a:t>
            </a:r>
            <a:endParaRPr b="1" sz="1000">
              <a:latin typeface="Open Sans"/>
              <a:ea typeface="Open Sans"/>
              <a:cs typeface="Open Sans"/>
              <a:sym typeface="Open Sans"/>
            </a:endParaRPr>
          </a:p>
          <a:p>
            <a:pPr indent="0" lvl="0" marL="457200" rtl="0" algn="just">
              <a:spcBef>
                <a:spcPts val="0"/>
              </a:spcBef>
              <a:spcAft>
                <a:spcPts val="0"/>
              </a:spcAft>
              <a:buNone/>
            </a:pPr>
            <a:r>
              <a:rPr lang="en" sz="1000">
                <a:solidFill>
                  <a:schemeClr val="dk1"/>
                </a:solidFill>
                <a:latin typeface="Open Sans"/>
                <a:ea typeface="Open Sans"/>
                <a:cs typeface="Open Sans"/>
                <a:sym typeface="Open Sans"/>
              </a:rPr>
              <a:t>It measures how visible new users are within the app, helping us understand if our platform effectively exposes new members to others. High exposure indicates good integration of new users into the ecosystem.</a:t>
            </a:r>
            <a:endParaRPr sz="1000">
              <a:latin typeface="Open Sans"/>
              <a:ea typeface="Open Sans"/>
              <a:cs typeface="Open Sans"/>
              <a:sym typeface="Open Sans"/>
            </a:endParaRPr>
          </a:p>
          <a:p>
            <a:pPr indent="-158750" lvl="0" marL="228600" marR="0" rtl="0" algn="just">
              <a:lnSpc>
                <a:spcPct val="115000"/>
              </a:lnSpc>
              <a:spcBef>
                <a:spcPts val="0"/>
              </a:spcBef>
              <a:spcAft>
                <a:spcPts val="0"/>
              </a:spcAft>
              <a:buClr>
                <a:srgbClr val="000000"/>
              </a:buClr>
              <a:buSzPts val="1100"/>
              <a:buFont typeface="Arial"/>
              <a:buNone/>
            </a:pPr>
            <a:r>
              <a:t/>
            </a:r>
            <a:endParaRPr b="0" i="0" sz="1000" u="none" cap="none" strike="noStrike">
              <a:solidFill>
                <a:srgbClr val="000000"/>
              </a:solidFill>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2.	</a:t>
            </a:r>
            <a:r>
              <a:rPr b="1" lang="en" sz="1000">
                <a:latin typeface="Open Sans"/>
                <a:ea typeface="Open Sans"/>
                <a:cs typeface="Open Sans"/>
                <a:sym typeface="Open Sans"/>
              </a:rPr>
              <a:t>Definition</a:t>
            </a:r>
            <a:r>
              <a:rPr lang="en" sz="1000">
                <a:latin typeface="Open Sans"/>
                <a:ea typeface="Open Sans"/>
                <a:cs typeface="Open Sans"/>
                <a:sym typeface="Open Sans"/>
              </a:rPr>
              <a:t>:</a:t>
            </a:r>
            <a:endParaRPr sz="1000">
              <a:latin typeface="Open Sans"/>
              <a:ea typeface="Open Sans"/>
              <a:cs typeface="Open Sans"/>
              <a:sym typeface="Open Sans"/>
            </a:endParaRPr>
          </a:p>
          <a:p>
            <a:pPr indent="0" lvl="0" marL="457200" rtl="0" algn="just">
              <a:spcBef>
                <a:spcPts val="0"/>
              </a:spcBef>
              <a:spcAft>
                <a:spcPts val="0"/>
              </a:spcAft>
              <a:buNone/>
            </a:pPr>
            <a:r>
              <a:rPr lang="en" sz="1000">
                <a:solidFill>
                  <a:schemeClr val="dk1"/>
                </a:solidFill>
                <a:latin typeface="Open Sans"/>
                <a:ea typeface="Open Sans"/>
                <a:cs typeface="Open Sans"/>
                <a:sym typeface="Open Sans"/>
              </a:rPr>
              <a:t>The distribution of new user exposures segmented by the filter type used during profile viewing.</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rPr b="1" lang="en" sz="1000">
                <a:latin typeface="Open Sans"/>
                <a:ea typeface="Open Sans"/>
                <a:cs typeface="Open Sans"/>
                <a:sym typeface="Open Sans"/>
              </a:rPr>
              <a:t>	Business Value:</a:t>
            </a:r>
            <a:endParaRPr b="1" sz="1000">
              <a:latin typeface="Open Sans"/>
              <a:ea typeface="Open Sans"/>
              <a:cs typeface="Open Sans"/>
              <a:sym typeface="Open Sans"/>
            </a:endParaRPr>
          </a:p>
          <a:p>
            <a:pPr indent="0" lvl="0" marL="457200" rtl="0" algn="just">
              <a:spcBef>
                <a:spcPts val="0"/>
              </a:spcBef>
              <a:spcAft>
                <a:spcPts val="0"/>
              </a:spcAft>
              <a:buNone/>
            </a:pPr>
            <a:r>
              <a:rPr lang="en" sz="1000">
                <a:solidFill>
                  <a:schemeClr val="dk1"/>
                </a:solidFill>
                <a:latin typeface="Open Sans"/>
                <a:ea typeface="Open Sans"/>
                <a:cs typeface="Open Sans"/>
                <a:sym typeface="Open Sans"/>
              </a:rPr>
              <a:t>It provides insights into which filters are leading to more exposures for new users. This helps product teams optimize the filters to maximize exposure, guiding decisions on default filter settings or improvements.</a:t>
            </a:r>
            <a:endParaRPr sz="10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0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0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0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0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0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000">
              <a:solidFill>
                <a:schemeClr val="dk1"/>
              </a:solidFill>
              <a:latin typeface="Open Sans"/>
              <a:ea typeface="Open Sans"/>
              <a:cs typeface="Open Sans"/>
              <a:sym typeface="Open Sans"/>
            </a:endParaRPr>
          </a:p>
          <a:p>
            <a:pPr indent="0" lvl="0" marL="457200" rtl="0" algn="just">
              <a:spcBef>
                <a:spcPts val="0"/>
              </a:spcBef>
              <a:spcAft>
                <a:spcPts val="0"/>
              </a:spcAft>
              <a:buNone/>
            </a:pPr>
            <a:r>
              <a:t/>
            </a:r>
            <a:endParaRPr sz="1000">
              <a:solidFill>
                <a:schemeClr val="dk1"/>
              </a:solidFill>
              <a:latin typeface="Open Sans"/>
              <a:ea typeface="Open Sans"/>
              <a:cs typeface="Open Sans"/>
              <a:sym typeface="Open Sans"/>
            </a:endParaRPr>
          </a:p>
        </p:txBody>
      </p:sp>
      <p:sp>
        <p:nvSpPr>
          <p:cNvPr id="116" name="Google Shape;116;p18"/>
          <p:cNvSpPr/>
          <p:nvPr/>
        </p:nvSpPr>
        <p:spPr>
          <a:xfrm>
            <a:off x="554825" y="1103900"/>
            <a:ext cx="2669400" cy="2843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1100">
                <a:solidFill>
                  <a:schemeClr val="dk1"/>
                </a:solidFill>
                <a:latin typeface="Open Sans"/>
                <a:ea typeface="Open Sans"/>
                <a:cs typeface="Open Sans"/>
                <a:sym typeface="Open Sans"/>
              </a:rPr>
              <a:t>Total Exposure Count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rtl="0" algn="l">
              <a:spcBef>
                <a:spcPts val="0"/>
              </a:spcBef>
              <a:spcAft>
                <a:spcPts val="0"/>
              </a:spcAft>
              <a:buSzPts val="1100"/>
              <a:buNone/>
            </a:pPr>
            <a:r>
              <a:t/>
            </a:r>
            <a:endParaRPr b="1" sz="1100">
              <a:solidFill>
                <a:schemeClr val="dk1"/>
              </a:solidFill>
              <a:latin typeface="Open Sans"/>
              <a:ea typeface="Open Sans"/>
              <a:cs typeface="Open Sans"/>
              <a:sym typeface="Open Sans"/>
            </a:endParaRPr>
          </a:p>
          <a:p>
            <a:pPr indent="0" lvl="0" marL="0" rtl="0" algn="l">
              <a:spcBef>
                <a:spcPts val="0"/>
              </a:spcBef>
              <a:spcAft>
                <a:spcPts val="0"/>
              </a:spcAft>
              <a:buSzPts val="1100"/>
              <a:buNone/>
            </a:pPr>
            <a:r>
              <a:rPr b="1" lang="en" sz="1100">
                <a:solidFill>
                  <a:schemeClr val="dk1"/>
                </a:solidFill>
                <a:latin typeface="Open Sans"/>
                <a:ea typeface="Open Sans"/>
                <a:cs typeface="Open Sans"/>
                <a:sym typeface="Open Sans"/>
              </a:rPr>
              <a:t>Exposure Number by Filter Type</a:t>
            </a:r>
            <a:endParaRPr b="1" sz="1100">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b="1" sz="1100">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b="1" sz="1100">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b="1" sz="1100">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b="1" sz="1100">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b="1" sz="1100">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b="1" sz="1100">
              <a:solidFill>
                <a:schemeClr val="dk1"/>
              </a:solidFill>
              <a:latin typeface="Open Sans"/>
              <a:ea typeface="Open Sans"/>
              <a:cs typeface="Open Sans"/>
              <a:sym typeface="Open Sans"/>
            </a:endParaRPr>
          </a:p>
          <a:p>
            <a:pPr indent="0" lvl="0" marL="0" rtl="0" algn="l">
              <a:spcBef>
                <a:spcPts val="0"/>
              </a:spcBef>
              <a:spcAft>
                <a:spcPts val="0"/>
              </a:spcAft>
              <a:buSzPts val="1100"/>
              <a:buNone/>
            </a:pPr>
            <a:r>
              <a:t/>
            </a:r>
            <a:endParaRPr b="1" sz="1100">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b="1" sz="11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107950" lvl="0" marL="17145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1" sz="900" u="none" cap="none" strike="noStrike">
              <a:solidFill>
                <a:srgbClr val="4472C4"/>
              </a:solidFill>
              <a:latin typeface="Arial"/>
              <a:ea typeface="Arial"/>
              <a:cs typeface="Arial"/>
              <a:sym typeface="Arial"/>
            </a:endParaRPr>
          </a:p>
        </p:txBody>
      </p:sp>
      <p:sp>
        <p:nvSpPr>
          <p:cNvPr id="117" name="Google Shape;117;p18"/>
          <p:cNvSpPr/>
          <p:nvPr/>
        </p:nvSpPr>
        <p:spPr>
          <a:xfrm>
            <a:off x="293220" y="1061114"/>
            <a:ext cx="261600" cy="261600"/>
          </a:xfrm>
          <a:prstGeom prst="ellipse">
            <a:avLst/>
          </a:prstGeom>
          <a:solidFill>
            <a:srgbClr val="D5A6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000">
                <a:solidFill>
                  <a:srgbClr val="FFFFFF"/>
                </a:solidFill>
              </a:rPr>
              <a:t>1</a:t>
            </a:r>
            <a:endParaRPr b="0" i="0" sz="1000" u="none" cap="none" strike="noStrike">
              <a:solidFill>
                <a:srgbClr val="FFFFFF"/>
              </a:solidFill>
              <a:latin typeface="Arial"/>
              <a:ea typeface="Arial"/>
              <a:cs typeface="Arial"/>
              <a:sym typeface="Arial"/>
            </a:endParaRPr>
          </a:p>
        </p:txBody>
      </p:sp>
      <p:sp>
        <p:nvSpPr>
          <p:cNvPr id="118" name="Google Shape;118;p18"/>
          <p:cNvSpPr/>
          <p:nvPr/>
        </p:nvSpPr>
        <p:spPr>
          <a:xfrm>
            <a:off x="293220" y="2356514"/>
            <a:ext cx="261600" cy="261600"/>
          </a:xfrm>
          <a:prstGeom prst="ellipse">
            <a:avLst/>
          </a:prstGeom>
          <a:solidFill>
            <a:srgbClr val="D5A6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000">
                <a:solidFill>
                  <a:srgbClr val="FFFFFF"/>
                </a:solidFill>
              </a:rPr>
              <a:t>2</a:t>
            </a:r>
            <a:endParaRPr b="0" i="0" sz="10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2. </a:t>
            </a:r>
            <a:r>
              <a:rPr lang="en" sz="1600">
                <a:solidFill>
                  <a:srgbClr val="BE1EBE"/>
                </a:solidFill>
                <a:latin typeface="Montserrat Black"/>
                <a:ea typeface="Montserrat Black"/>
                <a:cs typeface="Montserrat Black"/>
                <a:sym typeface="Montserrat Black"/>
              </a:rPr>
              <a:t>2</a:t>
            </a:r>
            <a:r>
              <a:rPr lang="en" sz="1600">
                <a:solidFill>
                  <a:srgbClr val="BE1EBE"/>
                </a:solidFill>
                <a:latin typeface="Montserrat Black"/>
                <a:ea typeface="Montserrat Black"/>
                <a:cs typeface="Montserrat Black"/>
                <a:sym typeface="Montserrat Black"/>
              </a:rPr>
              <a:t>. Supporting Metrics</a:t>
            </a:r>
            <a:endParaRPr sz="2600">
              <a:solidFill>
                <a:srgbClr val="BE1EBE"/>
              </a:solidFill>
            </a:endParaRPr>
          </a:p>
        </p:txBody>
      </p:sp>
      <p:sp>
        <p:nvSpPr>
          <p:cNvPr id="124" name="Google Shape;124;p19"/>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9"/>
          <p:cNvSpPr/>
          <p:nvPr/>
        </p:nvSpPr>
        <p:spPr>
          <a:xfrm>
            <a:off x="233250" y="929900"/>
            <a:ext cx="3158700" cy="3805800"/>
          </a:xfrm>
          <a:prstGeom prst="homePlate">
            <a:avLst>
              <a:gd fmla="val 11615" name="adj"/>
            </a:avLst>
          </a:prstGeom>
          <a:solidFill>
            <a:srgbClr val="FFFFFF"/>
          </a:solidFill>
          <a:ln cap="flat" cmpd="sng" w="12700">
            <a:solidFill>
              <a:srgbClr val="FF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B5B5B5"/>
              </a:solidFill>
              <a:latin typeface="Open Sans"/>
              <a:ea typeface="Open Sans"/>
              <a:cs typeface="Open Sans"/>
              <a:sym typeface="Open Sans"/>
            </a:endParaRPr>
          </a:p>
        </p:txBody>
      </p:sp>
      <p:sp>
        <p:nvSpPr>
          <p:cNvPr id="127" name="Google Shape;127;p19"/>
          <p:cNvSpPr txBox="1"/>
          <p:nvPr/>
        </p:nvSpPr>
        <p:spPr>
          <a:xfrm>
            <a:off x="3568025" y="815550"/>
            <a:ext cx="5340300" cy="3417000"/>
          </a:xfrm>
          <a:prstGeom prst="rect">
            <a:avLst/>
          </a:prstGeom>
          <a:solidFill>
            <a:srgbClr val="EAD1DC"/>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100"/>
              <a:buFont typeface="Arial"/>
              <a:buNone/>
            </a:pPr>
            <a:r>
              <a:t/>
            </a:r>
            <a:endParaRPr b="0" i="1" sz="1000" u="none" cap="none" strike="noStrike">
              <a:solidFill>
                <a:srgbClr val="000000"/>
              </a:solidFill>
              <a:latin typeface="Open Sans"/>
              <a:ea typeface="Open Sans"/>
              <a:cs typeface="Open Sans"/>
              <a:sym typeface="Open Sans"/>
            </a:endParaRPr>
          </a:p>
          <a:p>
            <a:pPr indent="0" lvl="0" marL="0" marR="0" rtl="0" algn="just">
              <a:lnSpc>
                <a:spcPct val="115000"/>
              </a:lnSpc>
              <a:spcBef>
                <a:spcPts val="0"/>
              </a:spcBef>
              <a:spcAft>
                <a:spcPts val="0"/>
              </a:spcAft>
              <a:buNone/>
            </a:pPr>
            <a:r>
              <a:rPr lang="en" sz="1000">
                <a:latin typeface="Open Sans"/>
                <a:ea typeface="Open Sans"/>
                <a:cs typeface="Open Sans"/>
                <a:sym typeface="Open Sans"/>
              </a:rPr>
              <a:t>3</a:t>
            </a:r>
            <a:r>
              <a:rPr lang="en" sz="1000">
                <a:latin typeface="Open Sans"/>
                <a:ea typeface="Open Sans"/>
                <a:cs typeface="Open Sans"/>
                <a:sym typeface="Open Sans"/>
              </a:rPr>
              <a:t>.	</a:t>
            </a:r>
            <a:r>
              <a:rPr b="1" lang="en" sz="1000">
                <a:latin typeface="Open Sans"/>
                <a:ea typeface="Open Sans"/>
                <a:cs typeface="Open Sans"/>
                <a:sym typeface="Open Sans"/>
              </a:rPr>
              <a:t>Definition</a:t>
            </a:r>
            <a:r>
              <a:rPr lang="en" sz="1000">
                <a:latin typeface="Open Sans"/>
                <a:ea typeface="Open Sans"/>
                <a:cs typeface="Open Sans"/>
                <a:sym typeface="Open Sans"/>
              </a:rPr>
              <a:t>:</a:t>
            </a:r>
            <a:endParaRPr sz="1000">
              <a:latin typeface="Open Sans"/>
              <a:ea typeface="Open Sans"/>
              <a:cs typeface="Open Sans"/>
              <a:sym typeface="Open Sans"/>
            </a:endParaRPr>
          </a:p>
          <a:p>
            <a:pPr indent="0" lvl="0" marL="457200" marR="0" rtl="0" algn="just">
              <a:lnSpc>
                <a:spcPct val="115000"/>
              </a:lnSpc>
              <a:spcBef>
                <a:spcPts val="0"/>
              </a:spcBef>
              <a:spcAft>
                <a:spcPts val="0"/>
              </a:spcAft>
              <a:buNone/>
            </a:pPr>
            <a:r>
              <a:rPr lang="en" sz="1000">
                <a:latin typeface="Open Sans"/>
                <a:ea typeface="Open Sans"/>
                <a:cs typeface="Open Sans"/>
                <a:sym typeface="Open Sans"/>
              </a:rPr>
              <a:t>The distribution of new user exposures by gender, showing how many times male vs. female new users' profiles are being viewed.</a:t>
            </a:r>
            <a:endParaRPr sz="1000">
              <a:latin typeface="Open Sans"/>
              <a:ea typeface="Open Sans"/>
              <a:cs typeface="Open Sans"/>
              <a:sym typeface="Open Sans"/>
            </a:endParaRPr>
          </a:p>
          <a:p>
            <a:pPr indent="0" lvl="0" marL="457200" marR="0" rtl="0" algn="just">
              <a:lnSpc>
                <a:spcPct val="115000"/>
              </a:lnSpc>
              <a:spcBef>
                <a:spcPts val="0"/>
              </a:spcBef>
              <a:spcAft>
                <a:spcPts val="0"/>
              </a:spcAft>
              <a:buNone/>
            </a:pPr>
            <a:r>
              <a:rPr b="1" lang="en" sz="1000">
                <a:latin typeface="Open Sans"/>
                <a:ea typeface="Open Sans"/>
                <a:cs typeface="Open Sans"/>
                <a:sym typeface="Open Sans"/>
              </a:rPr>
              <a:t>Business Value:</a:t>
            </a:r>
            <a:endParaRPr b="1" sz="1000">
              <a:latin typeface="Open Sans"/>
              <a:ea typeface="Open Sans"/>
              <a:cs typeface="Open Sans"/>
              <a:sym typeface="Open Sans"/>
            </a:endParaRPr>
          </a:p>
          <a:p>
            <a:pPr indent="0" lvl="0" marL="457200" rtl="0" algn="just">
              <a:lnSpc>
                <a:spcPct val="115000"/>
              </a:lnSpc>
              <a:spcBef>
                <a:spcPts val="0"/>
              </a:spcBef>
              <a:spcAft>
                <a:spcPts val="0"/>
              </a:spcAft>
              <a:buNone/>
            </a:pPr>
            <a:r>
              <a:rPr lang="en" sz="1000">
                <a:latin typeface="Open Sans"/>
                <a:ea typeface="Open Sans"/>
                <a:cs typeface="Open Sans"/>
                <a:sym typeface="Open Sans"/>
              </a:rPr>
              <a:t>It helps determine whether there is any bias in exposure based on gender, which can be crucial for ensuring that all users have an equal chance of being seen.</a:t>
            </a:r>
            <a:endParaRPr sz="1000">
              <a:latin typeface="Open Sans"/>
              <a:ea typeface="Open Sans"/>
              <a:cs typeface="Open Sans"/>
              <a:sym typeface="Open Sans"/>
            </a:endParaRPr>
          </a:p>
          <a:p>
            <a:pPr indent="-158750" lvl="0" marL="228600" marR="0" rtl="0" algn="just">
              <a:lnSpc>
                <a:spcPct val="115000"/>
              </a:lnSpc>
              <a:spcBef>
                <a:spcPts val="0"/>
              </a:spcBef>
              <a:spcAft>
                <a:spcPts val="0"/>
              </a:spcAft>
              <a:buClr>
                <a:srgbClr val="000000"/>
              </a:buClr>
              <a:buSzPts val="1100"/>
              <a:buFont typeface="Arial"/>
              <a:buNone/>
            </a:pPr>
            <a:r>
              <a:t/>
            </a:r>
            <a:endParaRPr b="0" i="0" sz="1000" u="none" cap="none" strike="noStrike">
              <a:solidFill>
                <a:srgbClr val="000000"/>
              </a:solidFill>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4</a:t>
            </a:r>
            <a:r>
              <a:rPr lang="en" sz="1000">
                <a:latin typeface="Open Sans"/>
                <a:ea typeface="Open Sans"/>
                <a:cs typeface="Open Sans"/>
                <a:sym typeface="Open Sans"/>
              </a:rPr>
              <a:t>.	</a:t>
            </a:r>
            <a:r>
              <a:rPr b="1" lang="en" sz="1000">
                <a:latin typeface="Open Sans"/>
                <a:ea typeface="Open Sans"/>
                <a:cs typeface="Open Sans"/>
                <a:sym typeface="Open Sans"/>
              </a:rPr>
              <a:t>Definition</a:t>
            </a:r>
            <a:r>
              <a:rPr lang="en" sz="1000">
                <a:latin typeface="Open Sans"/>
                <a:ea typeface="Open Sans"/>
                <a:cs typeface="Open Sans"/>
                <a:sym typeface="Open Sans"/>
              </a:rPr>
              <a:t>:</a:t>
            </a:r>
            <a:endParaRPr sz="1000">
              <a:latin typeface="Open Sans"/>
              <a:ea typeface="Open Sans"/>
              <a:cs typeface="Open Sans"/>
              <a:sym typeface="Open Sans"/>
            </a:endParaRPr>
          </a:p>
          <a:p>
            <a:pPr indent="0" lvl="0" marL="457200" marR="0" rtl="0" algn="just">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The impact of bad actors on new user exposure by analyzing the difference in exposure between interactions involving banned users and those involving genuine users.</a:t>
            </a:r>
            <a:endParaRPr sz="1000">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000"/>
              <a:buFont typeface="Arial"/>
              <a:buNone/>
            </a:pPr>
            <a:r>
              <a:rPr b="1" lang="en" sz="1000">
                <a:latin typeface="Open Sans"/>
                <a:ea typeface="Open Sans"/>
                <a:cs typeface="Open Sans"/>
                <a:sym typeface="Open Sans"/>
              </a:rPr>
              <a:t>	Business Value:</a:t>
            </a:r>
            <a:endParaRPr b="1" sz="1000">
              <a:latin typeface="Open Sans"/>
              <a:ea typeface="Open Sans"/>
              <a:cs typeface="Open Sans"/>
              <a:sym typeface="Open Sans"/>
            </a:endParaRPr>
          </a:p>
          <a:p>
            <a:pPr indent="0" lvl="0" marL="457200" marR="0" rtl="0" algn="just">
              <a:lnSpc>
                <a:spcPct val="115000"/>
              </a:lnSpc>
              <a:spcBef>
                <a:spcPts val="0"/>
              </a:spcBef>
              <a:spcAft>
                <a:spcPts val="0"/>
              </a:spcAft>
              <a:buClr>
                <a:srgbClr val="000000"/>
              </a:buClr>
              <a:buSzPts val="1000"/>
              <a:buFont typeface="Arial"/>
              <a:buNone/>
            </a:pPr>
            <a:r>
              <a:rPr lang="en" sz="1000">
                <a:latin typeface="Open Sans"/>
                <a:ea typeface="Open Sans"/>
                <a:cs typeface="Open Sans"/>
                <a:sym typeface="Open Sans"/>
              </a:rPr>
              <a:t>It provides insights into whether banned users (bad actors) are disproportionately affecting the experience of new users. This can lead to adjustments in content moderation policies or algorithms to prioritize genuine interactions.</a:t>
            </a:r>
            <a:endParaRPr b="0" i="0" sz="1000" u="none" cap="none" strike="noStrike">
              <a:solidFill>
                <a:srgbClr val="000000"/>
              </a:solidFill>
              <a:latin typeface="Open Sans"/>
              <a:ea typeface="Open Sans"/>
              <a:cs typeface="Open Sans"/>
              <a:sym typeface="Open Sans"/>
            </a:endParaRPr>
          </a:p>
          <a:p>
            <a:pPr indent="-114300" lvl="0" marL="171450" marR="0" rtl="0" algn="l">
              <a:lnSpc>
                <a:spcPct val="100000"/>
              </a:lnSpc>
              <a:spcBef>
                <a:spcPts val="0"/>
              </a:spcBef>
              <a:spcAft>
                <a:spcPts val="0"/>
              </a:spcAft>
              <a:buClr>
                <a:srgbClr val="000000"/>
              </a:buClr>
              <a:buSzPts val="900"/>
              <a:buFont typeface="Arial"/>
              <a:buNone/>
            </a:pPr>
            <a:r>
              <a:t/>
            </a:r>
            <a:endParaRPr b="0" i="0" sz="900" u="none" cap="none" strike="noStrike">
              <a:solidFill>
                <a:srgbClr val="3F3F3F"/>
              </a:solidFill>
              <a:latin typeface="Open Sans"/>
              <a:ea typeface="Open Sans"/>
              <a:cs typeface="Open Sans"/>
              <a:sym typeface="Open Sans"/>
            </a:endParaRPr>
          </a:p>
        </p:txBody>
      </p:sp>
      <p:sp>
        <p:nvSpPr>
          <p:cNvPr id="128" name="Google Shape;128;p19"/>
          <p:cNvSpPr/>
          <p:nvPr/>
        </p:nvSpPr>
        <p:spPr>
          <a:xfrm>
            <a:off x="554825" y="1149900"/>
            <a:ext cx="2650800" cy="284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1100">
                <a:latin typeface="Open Sans"/>
                <a:ea typeface="Open Sans"/>
                <a:cs typeface="Open Sans"/>
                <a:sym typeface="Open Sans"/>
              </a:rPr>
              <a:t>Exposure Distribution by Gender</a:t>
            </a:r>
            <a:endParaRPr b="1"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t/>
            </a:r>
            <a:endParaRPr sz="1100">
              <a:latin typeface="Open Sans"/>
              <a:ea typeface="Open Sans"/>
              <a:cs typeface="Open Sans"/>
              <a:sym typeface="Open Sans"/>
            </a:endParaRPr>
          </a:p>
          <a:p>
            <a:pPr indent="0" lvl="0" marL="0" marR="0" rtl="0" algn="l">
              <a:lnSpc>
                <a:spcPct val="100000"/>
              </a:lnSpc>
              <a:spcBef>
                <a:spcPts val="0"/>
              </a:spcBef>
              <a:spcAft>
                <a:spcPts val="0"/>
              </a:spcAft>
              <a:buNone/>
            </a:pPr>
            <a:r>
              <a:rPr b="1" lang="en" sz="1100">
                <a:latin typeface="Open Sans"/>
                <a:ea typeface="Open Sans"/>
                <a:cs typeface="Open Sans"/>
                <a:sym typeface="Open Sans"/>
              </a:rPr>
              <a:t>Impact of Bad Actors on Exposure</a:t>
            </a:r>
            <a:endParaRPr b="1" sz="1100">
              <a:latin typeface="Open Sans"/>
              <a:ea typeface="Open Sans"/>
              <a:cs typeface="Open Sans"/>
              <a:sym typeface="Open Sans"/>
            </a:endParaRPr>
          </a:p>
          <a:p>
            <a:pPr indent="-107950" lvl="0" marL="17145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1" sz="900" u="none" cap="none" strike="noStrike">
              <a:solidFill>
                <a:srgbClr val="4472C4"/>
              </a:solidFill>
              <a:latin typeface="Arial"/>
              <a:ea typeface="Arial"/>
              <a:cs typeface="Arial"/>
              <a:sym typeface="Arial"/>
            </a:endParaRPr>
          </a:p>
        </p:txBody>
      </p:sp>
      <p:sp>
        <p:nvSpPr>
          <p:cNvPr id="129" name="Google Shape;129;p19"/>
          <p:cNvSpPr/>
          <p:nvPr/>
        </p:nvSpPr>
        <p:spPr>
          <a:xfrm>
            <a:off x="293220" y="1137314"/>
            <a:ext cx="261600" cy="261600"/>
          </a:xfrm>
          <a:prstGeom prst="ellipse">
            <a:avLst/>
          </a:prstGeom>
          <a:solidFill>
            <a:srgbClr val="D5A6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000">
                <a:solidFill>
                  <a:srgbClr val="FFFFFF"/>
                </a:solidFill>
              </a:rPr>
              <a:t>3</a:t>
            </a:r>
            <a:endParaRPr b="0" i="0" sz="1000" u="none" cap="none" strike="noStrike">
              <a:solidFill>
                <a:srgbClr val="FFFFFF"/>
              </a:solidFill>
              <a:latin typeface="Arial"/>
              <a:ea typeface="Arial"/>
              <a:cs typeface="Arial"/>
              <a:sym typeface="Arial"/>
            </a:endParaRPr>
          </a:p>
        </p:txBody>
      </p:sp>
      <p:sp>
        <p:nvSpPr>
          <p:cNvPr id="130" name="Google Shape;130;p19"/>
          <p:cNvSpPr/>
          <p:nvPr/>
        </p:nvSpPr>
        <p:spPr>
          <a:xfrm>
            <a:off x="293220" y="2432714"/>
            <a:ext cx="261600" cy="261600"/>
          </a:xfrm>
          <a:prstGeom prst="ellipse">
            <a:avLst/>
          </a:prstGeom>
          <a:solidFill>
            <a:srgbClr val="D5A6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000">
                <a:solidFill>
                  <a:srgbClr val="FFFFFF"/>
                </a:solidFill>
              </a:rPr>
              <a:t>4</a:t>
            </a:r>
            <a:endParaRPr b="0" i="0" sz="10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BE1EBE"/>
                </a:solidFill>
                <a:latin typeface="Montserrat Black"/>
                <a:ea typeface="Montserrat Black"/>
                <a:cs typeface="Montserrat Black"/>
                <a:sym typeface="Montserrat Black"/>
              </a:rPr>
              <a:t>2. </a:t>
            </a:r>
            <a:r>
              <a:rPr lang="en" sz="1600">
                <a:solidFill>
                  <a:srgbClr val="BE1EBE"/>
                </a:solidFill>
                <a:latin typeface="Montserrat Black"/>
                <a:ea typeface="Montserrat Black"/>
                <a:cs typeface="Montserrat Black"/>
                <a:sym typeface="Montserrat Black"/>
              </a:rPr>
              <a:t>2</a:t>
            </a:r>
            <a:r>
              <a:rPr lang="en" sz="1600">
                <a:solidFill>
                  <a:srgbClr val="BE1EBE"/>
                </a:solidFill>
                <a:latin typeface="Montserrat Black"/>
                <a:ea typeface="Montserrat Black"/>
                <a:cs typeface="Montserrat Black"/>
                <a:sym typeface="Montserrat Black"/>
              </a:rPr>
              <a:t>. Supporting Metrics (Need more data provided)</a:t>
            </a:r>
            <a:endParaRPr sz="2600">
              <a:solidFill>
                <a:srgbClr val="BE1EBE"/>
              </a:solidFill>
            </a:endParaRPr>
          </a:p>
        </p:txBody>
      </p:sp>
      <p:sp>
        <p:nvSpPr>
          <p:cNvPr id="136" name="Google Shape;136;p20"/>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0"/>
          <p:cNvSpPr/>
          <p:nvPr/>
        </p:nvSpPr>
        <p:spPr>
          <a:xfrm>
            <a:off x="233250" y="929900"/>
            <a:ext cx="3168000" cy="3388800"/>
          </a:xfrm>
          <a:prstGeom prst="homePlate">
            <a:avLst>
              <a:gd fmla="val 11615" name="adj"/>
            </a:avLst>
          </a:prstGeom>
          <a:solidFill>
            <a:srgbClr val="FFFFFF"/>
          </a:solidFill>
          <a:ln cap="flat" cmpd="sng" w="12700">
            <a:solidFill>
              <a:srgbClr val="FF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B5B5B5"/>
              </a:solidFill>
              <a:latin typeface="Open Sans"/>
              <a:ea typeface="Open Sans"/>
              <a:cs typeface="Open Sans"/>
              <a:sym typeface="Open Sans"/>
            </a:endParaRPr>
          </a:p>
        </p:txBody>
      </p:sp>
      <p:sp>
        <p:nvSpPr>
          <p:cNvPr id="139" name="Google Shape;139;p20"/>
          <p:cNvSpPr txBox="1"/>
          <p:nvPr/>
        </p:nvSpPr>
        <p:spPr>
          <a:xfrm>
            <a:off x="3568025" y="815550"/>
            <a:ext cx="5340300" cy="4125000"/>
          </a:xfrm>
          <a:prstGeom prst="rect">
            <a:avLst/>
          </a:prstGeom>
          <a:solidFill>
            <a:srgbClr val="EAD1DC"/>
          </a:solid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100"/>
              <a:buFont typeface="Arial"/>
              <a:buNone/>
            </a:pPr>
            <a:r>
              <a:t/>
            </a:r>
            <a:endParaRPr b="0" i="1" sz="1000" u="none" cap="none" strike="noStrike">
              <a:solidFill>
                <a:srgbClr val="000000"/>
              </a:solidFill>
              <a:latin typeface="Open Sans"/>
              <a:ea typeface="Open Sans"/>
              <a:cs typeface="Open Sans"/>
              <a:sym typeface="Open Sans"/>
            </a:endParaRPr>
          </a:p>
          <a:p>
            <a:pPr indent="0" lvl="0" marL="0" marR="0" rtl="0" algn="just">
              <a:lnSpc>
                <a:spcPct val="115000"/>
              </a:lnSpc>
              <a:spcBef>
                <a:spcPts val="0"/>
              </a:spcBef>
              <a:spcAft>
                <a:spcPts val="0"/>
              </a:spcAft>
              <a:buNone/>
            </a:pPr>
            <a:r>
              <a:rPr lang="en" sz="1000">
                <a:latin typeface="Open Sans"/>
                <a:ea typeface="Open Sans"/>
                <a:cs typeface="Open Sans"/>
                <a:sym typeface="Open Sans"/>
              </a:rPr>
              <a:t>5</a:t>
            </a:r>
            <a:r>
              <a:rPr lang="en" sz="1000">
                <a:latin typeface="Open Sans"/>
                <a:ea typeface="Open Sans"/>
                <a:cs typeface="Open Sans"/>
                <a:sym typeface="Open Sans"/>
              </a:rPr>
              <a:t>.	</a:t>
            </a:r>
            <a:r>
              <a:rPr b="1" lang="en" sz="1000">
                <a:latin typeface="Open Sans"/>
                <a:ea typeface="Open Sans"/>
                <a:cs typeface="Open Sans"/>
                <a:sym typeface="Open Sans"/>
              </a:rPr>
              <a:t>Definition</a:t>
            </a:r>
            <a:r>
              <a:rPr lang="en" sz="1000">
                <a:latin typeface="Open Sans"/>
                <a:ea typeface="Open Sans"/>
                <a:cs typeface="Open Sans"/>
                <a:sym typeface="Open Sans"/>
              </a:rPr>
              <a:t>:</a:t>
            </a:r>
            <a:endParaRPr sz="1000">
              <a:latin typeface="Open Sans"/>
              <a:ea typeface="Open Sans"/>
              <a:cs typeface="Open Sans"/>
              <a:sym typeface="Open Sans"/>
            </a:endParaRPr>
          </a:p>
          <a:p>
            <a:pPr indent="0" lvl="0" marL="457200" marR="0" rtl="0" algn="just">
              <a:lnSpc>
                <a:spcPct val="115000"/>
              </a:lnSpc>
              <a:spcBef>
                <a:spcPts val="0"/>
              </a:spcBef>
              <a:spcAft>
                <a:spcPts val="0"/>
              </a:spcAft>
              <a:buNone/>
            </a:pPr>
            <a:r>
              <a:rPr lang="en" sz="1000">
                <a:latin typeface="Open Sans"/>
                <a:ea typeface="Open Sans"/>
                <a:cs typeface="Open Sans"/>
                <a:sym typeface="Open Sans"/>
              </a:rPr>
              <a:t>The percentage of exposures that result in a "like" from the viewing user. Although we don't have explicit "like" data in the provided datasets, we could approximate this metric if we had data indicating which views resulted in further interaction.</a:t>
            </a:r>
            <a:endParaRPr sz="1000">
              <a:latin typeface="Open Sans"/>
              <a:ea typeface="Open Sans"/>
              <a:cs typeface="Open Sans"/>
              <a:sym typeface="Open Sans"/>
            </a:endParaRPr>
          </a:p>
          <a:p>
            <a:pPr indent="0" lvl="0" marL="457200" marR="0" rtl="0" algn="just">
              <a:lnSpc>
                <a:spcPct val="115000"/>
              </a:lnSpc>
              <a:spcBef>
                <a:spcPts val="0"/>
              </a:spcBef>
              <a:spcAft>
                <a:spcPts val="0"/>
              </a:spcAft>
              <a:buNone/>
            </a:pPr>
            <a:r>
              <a:t/>
            </a:r>
            <a:endParaRPr sz="1000">
              <a:latin typeface="Open Sans"/>
              <a:ea typeface="Open Sans"/>
              <a:cs typeface="Open Sans"/>
              <a:sym typeface="Open Sans"/>
            </a:endParaRPr>
          </a:p>
          <a:p>
            <a:pPr indent="0" lvl="0" marL="457200" marR="0" rtl="0" algn="just">
              <a:lnSpc>
                <a:spcPct val="115000"/>
              </a:lnSpc>
              <a:spcBef>
                <a:spcPts val="0"/>
              </a:spcBef>
              <a:spcAft>
                <a:spcPts val="0"/>
              </a:spcAft>
              <a:buNone/>
            </a:pPr>
            <a:r>
              <a:rPr b="1" lang="en" sz="1000">
                <a:latin typeface="Open Sans"/>
                <a:ea typeface="Open Sans"/>
                <a:cs typeface="Open Sans"/>
                <a:sym typeface="Open Sans"/>
              </a:rPr>
              <a:t>Business Value:</a:t>
            </a:r>
            <a:endParaRPr b="1" sz="1000">
              <a:latin typeface="Open Sans"/>
              <a:ea typeface="Open Sans"/>
              <a:cs typeface="Open Sans"/>
              <a:sym typeface="Open Sans"/>
            </a:endParaRPr>
          </a:p>
          <a:p>
            <a:pPr indent="0" lvl="0" marL="457200" rtl="0" algn="just">
              <a:lnSpc>
                <a:spcPct val="115000"/>
              </a:lnSpc>
              <a:spcBef>
                <a:spcPts val="0"/>
              </a:spcBef>
              <a:spcAft>
                <a:spcPts val="0"/>
              </a:spcAft>
              <a:buNone/>
            </a:pPr>
            <a:r>
              <a:rPr lang="en" sz="1000">
                <a:latin typeface="Open Sans"/>
                <a:ea typeface="Open Sans"/>
                <a:cs typeface="Open Sans"/>
                <a:sym typeface="Open Sans"/>
              </a:rPr>
              <a:t>Measures how effective new user profiles are at engaging viewers. This helps to identify if certain types of profiles or segments of new users are more appealing, leading to higher conversion rates.</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0" lvl="0" marL="0" marR="0" rtl="0" algn="just">
              <a:lnSpc>
                <a:spcPct val="115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a:p>
            <a:pPr indent="-114300" lvl="0" marL="17145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3F3F3F"/>
              </a:solidFill>
              <a:latin typeface="Open Sans"/>
              <a:ea typeface="Open Sans"/>
              <a:cs typeface="Open Sans"/>
              <a:sym typeface="Open Sans"/>
            </a:endParaRPr>
          </a:p>
        </p:txBody>
      </p:sp>
      <p:sp>
        <p:nvSpPr>
          <p:cNvPr id="140" name="Google Shape;140;p20"/>
          <p:cNvSpPr/>
          <p:nvPr/>
        </p:nvSpPr>
        <p:spPr>
          <a:xfrm>
            <a:off x="574200" y="1096350"/>
            <a:ext cx="2650800" cy="284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1100">
                <a:latin typeface="Open Sans"/>
                <a:ea typeface="Open Sans"/>
                <a:cs typeface="Open Sans"/>
                <a:sym typeface="Open Sans"/>
              </a:rPr>
              <a:t>New User Exposure Conversion Rate</a:t>
            </a:r>
            <a:endParaRPr b="1" i="1" sz="900" u="none" cap="none" strike="noStrike">
              <a:solidFill>
                <a:srgbClr val="4472C4"/>
              </a:solidFill>
              <a:latin typeface="Arial"/>
              <a:ea typeface="Arial"/>
              <a:cs typeface="Arial"/>
              <a:sym typeface="Arial"/>
            </a:endParaRPr>
          </a:p>
        </p:txBody>
      </p:sp>
      <p:sp>
        <p:nvSpPr>
          <p:cNvPr id="141" name="Google Shape;141;p20"/>
          <p:cNvSpPr/>
          <p:nvPr/>
        </p:nvSpPr>
        <p:spPr>
          <a:xfrm>
            <a:off x="293220" y="1137314"/>
            <a:ext cx="261600" cy="261600"/>
          </a:xfrm>
          <a:prstGeom prst="ellipse">
            <a:avLst/>
          </a:prstGeom>
          <a:solidFill>
            <a:srgbClr val="D5A6BD"/>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 sz="1000">
                <a:solidFill>
                  <a:srgbClr val="FFFFFF"/>
                </a:solidFill>
              </a:rPr>
              <a:t>5</a:t>
            </a:r>
            <a:endParaRPr b="0" i="0" sz="10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87900" y="188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42B549"/>
                </a:solidFill>
                <a:latin typeface="Montserrat Black"/>
                <a:ea typeface="Montserrat Black"/>
                <a:cs typeface="Montserrat Black"/>
                <a:sym typeface="Montserrat Black"/>
              </a:rPr>
              <a:t>3</a:t>
            </a:r>
            <a:r>
              <a:rPr lang="en" sz="1800">
                <a:solidFill>
                  <a:srgbClr val="42B549"/>
                </a:solidFill>
                <a:latin typeface="Montserrat Black"/>
                <a:ea typeface="Montserrat Black"/>
                <a:cs typeface="Montserrat Black"/>
                <a:sym typeface="Montserrat Black"/>
              </a:rPr>
              <a:t>. Exploratory Data Analysis</a:t>
            </a:r>
            <a:endParaRPr/>
          </a:p>
        </p:txBody>
      </p:sp>
      <p:sp>
        <p:nvSpPr>
          <p:cNvPr id="147" name="Google Shape;147;p21"/>
          <p:cNvSpPr/>
          <p:nvPr/>
        </p:nvSpPr>
        <p:spPr>
          <a:xfrm>
            <a:off x="2638488" y="1184375"/>
            <a:ext cx="380700" cy="1985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311700" y="1391900"/>
            <a:ext cx="720600" cy="279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 name="Google Shape;149;p21"/>
          <p:cNvSpPr/>
          <p:nvPr/>
        </p:nvSpPr>
        <p:spPr>
          <a:xfrm>
            <a:off x="393900" y="1478300"/>
            <a:ext cx="556200" cy="2625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0" name="Google Shape;150;p21"/>
          <p:cNvSpPr/>
          <p:nvPr/>
        </p:nvSpPr>
        <p:spPr>
          <a:xfrm rot="5400000">
            <a:off x="40975" y="440100"/>
            <a:ext cx="590700" cy="61200"/>
          </a:xfrm>
          <a:prstGeom prst="rect">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1"/>
          <p:cNvSpPr txBox="1"/>
          <p:nvPr/>
        </p:nvSpPr>
        <p:spPr>
          <a:xfrm>
            <a:off x="380925" y="1391900"/>
            <a:ext cx="4467300" cy="31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2"/>
              </a:solidFill>
            </a:endParaRPr>
          </a:p>
        </p:txBody>
      </p:sp>
      <p:sp>
        <p:nvSpPr>
          <p:cNvPr id="153" name="Google Shape;153;p21"/>
          <p:cNvSpPr txBox="1"/>
          <p:nvPr/>
        </p:nvSpPr>
        <p:spPr>
          <a:xfrm>
            <a:off x="428625" y="942975"/>
            <a:ext cx="3943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endParaRPr>
          </a:p>
        </p:txBody>
      </p:sp>
      <p:pic>
        <p:nvPicPr>
          <p:cNvPr id="154" name="Google Shape;154;p21"/>
          <p:cNvPicPr preferRelativeResize="0"/>
          <p:nvPr/>
        </p:nvPicPr>
        <p:blipFill rotWithShape="1">
          <a:blip r:embed="rId3">
            <a:alphaModFix amt="29000"/>
          </a:blip>
          <a:srcRect b="0" l="0" r="0" t="16387"/>
          <a:stretch/>
        </p:blipFill>
        <p:spPr>
          <a:xfrm rot="-5400000">
            <a:off x="1285188" y="894912"/>
            <a:ext cx="3722250" cy="4551925"/>
          </a:xfrm>
          <a:prstGeom prst="rect">
            <a:avLst/>
          </a:prstGeom>
          <a:noFill/>
          <a:ln>
            <a:noFill/>
          </a:ln>
        </p:spPr>
      </p:pic>
      <p:sp>
        <p:nvSpPr>
          <p:cNvPr id="155" name="Google Shape;155;p21"/>
          <p:cNvSpPr txBox="1"/>
          <p:nvPr>
            <p:ph idx="1" type="body"/>
          </p:nvPr>
        </p:nvSpPr>
        <p:spPr>
          <a:xfrm>
            <a:off x="377625" y="1441675"/>
            <a:ext cx="8520600" cy="31536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Overview Exposures </a:t>
            </a:r>
            <a:endParaRPr b="1" sz="1400">
              <a:solidFill>
                <a:srgbClr val="999999"/>
              </a:solidFill>
              <a:latin typeface="Montserrat"/>
              <a:ea typeface="Montserrat"/>
              <a:cs typeface="Montserrat"/>
              <a:sym typeface="Montserrat"/>
            </a:endParaRPr>
          </a:p>
          <a:p>
            <a:pPr indent="0" lvl="0" marL="45720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Exposure Distribution</a:t>
            </a:r>
            <a:endParaRPr b="1" sz="1400">
              <a:solidFill>
                <a:srgbClr val="999999"/>
              </a:solidFill>
              <a:latin typeface="Montserrat"/>
              <a:ea typeface="Montserrat"/>
              <a:cs typeface="Montserrat"/>
              <a:sym typeface="Montserrat"/>
            </a:endParaRPr>
          </a:p>
          <a:p>
            <a:pPr indent="0" lvl="0" marL="457200" rtl="0" algn="l">
              <a:lnSpc>
                <a:spcPct val="200000"/>
              </a:lnSpc>
              <a:spcBef>
                <a:spcPts val="0"/>
              </a:spcBef>
              <a:spcAft>
                <a:spcPts val="0"/>
              </a:spcAft>
              <a:buNone/>
            </a:pPr>
            <a:r>
              <a:rPr b="1" lang="en" sz="1400">
                <a:solidFill>
                  <a:srgbClr val="999999"/>
                </a:solidFill>
                <a:latin typeface="Montserrat"/>
                <a:ea typeface="Montserrat"/>
                <a:cs typeface="Montserrat"/>
                <a:sym typeface="Montserrat"/>
              </a:rPr>
              <a:t>Dashboard Link</a:t>
            </a:r>
            <a:endParaRPr b="1" sz="1400">
              <a:solidFill>
                <a:srgbClr val="999999"/>
              </a:solidFill>
              <a:latin typeface="Montserrat"/>
              <a:ea typeface="Montserrat"/>
              <a:cs typeface="Montserrat"/>
              <a:sym typeface="Montserrat"/>
            </a:endParaRPr>
          </a:p>
          <a:p>
            <a:pPr indent="0" lvl="0" marL="457200" rtl="0" algn="l">
              <a:lnSpc>
                <a:spcPct val="200000"/>
              </a:lnSpc>
              <a:spcBef>
                <a:spcPts val="0"/>
              </a:spcBef>
              <a:spcAft>
                <a:spcPts val="0"/>
              </a:spcAft>
              <a:buNone/>
            </a:pPr>
            <a:r>
              <a:t/>
            </a:r>
            <a:endParaRPr b="1" sz="1400">
              <a:solidFill>
                <a:srgbClr val="999999"/>
              </a:solidFill>
              <a:latin typeface="Montserrat"/>
              <a:ea typeface="Montserrat"/>
              <a:cs typeface="Montserrat"/>
              <a:sym typeface="Montserrat"/>
            </a:endParaRPr>
          </a:p>
        </p:txBody>
      </p:sp>
      <p:pic>
        <p:nvPicPr>
          <p:cNvPr id="156" name="Google Shape;156;p21"/>
          <p:cNvPicPr preferRelativeResize="0"/>
          <p:nvPr/>
        </p:nvPicPr>
        <p:blipFill rotWithShape="1">
          <a:blip r:embed="rId3">
            <a:alphaModFix/>
          </a:blip>
          <a:srcRect b="0" l="22026" r="24486" t="16387"/>
          <a:stretch/>
        </p:blipFill>
        <p:spPr>
          <a:xfrm rot="5400000">
            <a:off x="480738" y="1468189"/>
            <a:ext cx="231925" cy="438150"/>
          </a:xfrm>
          <a:prstGeom prst="rect">
            <a:avLst/>
          </a:prstGeom>
          <a:noFill/>
          <a:ln>
            <a:noFill/>
          </a:ln>
        </p:spPr>
      </p:pic>
      <p:pic>
        <p:nvPicPr>
          <p:cNvPr id="157" name="Google Shape;157;p21"/>
          <p:cNvPicPr preferRelativeResize="0"/>
          <p:nvPr/>
        </p:nvPicPr>
        <p:blipFill rotWithShape="1">
          <a:blip r:embed="rId3">
            <a:alphaModFix/>
          </a:blip>
          <a:srcRect b="0" l="22026" r="24486" t="16387"/>
          <a:stretch/>
        </p:blipFill>
        <p:spPr>
          <a:xfrm rot="5400000">
            <a:off x="480738" y="1887289"/>
            <a:ext cx="231925" cy="438150"/>
          </a:xfrm>
          <a:prstGeom prst="rect">
            <a:avLst/>
          </a:prstGeom>
          <a:noFill/>
          <a:ln>
            <a:noFill/>
          </a:ln>
        </p:spPr>
      </p:pic>
      <p:sp>
        <p:nvSpPr>
          <p:cNvPr id="158" name="Google Shape;158;p21"/>
          <p:cNvSpPr/>
          <p:nvPr/>
        </p:nvSpPr>
        <p:spPr>
          <a:xfrm>
            <a:off x="415800" y="1512219"/>
            <a:ext cx="361800" cy="3294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Helvetica Neue"/>
                <a:ea typeface="Helvetica Neue"/>
                <a:cs typeface="Helvetica Neue"/>
                <a:sym typeface="Helvetica Neue"/>
              </a:rPr>
              <a:t>1</a:t>
            </a:r>
            <a:endParaRPr b="1" i="0" sz="1400" u="none" cap="none" strike="noStrike">
              <a:solidFill>
                <a:srgbClr val="FFFFFF"/>
              </a:solidFill>
              <a:latin typeface="Helvetica Neue"/>
              <a:ea typeface="Helvetica Neue"/>
              <a:cs typeface="Helvetica Neue"/>
              <a:sym typeface="Helvetica Neue"/>
            </a:endParaRPr>
          </a:p>
        </p:txBody>
      </p:sp>
      <p:sp>
        <p:nvSpPr>
          <p:cNvPr id="159" name="Google Shape;159;p21"/>
          <p:cNvSpPr/>
          <p:nvPr/>
        </p:nvSpPr>
        <p:spPr>
          <a:xfrm>
            <a:off x="415800" y="1927724"/>
            <a:ext cx="361800" cy="3294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Helvetica Neue"/>
                <a:ea typeface="Helvetica Neue"/>
                <a:cs typeface="Helvetica Neue"/>
                <a:sym typeface="Helvetica Neue"/>
              </a:rPr>
              <a:t>2</a:t>
            </a:r>
            <a:endParaRPr b="1" i="0" sz="1400" u="none" cap="none" strike="noStrike">
              <a:solidFill>
                <a:srgbClr val="FFFFFF"/>
              </a:solidFill>
              <a:latin typeface="Helvetica Neue"/>
              <a:ea typeface="Helvetica Neue"/>
              <a:cs typeface="Helvetica Neue"/>
              <a:sym typeface="Helvetica Neue"/>
            </a:endParaRPr>
          </a:p>
        </p:txBody>
      </p:sp>
      <p:pic>
        <p:nvPicPr>
          <p:cNvPr id="160" name="Google Shape;160;p21"/>
          <p:cNvPicPr preferRelativeResize="0"/>
          <p:nvPr/>
        </p:nvPicPr>
        <p:blipFill rotWithShape="1">
          <a:blip r:embed="rId3">
            <a:alphaModFix/>
          </a:blip>
          <a:srcRect b="0" l="22026" r="24486" t="16387"/>
          <a:stretch/>
        </p:blipFill>
        <p:spPr>
          <a:xfrm rot="5400000">
            <a:off x="480738" y="2268289"/>
            <a:ext cx="231925" cy="438150"/>
          </a:xfrm>
          <a:prstGeom prst="rect">
            <a:avLst/>
          </a:prstGeom>
          <a:noFill/>
          <a:ln>
            <a:noFill/>
          </a:ln>
        </p:spPr>
      </p:pic>
      <p:sp>
        <p:nvSpPr>
          <p:cNvPr id="161" name="Google Shape;161;p21"/>
          <p:cNvSpPr/>
          <p:nvPr/>
        </p:nvSpPr>
        <p:spPr>
          <a:xfrm>
            <a:off x="415800" y="2350419"/>
            <a:ext cx="361800" cy="329400"/>
          </a:xfrm>
          <a:prstGeom prst="ellipse">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FFFFFF"/>
                </a:solidFill>
                <a:latin typeface="Helvetica Neue"/>
                <a:ea typeface="Helvetica Neue"/>
                <a:cs typeface="Helvetica Neue"/>
                <a:sym typeface="Helvetica Neue"/>
              </a:rPr>
              <a:t>3</a:t>
            </a:r>
            <a:endParaRPr b="1" i="0" sz="14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