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8" r:id="rId4"/>
    <p:sldId id="260" r:id="rId5"/>
    <p:sldId id="261" r:id="rId6"/>
    <p:sldId id="294" r:id="rId7"/>
    <p:sldId id="262" r:id="rId8"/>
    <p:sldId id="263" r:id="rId9"/>
    <p:sldId id="257" r:id="rId10"/>
    <p:sldId id="258" r:id="rId11"/>
    <p:sldId id="259" r:id="rId12"/>
    <p:sldId id="265" r:id="rId13"/>
    <p:sldId id="266" r:id="rId14"/>
    <p:sldId id="267" r:id="rId15"/>
    <p:sldId id="269" r:id="rId16"/>
    <p:sldId id="297" r:id="rId17"/>
    <p:sldId id="271" r:id="rId18"/>
    <p:sldId id="272" r:id="rId19"/>
    <p:sldId id="273" r:id="rId20"/>
    <p:sldId id="279" r:id="rId21"/>
    <p:sldId id="280" r:id="rId22"/>
    <p:sldId id="281" r:id="rId23"/>
    <p:sldId id="275" r:id="rId24"/>
    <p:sldId id="282" r:id="rId25"/>
    <p:sldId id="276" r:id="rId26"/>
    <p:sldId id="283" r:id="rId27"/>
    <p:sldId id="284" r:id="rId28"/>
    <p:sldId id="277" r:id="rId29"/>
    <p:sldId id="285" r:id="rId30"/>
    <p:sldId id="286" r:id="rId31"/>
    <p:sldId id="295" r:id="rId32"/>
    <p:sldId id="296" r:id="rId33"/>
    <p:sldId id="28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8436-AA30-4BBC-BED8-A26AD16AAA8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B399-ED9D-496C-AB54-79F2F142F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Eksplorasi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Wahyu</a:t>
            </a:r>
            <a:r>
              <a:rPr lang="en-US" dirty="0" smtClean="0"/>
              <a:t>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Lesmono</a:t>
            </a:r>
            <a:r>
              <a:rPr lang="en-US" dirty="0" smtClean="0"/>
              <a:t>, </a:t>
            </a:r>
            <a:r>
              <a:rPr lang="en-US" dirty="0" err="1" smtClean="0"/>
              <a:t>S.Si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97000"/>
          <a:ext cx="8458200" cy="480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134331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Pemusatan</a:t>
                      </a:r>
                      <a:r>
                        <a:rPr lang="en-US" sz="2400" dirty="0" smtClean="0"/>
                        <a:t> Data</a:t>
                      </a:r>
                    </a:p>
                    <a:p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Ukuran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Tendensi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Sentral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Penyebaran</a:t>
                      </a:r>
                      <a:r>
                        <a:rPr lang="en-US" sz="2400" baseline="0" dirty="0" smtClean="0"/>
                        <a:t> Data</a:t>
                      </a:r>
                    </a:p>
                    <a:p>
                      <a:r>
                        <a:rPr lang="en-US" sz="2400" baseline="0" dirty="0" smtClean="0"/>
                        <a:t>(</a:t>
                      </a:r>
                      <a:r>
                        <a:rPr lang="en-US" sz="2400" baseline="0" dirty="0" err="1" smtClean="0"/>
                        <a:t>Ukuran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Dispersi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Distribusi</a:t>
                      </a:r>
                      <a:r>
                        <a:rPr lang="en-US" sz="2400" dirty="0" smtClean="0"/>
                        <a:t> Data</a:t>
                      </a:r>
                    </a:p>
                    <a:p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Ukuran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Sebaran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9299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 (Rata-Rata </a:t>
                      </a:r>
                      <a:r>
                        <a:rPr lang="en-US" sz="2400" dirty="0" err="1" smtClean="0"/>
                        <a:t>Nilai</a:t>
                      </a:r>
                      <a:r>
                        <a:rPr lang="en-US" sz="2400" dirty="0" smtClean="0"/>
                        <a:t> Data)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Standar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Deviasi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Simpangan</a:t>
                      </a:r>
                      <a:r>
                        <a:rPr lang="en-US" sz="2400" dirty="0" smtClean="0"/>
                        <a:t> Baku)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Skewness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Kemencengan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13433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Median (</a:t>
                      </a:r>
                      <a:r>
                        <a:rPr lang="en-US" sz="2400" dirty="0" err="1" smtClean="0"/>
                        <a:t>Nilai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tengah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dari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sekumpulan</a:t>
                      </a:r>
                      <a:r>
                        <a:rPr lang="en-US" sz="2400" baseline="0" dirty="0" smtClean="0"/>
                        <a:t> data)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Ragam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Varians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Kurtosis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Keruncingan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Tinggi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9299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Modus (</a:t>
                      </a:r>
                      <a:r>
                        <a:rPr lang="en-US" sz="2400" dirty="0" err="1" smtClean="0"/>
                        <a:t>Banyaknya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nilai</a:t>
                      </a:r>
                      <a:r>
                        <a:rPr lang="en-US" sz="2400" dirty="0" smtClean="0"/>
                        <a:t> yang </a:t>
                      </a:r>
                      <a:r>
                        <a:rPr lang="en-US" sz="2400" dirty="0" err="1" smtClean="0"/>
                        <a:t>muncul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dalam</a:t>
                      </a:r>
                      <a:r>
                        <a:rPr lang="en-US" sz="2400" dirty="0" smtClean="0"/>
                        <a:t> data)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Simpangan</a:t>
                      </a:r>
                      <a:r>
                        <a:rPr lang="en-US" sz="2400" baseline="0" dirty="0" smtClean="0"/>
                        <a:t> Rata-Rata (</a:t>
                      </a:r>
                      <a:r>
                        <a:rPr lang="en-US" sz="2400" baseline="0" dirty="0" err="1" smtClean="0"/>
                        <a:t>Nilai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kesalahan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standar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dari</a:t>
                      </a:r>
                      <a:r>
                        <a:rPr lang="en-US" sz="2400" baseline="0" dirty="0" smtClean="0"/>
                        <a:t> sample)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data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sekilas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ringkas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data.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kemunculan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data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r>
              <a:rPr lang="en-US" dirty="0" smtClean="0"/>
              <a:t>.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normalitas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outlier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penyimpangan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Eksplorasi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data yang </a:t>
            </a:r>
            <a:r>
              <a:rPr lang="en-US" dirty="0" err="1" smtClean="0"/>
              <a:t>mengeksplorasi</a:t>
            </a:r>
            <a:r>
              <a:rPr lang="en-US" dirty="0" smtClean="0"/>
              <a:t> data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teliti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data, </a:t>
            </a:r>
            <a:r>
              <a:rPr lang="en-US" dirty="0" err="1" smtClean="0"/>
              <a:t>antara</a:t>
            </a:r>
            <a:r>
              <a:rPr lang="en-US" dirty="0" smtClean="0"/>
              <a:t> lain data screening,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outlier,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kenormalan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ragam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penaganan</a:t>
            </a:r>
            <a:r>
              <a:rPr lang="en-US" dirty="0" smtClean="0"/>
              <a:t> data per </a:t>
            </a:r>
            <a:r>
              <a:rPr lang="en-US" dirty="0" err="1" smtClean="0"/>
              <a:t>subgrup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per </a:t>
            </a:r>
            <a:r>
              <a:rPr lang="en-US" dirty="0" err="1" smtClean="0"/>
              <a:t>kasus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Crosstabs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silang</a:t>
            </a:r>
            <a:r>
              <a:rPr lang="en-US" dirty="0" smtClean="0"/>
              <a:t> (crosstab),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kategorik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mensurvei</a:t>
            </a:r>
            <a:r>
              <a:rPr lang="en-US" sz="2000" dirty="0"/>
              <a:t> </a:t>
            </a:r>
            <a:r>
              <a:rPr lang="en-US" sz="2000" dirty="0" err="1"/>
              <a:t>wisatawan</a:t>
            </a:r>
            <a:r>
              <a:rPr lang="en-US" sz="2000" dirty="0"/>
              <a:t> domestic yang </a:t>
            </a:r>
            <a:r>
              <a:rPr lang="en-US" sz="2000" dirty="0" err="1"/>
              <a:t>berkunjung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wisata</a:t>
            </a:r>
            <a:r>
              <a:rPr lang="en-US" sz="2000" dirty="0"/>
              <a:t> </a:t>
            </a:r>
            <a:r>
              <a:rPr lang="en-US" sz="2000" dirty="0" err="1"/>
              <a:t>Tangkuban</a:t>
            </a:r>
            <a:r>
              <a:rPr lang="en-US" sz="2000" dirty="0"/>
              <a:t> </a:t>
            </a:r>
            <a:r>
              <a:rPr lang="en-US" sz="2000" dirty="0" err="1"/>
              <a:t>Perahu</a:t>
            </a:r>
            <a:r>
              <a:rPr lang="en-US" sz="2000" dirty="0"/>
              <a:t>.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survey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mengidentifikasi</a:t>
            </a:r>
            <a:r>
              <a:rPr lang="en-US" sz="2000" dirty="0"/>
              <a:t> </a:t>
            </a:r>
            <a:r>
              <a:rPr lang="en-US" sz="2000" dirty="0" err="1"/>
              <a:t>karakteristik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gambaran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) </a:t>
            </a:r>
            <a:r>
              <a:rPr lang="en-US" sz="2000" dirty="0" err="1" smtClean="0"/>
              <a:t>wisatawan</a:t>
            </a:r>
            <a:r>
              <a:rPr lang="en-US" sz="2000" dirty="0" smtClean="0"/>
              <a:t> </a:t>
            </a:r>
            <a:r>
              <a:rPr lang="en-US" sz="2000" dirty="0" err="1"/>
              <a:t>domestik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perjalanan</a:t>
            </a:r>
            <a:r>
              <a:rPr lang="en-US" sz="2000" dirty="0"/>
              <a:t> </a:t>
            </a:r>
            <a:r>
              <a:rPr lang="en-US" sz="2000" dirty="0" err="1"/>
              <a:t>wisata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wisata</a:t>
            </a:r>
            <a:r>
              <a:rPr lang="en-US" sz="2000" dirty="0"/>
              <a:t> </a:t>
            </a:r>
            <a:r>
              <a:rPr lang="en-US" sz="2000" dirty="0" err="1"/>
              <a:t>Tangkuban</a:t>
            </a:r>
            <a:r>
              <a:rPr lang="en-US" sz="2000" dirty="0"/>
              <a:t> </a:t>
            </a:r>
            <a:r>
              <a:rPr lang="en-US" sz="2000" dirty="0" err="1"/>
              <a:t>Perahu</a:t>
            </a:r>
            <a:r>
              <a:rPr lang="en-US" sz="2000" dirty="0"/>
              <a:t>. </a:t>
            </a:r>
            <a:r>
              <a:rPr lang="en-US" sz="2000" dirty="0" err="1"/>
              <a:t>Setelah</a:t>
            </a:r>
            <a:r>
              <a:rPr lang="en-US" sz="2000" dirty="0"/>
              <a:t> survey </a:t>
            </a:r>
            <a:r>
              <a:rPr lang="en-US" sz="2000" dirty="0" err="1"/>
              <a:t>dilaksanakan</a:t>
            </a:r>
            <a:r>
              <a:rPr lang="en-US" sz="2000" dirty="0"/>
              <a:t> </a:t>
            </a:r>
            <a:r>
              <a:rPr lang="en-US" sz="2000" dirty="0" err="1"/>
              <a:t>diperoleh</a:t>
            </a:r>
            <a:r>
              <a:rPr lang="en-US" sz="2000" dirty="0"/>
              <a:t> data </a:t>
            </a:r>
            <a:r>
              <a:rPr lang="en-US" sz="2000" dirty="0" err="1" smtClean="0"/>
              <a:t>di</a:t>
            </a:r>
            <a:r>
              <a:rPr lang="en-US" sz="2000" dirty="0" smtClean="0"/>
              <a:t> slide 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28600"/>
          <a:ext cx="5943600" cy="3291840"/>
        </p:xfrm>
        <a:graphic>
          <a:graphicData uri="http://schemas.openxmlformats.org/drawingml/2006/table">
            <a:tbl>
              <a:tblPr/>
              <a:tblGrid>
                <a:gridCol w="1188720"/>
                <a:gridCol w="1188720"/>
                <a:gridCol w="1188720"/>
                <a:gridCol w="1188720"/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No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Responden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Jenis Kelamin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Umur (tahun)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Tujuan Berwisata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Biaya Wisata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Laki-laki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Rekreasi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100000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Laki-laki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Studi tour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140000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Perempuan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Studi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tour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100000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Laki-laki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Rekreasi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200000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Laki-laki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Rekreasi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250000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Laki-laki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Rekreasi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150000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Perempuan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Dinas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Perempuan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Rekresai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150000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Laki-laki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Dinas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Perempuan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Dinas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250000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895600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AutoNum type="alphaLcPeriod"/>
            </a:pPr>
            <a:r>
              <a:rPr lang="en-US" dirty="0" err="1" smtClean="0"/>
              <a:t>Intepretasikan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output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intepretasikan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diagram </a:t>
            </a:r>
            <a:r>
              <a:rPr lang="en-US" dirty="0" err="1" smtClean="0"/>
              <a:t>lingkaran</a:t>
            </a:r>
            <a:r>
              <a:rPr lang="en-US" dirty="0" smtClean="0"/>
              <a:t>!</a:t>
            </a:r>
          </a:p>
          <a:p>
            <a:pPr marL="457200" indent="-457200">
              <a:buAutoNum type="alphaL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z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95%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pencilan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!</a:t>
            </a:r>
          </a:p>
          <a:p>
            <a:pPr marL="457200" indent="-457200">
              <a:buAutoNum type="alphaL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, </a:t>
            </a:r>
            <a:r>
              <a:rPr lang="en-US" dirty="0" err="1" smtClean="0"/>
              <a:t>intepretasi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statistiksnya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95%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diagram </a:t>
            </a:r>
            <a:r>
              <a:rPr lang="en-US" dirty="0" err="1" smtClean="0"/>
              <a:t>Boxplot</a:t>
            </a:r>
            <a:r>
              <a:rPr lang="en-US" dirty="0" smtClean="0"/>
              <a:t>!</a:t>
            </a:r>
          </a:p>
          <a:p>
            <a:pPr marL="457200" indent="-457200">
              <a:buAutoNum type="alphaLcPeriod"/>
            </a:pPr>
            <a:r>
              <a:rPr lang="en-US" dirty="0" err="1" smtClean="0"/>
              <a:t>Intepretasikan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tabulasi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taraf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5%!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view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pada</a:t>
            </a:r>
            <a:r>
              <a:rPr lang="en-US" sz="2400" dirty="0" smtClean="0"/>
              <a:t> Data View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editor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r="29516" b="63158"/>
          <a:stretch>
            <a:fillRect/>
          </a:stretch>
        </p:blipFill>
        <p:spPr bwMode="auto">
          <a:xfrm>
            <a:off x="304800" y="1219200"/>
            <a:ext cx="8382000" cy="4038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5626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Kelamin</a:t>
            </a:r>
            <a:r>
              <a:rPr lang="en-US" sz="2400" dirty="0" smtClean="0"/>
              <a:t>: 1 = </a:t>
            </a:r>
            <a:r>
              <a:rPr lang="en-US" sz="2400" dirty="0" err="1" smtClean="0"/>
              <a:t>Laki-Laki</a:t>
            </a:r>
            <a:r>
              <a:rPr lang="en-US" sz="2400" dirty="0" smtClean="0"/>
              <a:t>, 2 = </a:t>
            </a:r>
            <a:r>
              <a:rPr lang="en-US" sz="2400" dirty="0" err="1" smtClean="0"/>
              <a:t>Perempuan</a:t>
            </a:r>
            <a:endParaRPr lang="en-US" sz="2400" dirty="0" smtClean="0"/>
          </a:p>
          <a:p>
            <a:r>
              <a:rPr lang="en-US" sz="2400" dirty="0" err="1" smtClean="0"/>
              <a:t>Tujuan</a:t>
            </a:r>
            <a:r>
              <a:rPr lang="en-US" sz="2400" dirty="0" smtClean="0"/>
              <a:t>: 1 = </a:t>
            </a:r>
            <a:r>
              <a:rPr lang="en-US" sz="2400" dirty="0" err="1" smtClean="0"/>
              <a:t>Rekreasi</a:t>
            </a:r>
            <a:r>
              <a:rPr lang="en-US" sz="2400" dirty="0" smtClean="0"/>
              <a:t>, 2 = </a:t>
            </a:r>
            <a:r>
              <a:rPr lang="en-US" sz="2400" dirty="0" err="1" smtClean="0"/>
              <a:t>Dinas</a:t>
            </a:r>
            <a:r>
              <a:rPr lang="en-US" sz="2400" dirty="0" smtClean="0"/>
              <a:t>, 3 = Study Tour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Masukan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r="55026" b="40604"/>
          <a:stretch>
            <a:fillRect/>
          </a:stretch>
        </p:blipFill>
        <p:spPr bwMode="auto">
          <a:xfrm>
            <a:off x="381000" y="990600"/>
            <a:ext cx="8305800" cy="434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5791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value label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menu </a:t>
            </a:r>
            <a:r>
              <a:rPr lang="en-US" b="1" dirty="0" smtClean="0"/>
              <a:t>View &gt; Value Labels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- Analyze &gt; Descriptive Statistics &gt; Frequencies</a:t>
            </a:r>
          </a:p>
          <a:p>
            <a:pPr>
              <a:buNone/>
            </a:pPr>
            <a:r>
              <a:rPr lang="en-US" sz="1800" dirty="0" smtClean="0"/>
              <a:t>- </a:t>
            </a:r>
            <a:r>
              <a:rPr lang="en-US" sz="1800" dirty="0" err="1" smtClean="0"/>
              <a:t>Masukan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 </a:t>
            </a:r>
            <a:r>
              <a:rPr lang="en-US" sz="1800" dirty="0" err="1" smtClean="0"/>
              <a:t>biaya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umur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Klik</a:t>
            </a:r>
            <a:r>
              <a:rPr lang="en-US" sz="1800" dirty="0" smtClean="0"/>
              <a:t> Statistics &gt; </a:t>
            </a:r>
            <a:r>
              <a:rPr lang="en-US" sz="1800" dirty="0" err="1" smtClean="0"/>
              <a:t>Ceklis</a:t>
            </a:r>
            <a:r>
              <a:rPr lang="en-US" sz="1800" dirty="0" smtClean="0"/>
              <a:t> </a:t>
            </a:r>
            <a:r>
              <a:rPr lang="en-US" sz="1800" dirty="0" err="1" smtClean="0"/>
              <a:t>Quatiles</a:t>
            </a:r>
            <a:r>
              <a:rPr lang="en-US" sz="1800" dirty="0" smtClean="0"/>
              <a:t>, Mean, Median, Modus, Variance, Standard Deviation, Variance, S.E Mean, </a:t>
            </a:r>
            <a:r>
              <a:rPr lang="en-US" sz="1800" dirty="0" err="1" smtClean="0"/>
              <a:t>Skewness</a:t>
            </a:r>
            <a:r>
              <a:rPr lang="en-US" sz="1800" dirty="0" smtClean="0"/>
              <a:t>, Kurtosis &gt; </a:t>
            </a:r>
            <a:r>
              <a:rPr lang="en-US" sz="1800" dirty="0" err="1" smtClean="0"/>
              <a:t>Contine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Klik</a:t>
            </a:r>
            <a:r>
              <a:rPr lang="en-US" sz="1800" dirty="0" smtClean="0"/>
              <a:t> Charts &gt; </a:t>
            </a:r>
            <a:r>
              <a:rPr lang="en-US" sz="1800" dirty="0" err="1" smtClean="0"/>
              <a:t>Klik</a:t>
            </a:r>
            <a:r>
              <a:rPr lang="en-US" sz="1800" dirty="0" smtClean="0"/>
              <a:t> Pie Charts &gt; </a:t>
            </a:r>
            <a:r>
              <a:rPr lang="en-US" sz="1800" dirty="0" err="1" smtClean="0"/>
              <a:t>Klik</a:t>
            </a:r>
            <a:r>
              <a:rPr lang="en-US" sz="1800" dirty="0" smtClean="0"/>
              <a:t> Percentage &gt; Continue</a:t>
            </a:r>
          </a:p>
          <a:p>
            <a:pPr>
              <a:buFontTx/>
              <a:buChar char="-"/>
            </a:pPr>
            <a:r>
              <a:rPr lang="en-US" sz="1800" dirty="0" err="1" smtClean="0"/>
              <a:t>Ceklis</a:t>
            </a:r>
            <a:r>
              <a:rPr lang="en-US" sz="1800" dirty="0" smtClean="0"/>
              <a:t> Display Frequency Tables</a:t>
            </a:r>
          </a:p>
          <a:p>
            <a:pPr>
              <a:buNone/>
            </a:pPr>
            <a:r>
              <a:rPr lang="en-US" sz="1800" dirty="0" smtClean="0"/>
              <a:t> - OK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425" y="3505200"/>
            <a:ext cx="5133975" cy="311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974725" indent="-974725"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974725" indent="-974725">
              <a:buNone/>
            </a:pPr>
            <a:r>
              <a:rPr lang="en-US" dirty="0" smtClean="0"/>
              <a:t>BAB 1: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Eksplorasi</a:t>
            </a:r>
            <a:r>
              <a:rPr lang="en-US" dirty="0" smtClean="0"/>
              <a:t> Data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Statstika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BAB 2: </a:t>
            </a:r>
            <a:r>
              <a:rPr lang="en-US" dirty="0" err="1" smtClean="0"/>
              <a:t>Transformasi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Inferensia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BAB 3: Screening </a:t>
            </a:r>
            <a:r>
              <a:rPr lang="en-US" dirty="0" err="1" smtClean="0"/>
              <a:t>dan</a:t>
            </a:r>
            <a:r>
              <a:rPr lang="en-US" dirty="0" smtClean="0"/>
              <a:t> Missing Data</a:t>
            </a:r>
          </a:p>
          <a:p>
            <a:pPr>
              <a:buNone/>
            </a:pPr>
            <a:r>
              <a:rPr lang="en-US" dirty="0" err="1" smtClean="0"/>
              <a:t>Bab</a:t>
            </a:r>
            <a:r>
              <a:rPr lang="en-US" dirty="0" smtClean="0"/>
              <a:t> 4: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, </a:t>
            </a:r>
            <a:r>
              <a:rPr lang="en-US" dirty="0" err="1" smtClean="0"/>
              <a:t>Reabilitas</a:t>
            </a:r>
            <a:r>
              <a:rPr lang="en-US" dirty="0" smtClean="0"/>
              <a:t>, </a:t>
            </a:r>
            <a:r>
              <a:rPr lang="en-US" dirty="0" err="1" smtClean="0"/>
              <a:t>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Diskriminan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UTS</a:t>
            </a:r>
          </a:p>
          <a:p>
            <a:pPr>
              <a:buNone/>
            </a:pPr>
            <a:r>
              <a:rPr lang="en-US" dirty="0" err="1" smtClean="0"/>
              <a:t>Bab</a:t>
            </a:r>
            <a:r>
              <a:rPr lang="en-US" dirty="0" smtClean="0"/>
              <a:t> 5: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Model</a:t>
            </a:r>
          </a:p>
          <a:p>
            <a:pPr>
              <a:buNone/>
            </a:pPr>
            <a:r>
              <a:rPr lang="en-US" dirty="0" err="1" smtClean="0"/>
              <a:t>Bab</a:t>
            </a:r>
            <a:r>
              <a:rPr lang="en-US" dirty="0" smtClean="0"/>
              <a:t> 6: </a:t>
            </a:r>
            <a:r>
              <a:rPr lang="en-US" dirty="0" err="1" smtClean="0"/>
              <a:t>Penanggulangan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Heteroskedastisitas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Bab</a:t>
            </a:r>
            <a:r>
              <a:rPr lang="en-US" dirty="0" smtClean="0"/>
              <a:t> 7: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Bab</a:t>
            </a:r>
            <a:r>
              <a:rPr lang="en-US" dirty="0" smtClean="0"/>
              <a:t> 8 :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UAS</a:t>
            </a:r>
          </a:p>
          <a:p>
            <a:pPr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Pengayaan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Bab</a:t>
            </a:r>
            <a:r>
              <a:rPr lang="en-US" dirty="0" smtClean="0"/>
              <a:t> 9: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Korespondensi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Multidimensi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Bab</a:t>
            </a:r>
            <a:r>
              <a:rPr lang="en-US" dirty="0" smtClean="0"/>
              <a:t> 10: Model-Model </a:t>
            </a:r>
            <a:r>
              <a:rPr lang="en-US" dirty="0" err="1" smtClean="0"/>
              <a:t>Ekonometrika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19200"/>
            <a:ext cx="541402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6096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N.B: </a:t>
            </a:r>
            <a:r>
              <a:rPr lang="en-US" sz="1400" dirty="0" err="1" smtClean="0"/>
              <a:t>bedakan</a:t>
            </a:r>
            <a:r>
              <a:rPr lang="en-US" sz="1400" dirty="0" smtClean="0"/>
              <a:t> </a:t>
            </a:r>
            <a:r>
              <a:rPr lang="en-US" sz="1400" dirty="0" err="1" smtClean="0"/>
              <a:t>terbanyak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tertinggi</a:t>
            </a:r>
            <a:r>
              <a:rPr lang="en-US" sz="1400" dirty="0" smtClean="0"/>
              <a:t>!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Intepretasi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seluruh</a:t>
            </a:r>
            <a:r>
              <a:rPr lang="en-US" sz="1400" dirty="0" smtClean="0"/>
              <a:t> output program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1246287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yang </a:t>
            </a:r>
            <a:r>
              <a:rPr lang="en-US" dirty="0" err="1" smtClean="0"/>
              <a:t>disurvei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10. Rata-rata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domestik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164.000. Rata-rata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yang </a:t>
            </a:r>
            <a:r>
              <a:rPr lang="en-US" dirty="0" err="1" smtClean="0"/>
              <a:t>berkunjung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25,8 </a:t>
            </a:r>
            <a:r>
              <a:rPr lang="en-US" dirty="0" err="1" smtClean="0"/>
              <a:t>tahun</a:t>
            </a:r>
            <a:r>
              <a:rPr lang="en-US" dirty="0" smtClean="0"/>
              <a:t>.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100.000.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terbanyak</a:t>
            </a:r>
            <a:r>
              <a:rPr lang="en-US" dirty="0" smtClean="0"/>
              <a:t> yang </a:t>
            </a:r>
            <a:r>
              <a:rPr lang="en-US" dirty="0" err="1" smtClean="0"/>
              <a:t>berkunjung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………..</a:t>
            </a:r>
          </a:p>
          <a:p>
            <a:pPr algn="just"/>
            <a:r>
              <a:rPr lang="en-US" dirty="0" err="1" smtClean="0"/>
              <a:t>Bla-bla-bla</a:t>
            </a:r>
            <a:r>
              <a:rPr lang="en-US" dirty="0" smtClean="0"/>
              <a:t>…….</a:t>
            </a:r>
          </a:p>
          <a:p>
            <a:pPr algn="just"/>
            <a:r>
              <a:rPr lang="en-US" dirty="0" smtClean="0"/>
              <a:t>Dan </a:t>
            </a:r>
            <a:r>
              <a:rPr lang="en-US" dirty="0" err="1" smtClean="0"/>
              <a:t>seterusnya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580573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10200" y="1246287"/>
            <a:ext cx="335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yang </a:t>
            </a:r>
            <a:r>
              <a:rPr lang="en-US" dirty="0" err="1" smtClean="0"/>
              <a:t>yang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100.000 </a:t>
            </a:r>
            <a:r>
              <a:rPr lang="en-US" dirty="0" err="1" smtClean="0"/>
              <a:t>sebanyak</a:t>
            </a:r>
            <a:r>
              <a:rPr lang="en-US" dirty="0" smtClean="0"/>
              <a:t> 3 </a:t>
            </a:r>
            <a:r>
              <a:rPr lang="en-US" dirty="0" err="1" smtClean="0"/>
              <a:t>orang</a:t>
            </a:r>
            <a:r>
              <a:rPr lang="en-US" dirty="0" smtClean="0"/>
              <a:t>,  </a:t>
            </a:r>
            <a:r>
              <a:rPr lang="en-US" dirty="0" err="1" smtClean="0"/>
              <a:t>Rp</a:t>
            </a:r>
            <a:r>
              <a:rPr lang="en-US" dirty="0" smtClean="0"/>
              <a:t>. 140.000 </a:t>
            </a:r>
            <a:r>
              <a:rPr lang="en-US" dirty="0" err="1" smtClean="0"/>
              <a:t>sebanyak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Rp</a:t>
            </a:r>
            <a:r>
              <a:rPr lang="en-US" dirty="0" smtClean="0"/>
              <a:t>. 150.000, </a:t>
            </a:r>
            <a:r>
              <a:rPr lang="en-US" dirty="0" err="1" smtClean="0"/>
              <a:t>Rp</a:t>
            </a:r>
            <a:r>
              <a:rPr lang="en-US" dirty="0" smtClean="0"/>
              <a:t> 200.000,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250.000 </a:t>
            </a:r>
            <a:r>
              <a:rPr lang="en-US" dirty="0" err="1" smtClean="0"/>
              <a:t>sebanyak</a:t>
            </a:r>
            <a:r>
              <a:rPr lang="en-US" dirty="0" smtClean="0"/>
              <a:t> 2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Wisatawan</a:t>
            </a:r>
            <a:r>
              <a:rPr lang="en-US" dirty="0" smtClean="0"/>
              <a:t> yang </a:t>
            </a:r>
            <a:r>
              <a:rPr lang="en-US" dirty="0" err="1" smtClean="0"/>
              <a:t>berkunjung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22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24, 25, 27, 29, 35, 40 </a:t>
            </a:r>
            <a:r>
              <a:rPr lang="en-US" dirty="0" err="1" smtClean="0"/>
              <a:t>sebanyak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675166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86400" y="2438400"/>
            <a:ext cx="342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gambar</a:t>
            </a:r>
            <a:r>
              <a:rPr lang="en-US" dirty="0" smtClean="0"/>
              <a:t> Pie Chart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 </a:t>
            </a:r>
            <a:r>
              <a:rPr lang="en-US" dirty="0" err="1" smtClean="0"/>
              <a:t>sebanyak</a:t>
            </a:r>
            <a:r>
              <a:rPr lang="en-US" dirty="0" smtClean="0"/>
              <a:t> 30%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berwisata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100.000. </a:t>
            </a:r>
            <a:r>
              <a:rPr lang="en-US" dirty="0" err="1" smtClean="0"/>
              <a:t>Sebanyak</a:t>
            </a:r>
            <a:r>
              <a:rPr lang="en-US" dirty="0" smtClean="0"/>
              <a:t> 20%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berwisata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 </a:t>
            </a:r>
            <a:r>
              <a:rPr lang="en-US" dirty="0" err="1" smtClean="0"/>
              <a:t>Rp</a:t>
            </a:r>
            <a:r>
              <a:rPr lang="en-US" dirty="0" smtClean="0"/>
              <a:t>. 150.000, </a:t>
            </a:r>
            <a:r>
              <a:rPr lang="en-US" dirty="0" err="1" smtClean="0"/>
              <a:t>Rp</a:t>
            </a:r>
            <a:r>
              <a:rPr lang="en-US" dirty="0" smtClean="0"/>
              <a:t>. 200.000.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250.000.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10%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berwisata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 </a:t>
            </a:r>
            <a:r>
              <a:rPr lang="en-US" dirty="0" err="1" smtClean="0"/>
              <a:t>Rp</a:t>
            </a:r>
            <a:r>
              <a:rPr lang="en-US" dirty="0" smtClean="0"/>
              <a:t>. 140.000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-Analyze &gt; Descriptive Statistics &gt; </a:t>
            </a:r>
            <a:r>
              <a:rPr lang="en-US" sz="2000" dirty="0" err="1" smtClean="0"/>
              <a:t>Descriptives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 err="1" smtClean="0"/>
              <a:t>umur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Ceklis</a:t>
            </a:r>
            <a:r>
              <a:rPr lang="en-US" sz="2000" dirty="0" smtClean="0"/>
              <a:t> Save Standardized Value as Variables</a:t>
            </a:r>
          </a:p>
          <a:p>
            <a:pPr>
              <a:buNone/>
            </a:pPr>
            <a:r>
              <a:rPr lang="en-US" sz="2000" dirty="0" smtClean="0"/>
              <a:t>-OK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00400"/>
            <a:ext cx="569501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63497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4953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z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pencilan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95%.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z yang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interval </a:t>
            </a:r>
            <a:r>
              <a:rPr lang="en-US" dirty="0" err="1" smtClean="0"/>
              <a:t>antara</a:t>
            </a:r>
            <a:r>
              <a:rPr lang="en-US" dirty="0" smtClean="0"/>
              <a:t> -1.96 </a:t>
            </a:r>
            <a:r>
              <a:rPr lang="en-US" dirty="0" err="1" smtClean="0"/>
              <a:t>dan</a:t>
            </a:r>
            <a:r>
              <a:rPr lang="en-US" dirty="0" smtClean="0"/>
              <a:t> 1.96.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-Analyze &gt; Descriptive Statistics &gt; Explore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 err="1" smtClean="0"/>
              <a:t>Masukkan</a:t>
            </a:r>
            <a:r>
              <a:rPr lang="en-US" sz="1600" dirty="0" smtClean="0"/>
              <a:t> </a:t>
            </a:r>
            <a:r>
              <a:rPr lang="en-US" sz="1600" dirty="0" err="1" smtClean="0"/>
              <a:t>variabel</a:t>
            </a:r>
            <a:r>
              <a:rPr lang="en-US" sz="1600" dirty="0" smtClean="0"/>
              <a:t> </a:t>
            </a:r>
            <a:r>
              <a:rPr lang="en-US" sz="1600" dirty="0" err="1" smtClean="0"/>
              <a:t>Biaya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kotak</a:t>
            </a:r>
            <a:r>
              <a:rPr lang="en-US" sz="1600" dirty="0" smtClean="0"/>
              <a:t> Dependent List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Masukkan</a:t>
            </a:r>
            <a:r>
              <a:rPr lang="en-US" sz="1600" dirty="0" smtClean="0"/>
              <a:t> </a:t>
            </a:r>
            <a:r>
              <a:rPr lang="en-US" sz="1600" dirty="0" err="1" smtClean="0"/>
              <a:t>variabel</a:t>
            </a:r>
            <a:r>
              <a:rPr lang="en-US" sz="1600" dirty="0" smtClean="0"/>
              <a:t> </a:t>
            </a:r>
            <a:r>
              <a:rPr lang="en-US" sz="1600" dirty="0" err="1" smtClean="0"/>
              <a:t>Tujuan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Faktor</a:t>
            </a:r>
            <a:r>
              <a:rPr lang="en-US" sz="1600" dirty="0" smtClean="0"/>
              <a:t> List.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 err="1" smtClean="0"/>
              <a:t>Klik</a:t>
            </a:r>
            <a:r>
              <a:rPr lang="en-US" sz="1600" dirty="0" smtClean="0"/>
              <a:t> Statistics &gt; </a:t>
            </a:r>
            <a:r>
              <a:rPr lang="en-US" sz="1600" dirty="0" err="1" smtClean="0"/>
              <a:t>Ceklis</a:t>
            </a:r>
            <a:r>
              <a:rPr lang="en-US" sz="1600" dirty="0" smtClean="0"/>
              <a:t> </a:t>
            </a:r>
            <a:r>
              <a:rPr lang="en-US" sz="1600" dirty="0" err="1" smtClean="0"/>
              <a:t>Descriptives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tetapkan</a:t>
            </a:r>
            <a:r>
              <a:rPr lang="en-US" sz="1600" dirty="0" smtClean="0"/>
              <a:t> Confidence Interval for Mean: 95% &gt; Continue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 err="1" smtClean="0"/>
              <a:t>Klik</a:t>
            </a:r>
            <a:r>
              <a:rPr lang="en-US" sz="1600" dirty="0" smtClean="0"/>
              <a:t> Plots &gt; </a:t>
            </a:r>
            <a:r>
              <a:rPr lang="en-US" sz="1600" dirty="0" err="1" smtClean="0"/>
              <a:t>Ceklis</a:t>
            </a:r>
            <a:r>
              <a:rPr lang="en-US" sz="1600" dirty="0" smtClean="0"/>
              <a:t> Factor Level Together, </a:t>
            </a:r>
            <a:r>
              <a:rPr lang="en-US" sz="1600" dirty="0" err="1" smtClean="0"/>
              <a:t>dan</a:t>
            </a:r>
            <a:r>
              <a:rPr lang="en-US" sz="1600" dirty="0" smtClean="0"/>
              <a:t> None &gt; Continue</a:t>
            </a:r>
          </a:p>
          <a:p>
            <a:pPr marL="0" indent="0">
              <a:buNone/>
            </a:pPr>
            <a:r>
              <a:rPr lang="en-US" sz="1600" dirty="0" smtClean="0"/>
              <a:t>-</a:t>
            </a:r>
            <a:r>
              <a:rPr lang="en-US" sz="1600" dirty="0" err="1" smtClean="0"/>
              <a:t>Klik</a:t>
            </a:r>
            <a:r>
              <a:rPr lang="en-US" sz="1600" dirty="0" smtClean="0"/>
              <a:t> OK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447" y="3048000"/>
            <a:ext cx="568495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7610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40386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output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survei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10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rekreasi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5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3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study tour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data </a:t>
            </a:r>
            <a:r>
              <a:rPr lang="en-US" dirty="0" err="1" smtClean="0"/>
              <a:t>wisatawan</a:t>
            </a:r>
            <a:r>
              <a:rPr lang="en-US" dirty="0" smtClean="0"/>
              <a:t> yang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91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Intepretasi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A.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berwisata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47776"/>
            <a:ext cx="6248400" cy="480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0" y="1447800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boxplot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berwisata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rekreasi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range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study tour. 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boxplot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rekreasi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normal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study tour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normal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Analyze &gt; Descriptive Statistics &gt; Crosstabs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47815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819400"/>
            <a:ext cx="28384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87250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40386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output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survei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10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rekreasi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4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dinas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study tour 1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yang </a:t>
            </a:r>
            <a:r>
              <a:rPr lang="en-US" dirty="0" err="1" smtClean="0"/>
              <a:t>berjenis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rekreasi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study tour </a:t>
            </a:r>
            <a:r>
              <a:rPr lang="en-US" dirty="0" err="1" smtClean="0"/>
              <a:t>sebanyak</a:t>
            </a:r>
            <a:r>
              <a:rPr lang="en-US" dirty="0" smtClean="0"/>
              <a:t> 1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Kehadiran</a:t>
            </a:r>
            <a:r>
              <a:rPr lang="en-US" sz="2000" dirty="0" smtClean="0"/>
              <a:t>: 20%</a:t>
            </a:r>
          </a:p>
          <a:p>
            <a:pPr>
              <a:buNone/>
            </a:pPr>
            <a:r>
              <a:rPr lang="en-US" sz="2000" dirty="0" err="1" smtClean="0"/>
              <a:t>Tugas</a:t>
            </a:r>
            <a:r>
              <a:rPr lang="en-US" sz="2000" dirty="0" smtClean="0"/>
              <a:t>: 40%</a:t>
            </a:r>
          </a:p>
          <a:p>
            <a:pPr>
              <a:buNone/>
            </a:pPr>
            <a:r>
              <a:rPr lang="en-US" sz="1600" dirty="0" smtClean="0"/>
              <a:t>-PR &amp; Quiz: 10%</a:t>
            </a:r>
          </a:p>
          <a:p>
            <a:pPr>
              <a:buNone/>
            </a:pPr>
            <a:r>
              <a:rPr lang="en-US" sz="1600" dirty="0" smtClean="0"/>
              <a:t>-</a:t>
            </a:r>
            <a:r>
              <a:rPr lang="en-US" sz="1600" dirty="0" err="1" smtClean="0"/>
              <a:t>Tugas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</a:t>
            </a:r>
            <a:r>
              <a:rPr lang="en-US" sz="1600" dirty="0" smtClean="0"/>
              <a:t> &amp; </a:t>
            </a:r>
            <a:r>
              <a:rPr lang="en-US" sz="1600" dirty="0" err="1" smtClean="0"/>
              <a:t>Kelompok</a:t>
            </a:r>
            <a:r>
              <a:rPr lang="en-US" sz="1600" dirty="0" smtClean="0"/>
              <a:t>: 30%</a:t>
            </a:r>
          </a:p>
          <a:p>
            <a:pPr>
              <a:buNone/>
            </a:pPr>
            <a:r>
              <a:rPr lang="en-US" sz="2000" dirty="0" smtClean="0"/>
              <a:t>UTS: 20%</a:t>
            </a:r>
          </a:p>
          <a:p>
            <a:pPr>
              <a:buNone/>
            </a:pPr>
            <a:r>
              <a:rPr lang="en-US" sz="2000" dirty="0" smtClean="0"/>
              <a:t>UAS: 20%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6576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20650" marR="0" lvl="0" indent="-1206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N.B:</a:t>
            </a:r>
          </a:p>
          <a:p>
            <a:pPr marL="120650" marR="0" lvl="0" indent="-1206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tidak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hadir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tanpa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keterangan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sebanyak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3 kali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kehadiran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dinyatakan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gugur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lang="en-US" sz="2000" dirty="0" smtClean="0"/>
              <a:t>: 0)</a:t>
            </a:r>
          </a:p>
          <a:p>
            <a:pPr marL="120650" indent="-12065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jawaban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indikasi</a:t>
            </a:r>
            <a:r>
              <a:rPr lang="en-US" sz="2000" dirty="0" smtClean="0"/>
              <a:t> “</a:t>
            </a:r>
            <a:r>
              <a:rPr lang="en-US" sz="2000" dirty="0" err="1" smtClean="0"/>
              <a:t>plagiat</a:t>
            </a:r>
            <a:r>
              <a:rPr lang="en-US" sz="2000" dirty="0" smtClean="0"/>
              <a:t>”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ditolak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pengirimannya</a:t>
            </a:r>
            <a:endParaRPr lang="en-US" sz="2000" dirty="0" smtClean="0"/>
          </a:p>
          <a:p>
            <a:pPr marL="120650" indent="-120650">
              <a:spcBef>
                <a:spcPct val="20000"/>
              </a:spcBef>
            </a:pPr>
            <a:r>
              <a:rPr lang="en-US" sz="2000" dirty="0" smtClean="0"/>
              <a:t>-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</a:t>
            </a:r>
            <a:r>
              <a:rPr lang="en-US" sz="2000" dirty="0" smtClean="0"/>
              <a:t> </a:t>
            </a:r>
            <a:r>
              <a:rPr lang="en-US" sz="2000" dirty="0" err="1" smtClean="0"/>
              <a:t>dikumpulkan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menjelang</a:t>
            </a:r>
            <a:r>
              <a:rPr lang="en-US" sz="2000" dirty="0" smtClean="0"/>
              <a:t> </a:t>
            </a:r>
            <a:r>
              <a:rPr lang="en-US" sz="2000" dirty="0" err="1" smtClean="0"/>
              <a:t>ujian</a:t>
            </a:r>
            <a:r>
              <a:rPr lang="en-US" sz="2000" dirty="0" smtClean="0"/>
              <a:t>, </a:t>
            </a:r>
            <a:r>
              <a:rPr lang="en-US" sz="2000" dirty="0" err="1" smtClean="0"/>
              <a:t>baik</a:t>
            </a:r>
            <a:r>
              <a:rPr lang="en-US" sz="2000" dirty="0" smtClean="0"/>
              <a:t> UTS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UAS.</a:t>
            </a:r>
          </a:p>
          <a:p>
            <a:pPr marL="120650" marR="0" lvl="0" indent="-1206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Tugas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Besar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Kelompok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dikumpulkan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sebelum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menjelang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UAS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334000" cy="24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41148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Chi-Square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Pearson Chi-Square, Likelihood Ratio, </a:t>
            </a:r>
            <a:r>
              <a:rPr lang="en-US" dirty="0" err="1" smtClean="0"/>
              <a:t>dan</a:t>
            </a:r>
            <a:r>
              <a:rPr lang="en-US" dirty="0" smtClean="0"/>
              <a:t> Linear-by-Linear Association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berwisata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Tangkuban</a:t>
            </a:r>
            <a:r>
              <a:rPr lang="en-US" dirty="0" smtClean="0"/>
              <a:t> </a:t>
            </a:r>
            <a:r>
              <a:rPr lang="en-US" dirty="0" err="1" smtClean="0"/>
              <a:t>Perahu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N.B: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H0. </a:t>
            </a:r>
            <a:r>
              <a:rPr lang="en-US" dirty="0" err="1" smtClean="0"/>
              <a:t>Hipotesis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r>
              <a:rPr lang="en-US" dirty="0" smtClean="0"/>
              <a:t>H0: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smtClean="0"/>
              <a:t>H1: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prstClr val="black"/>
                </a:solidFill>
              </a:rPr>
              <a:t>Berikut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ini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merupakan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sampel</a:t>
            </a:r>
            <a:r>
              <a:rPr lang="en-US" sz="2400" dirty="0" smtClean="0">
                <a:solidFill>
                  <a:prstClr val="black"/>
                </a:solidFill>
              </a:rPr>
              <a:t> data </a:t>
            </a:r>
            <a:r>
              <a:rPr lang="en-US" sz="2400" dirty="0" err="1" smtClean="0">
                <a:solidFill>
                  <a:prstClr val="black"/>
                </a:solidFill>
              </a:rPr>
              <a:t>rekap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pegawai</a:t>
            </a:r>
            <a:r>
              <a:rPr lang="en-US" sz="2400" dirty="0" smtClean="0">
                <a:solidFill>
                  <a:prstClr val="black"/>
                </a:solidFill>
              </a:rPr>
              <a:t> yang </a:t>
            </a:r>
            <a:r>
              <a:rPr lang="en-US" sz="2400" dirty="0" err="1" smtClean="0">
                <a:solidFill>
                  <a:prstClr val="black"/>
                </a:solidFill>
              </a:rPr>
              <a:t>bekerja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di</a:t>
            </a:r>
            <a:r>
              <a:rPr lang="en-US" sz="2400" dirty="0" smtClean="0">
                <a:solidFill>
                  <a:prstClr val="black"/>
                </a:solidFill>
              </a:rPr>
              <a:t> PT. Ribbon Banana </a:t>
            </a:r>
            <a:r>
              <a:rPr lang="en-US" sz="2400" dirty="0" err="1" smtClean="0">
                <a:solidFill>
                  <a:prstClr val="black"/>
                </a:solidFill>
              </a:rPr>
              <a:t>sebanyak</a:t>
            </a:r>
            <a:r>
              <a:rPr lang="en-US" sz="2400" dirty="0" smtClean="0">
                <a:solidFill>
                  <a:prstClr val="black"/>
                </a:solidFill>
              </a:rPr>
              <a:t> 10 </a:t>
            </a:r>
            <a:r>
              <a:rPr lang="en-US" sz="2400" dirty="0" err="1" smtClean="0">
                <a:solidFill>
                  <a:prstClr val="black"/>
                </a:solidFill>
              </a:rPr>
              <a:t>pegawai</a:t>
            </a:r>
            <a:r>
              <a:rPr lang="en-US" sz="2400" dirty="0" smtClean="0">
                <a:solidFill>
                  <a:prstClr val="black"/>
                </a:solidFill>
              </a:rPr>
              <a:t> yang </a:t>
            </a:r>
            <a:r>
              <a:rPr lang="en-US" sz="2400" dirty="0" err="1" smtClean="0">
                <a:solidFill>
                  <a:prstClr val="black"/>
                </a:solidFill>
              </a:rPr>
              <a:t>terdiri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dari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pendidikan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terakhir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tahun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masuk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kerja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usia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posisi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kerja</a:t>
            </a:r>
            <a:r>
              <a:rPr lang="en-US" sz="2400" dirty="0" smtClean="0">
                <a:solidFill>
                  <a:prstClr val="black"/>
                </a:solidFill>
              </a:rPr>
              <a:t>, status </a:t>
            </a:r>
            <a:r>
              <a:rPr lang="en-US" sz="2400" dirty="0" err="1" smtClean="0">
                <a:solidFill>
                  <a:prstClr val="black"/>
                </a:solidFill>
              </a:rPr>
              <a:t>hubungan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gaji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awal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dan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gaji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akhir</a:t>
            </a:r>
            <a:r>
              <a:rPr lang="en-US" sz="2400" dirty="0" smtClean="0">
                <a:solidFill>
                  <a:prstClr val="black"/>
                </a:solidFill>
              </a:rPr>
              <a:t>. (Data </a:t>
            </a:r>
            <a:r>
              <a:rPr lang="en-US" sz="2400" dirty="0" err="1" smtClean="0">
                <a:solidFill>
                  <a:prstClr val="black"/>
                </a:solidFill>
              </a:rPr>
              <a:t>ada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dalam</a:t>
            </a:r>
            <a:r>
              <a:rPr lang="en-US" sz="2400" dirty="0" smtClean="0">
                <a:solidFill>
                  <a:prstClr val="black"/>
                </a:solidFill>
              </a:rPr>
              <a:t> slide </a:t>
            </a:r>
            <a:r>
              <a:rPr lang="en-US" sz="2400" dirty="0" err="1" smtClean="0">
                <a:solidFill>
                  <a:prstClr val="black"/>
                </a:solidFill>
              </a:rPr>
              <a:t>berikut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" y="152400"/>
          <a:ext cx="9143999" cy="2854575"/>
        </p:xfrm>
        <a:graphic>
          <a:graphicData uri="http://schemas.openxmlformats.org/drawingml/2006/table">
            <a:tbl>
              <a:tblPr/>
              <a:tblGrid>
                <a:gridCol w="988541"/>
                <a:gridCol w="1153297"/>
                <a:gridCol w="1400433"/>
                <a:gridCol w="582041"/>
                <a:gridCol w="1711889"/>
                <a:gridCol w="1466009"/>
                <a:gridCol w="909296"/>
                <a:gridCol w="932493"/>
              </a:tblGrid>
              <a:tr h="338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Karyawan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Pendidikan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Tahun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Masuk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Usia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Posisi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Gaji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Awal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Gaji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Akhir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KARYAWAN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Belum Menikah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AKADEMI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1992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SUPERVISOR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Belum Menikah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KARYAWAN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Belum Menikah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AKADEMI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1992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SUPERVISOR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Menikah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1993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KARYAWAN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Belum Menikah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AKADEMI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1992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ASISTEN MANAJER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Menikah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KARYAWAN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Menikah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KARYAWAN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Menikah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AKADEMI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1993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SUPERVISOR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Menikah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825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ASISTEN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MANAJER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Menikah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815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820</a:t>
                      </a:r>
                    </a:p>
                  </a:txBody>
                  <a:tcPr marL="7815" marR="7815" marT="78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0" y="32766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lphaLcPeriod"/>
            </a:pPr>
            <a:r>
              <a:rPr lang="en-US" dirty="0" err="1" smtClean="0">
                <a:solidFill>
                  <a:prstClr val="black"/>
                </a:solidFill>
              </a:rPr>
              <a:t>Tampilkan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boxplot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untuk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Gaji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Awal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Gaji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Akhir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intepretasikan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arti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dari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boxplot</a:t>
            </a:r>
            <a:r>
              <a:rPr lang="en-US" dirty="0" smtClean="0">
                <a:solidFill>
                  <a:prstClr val="black"/>
                </a:solidFill>
              </a:rPr>
              <a:t> yang </a:t>
            </a:r>
            <a:r>
              <a:rPr lang="en-US" dirty="0" err="1" smtClean="0">
                <a:solidFill>
                  <a:prstClr val="black"/>
                </a:solidFill>
              </a:rPr>
              <a:t>dihasilkan</a:t>
            </a:r>
            <a:r>
              <a:rPr lang="en-US" dirty="0" smtClean="0">
                <a:solidFill>
                  <a:prstClr val="black"/>
                </a:solidFill>
              </a:rPr>
              <a:t>!</a:t>
            </a:r>
          </a:p>
          <a:p>
            <a:pPr marL="342900" lvl="0" indent="-342900">
              <a:buAutoNum type="alphaLcPeriod"/>
            </a:pPr>
            <a:r>
              <a:rPr lang="en-US" dirty="0" err="1" smtClean="0">
                <a:solidFill>
                  <a:prstClr val="black"/>
                </a:solidFill>
              </a:rPr>
              <a:t>Buatlah</a:t>
            </a:r>
            <a:r>
              <a:rPr lang="en-US" dirty="0" smtClean="0">
                <a:solidFill>
                  <a:prstClr val="black"/>
                </a:solidFill>
              </a:rPr>
              <a:t> diagram </a:t>
            </a:r>
            <a:r>
              <a:rPr lang="en-US" dirty="0" err="1" smtClean="0">
                <a:solidFill>
                  <a:prstClr val="black"/>
                </a:solidFill>
              </a:rPr>
              <a:t>batang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untuk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mengintepretasikan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posisi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karyawan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pada</a:t>
            </a:r>
            <a:r>
              <a:rPr lang="en-US" dirty="0" smtClean="0">
                <a:solidFill>
                  <a:prstClr val="black"/>
                </a:solidFill>
              </a:rPr>
              <a:t> PT. Ribbon Banana!</a:t>
            </a:r>
          </a:p>
          <a:p>
            <a:pPr marL="342900" lvl="0" indent="-342900">
              <a:buAutoNum type="alphaLcPeriod"/>
            </a:pPr>
            <a:r>
              <a:rPr lang="en-US" dirty="0" err="1" smtClean="0">
                <a:solidFill>
                  <a:prstClr val="black"/>
                </a:solidFill>
              </a:rPr>
              <a:t>Buatlah</a:t>
            </a:r>
            <a:r>
              <a:rPr lang="en-US" dirty="0" smtClean="0">
                <a:solidFill>
                  <a:prstClr val="black"/>
                </a:solidFill>
              </a:rPr>
              <a:t> diagram </a:t>
            </a:r>
            <a:r>
              <a:rPr lang="en-US" dirty="0" err="1" smtClean="0">
                <a:solidFill>
                  <a:prstClr val="black"/>
                </a:solidFill>
              </a:rPr>
              <a:t>lingkaran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untuk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mengintepretasikan</a:t>
            </a:r>
            <a:r>
              <a:rPr lang="en-US" dirty="0" smtClean="0">
                <a:solidFill>
                  <a:prstClr val="black"/>
                </a:solidFill>
              </a:rPr>
              <a:t> status </a:t>
            </a:r>
            <a:r>
              <a:rPr lang="en-US" dirty="0" err="1" smtClean="0">
                <a:solidFill>
                  <a:prstClr val="black"/>
                </a:solidFill>
              </a:rPr>
              <a:t>karyawan</a:t>
            </a:r>
            <a:r>
              <a:rPr lang="en-US" dirty="0" smtClean="0">
                <a:solidFill>
                  <a:prstClr val="black"/>
                </a:solidFill>
              </a:rPr>
              <a:t> yang </a:t>
            </a:r>
            <a:r>
              <a:rPr lang="en-US" dirty="0" err="1" smtClean="0">
                <a:solidFill>
                  <a:prstClr val="black"/>
                </a:solidFill>
              </a:rPr>
              <a:t>bekerja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di</a:t>
            </a:r>
            <a:r>
              <a:rPr lang="en-US" dirty="0" smtClean="0">
                <a:solidFill>
                  <a:prstClr val="black"/>
                </a:solidFill>
              </a:rPr>
              <a:t> PT. Ribbon Banana!</a:t>
            </a:r>
          </a:p>
          <a:p>
            <a:pPr marL="342900" lvl="0" indent="-342900">
              <a:buAutoNum type="alphaLcPeriod"/>
            </a:pPr>
            <a:r>
              <a:rPr lang="en-US" dirty="0" err="1" smtClean="0">
                <a:solidFill>
                  <a:prstClr val="black"/>
                </a:solidFill>
              </a:rPr>
              <a:t>Tampilkan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intepretasikan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tabel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tabulasi</a:t>
            </a:r>
            <a:r>
              <a:rPr lang="en-US" dirty="0" smtClean="0">
                <a:solidFill>
                  <a:prstClr val="black"/>
                </a:solidFill>
              </a:rPr>
              <a:t> (crosstab) </a:t>
            </a:r>
            <a:r>
              <a:rPr lang="en-US" dirty="0" err="1" smtClean="0">
                <a:solidFill>
                  <a:prstClr val="black"/>
                </a:solidFill>
              </a:rPr>
              <a:t>antara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pendidikan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karyawan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posisi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karyawan</a:t>
            </a:r>
            <a:r>
              <a:rPr lang="en-US" dirty="0" smtClean="0">
                <a:solidFill>
                  <a:prstClr val="black"/>
                </a:solidFill>
              </a:rPr>
              <a:t>! </a:t>
            </a:r>
          </a:p>
          <a:p>
            <a:pPr marL="342900" lvl="0" indent="-342900">
              <a:buAutoNum type="alphaLcPeriod"/>
            </a:pPr>
            <a:r>
              <a:rPr lang="en-US" dirty="0" err="1" smtClean="0">
                <a:solidFill>
                  <a:prstClr val="black"/>
                </a:solidFill>
              </a:rPr>
              <a:t>Berdasarkan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soal</a:t>
            </a:r>
            <a:r>
              <a:rPr lang="en-US" dirty="0" smtClean="0">
                <a:solidFill>
                  <a:prstClr val="black"/>
                </a:solidFill>
              </a:rPr>
              <a:t> d, </a:t>
            </a:r>
            <a:r>
              <a:rPr lang="en-US" dirty="0" err="1" smtClean="0">
                <a:solidFill>
                  <a:prstClr val="black"/>
                </a:solidFill>
              </a:rPr>
              <a:t>apakah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terdapat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hubungan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antara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pendidikan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karyawan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dengan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posisi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karyawan</a:t>
            </a:r>
            <a:r>
              <a:rPr lang="en-US" dirty="0" smtClean="0">
                <a:solidFill>
                  <a:prstClr val="black"/>
                </a:solidFill>
              </a:rPr>
              <a:t>? </a:t>
            </a:r>
            <a:r>
              <a:rPr lang="en-US" dirty="0" err="1" smtClean="0">
                <a:solidFill>
                  <a:prstClr val="black"/>
                </a:solidFill>
              </a:rPr>
              <a:t>Jelaskan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dengan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statistik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uji</a:t>
            </a:r>
            <a:r>
              <a:rPr lang="en-US" dirty="0" smtClean="0">
                <a:solidFill>
                  <a:prstClr val="black"/>
                </a:solidFill>
              </a:rPr>
              <a:t> yang </a:t>
            </a:r>
            <a:r>
              <a:rPr lang="en-US" dirty="0" err="1" smtClean="0">
                <a:solidFill>
                  <a:prstClr val="black"/>
                </a:solidFill>
              </a:rPr>
              <a:t>sesuai</a:t>
            </a:r>
            <a:r>
              <a:rPr lang="en-US" dirty="0" smtClean="0">
                <a:solidFill>
                  <a:prstClr val="black"/>
                </a:solidFill>
              </a:rPr>
              <a:t>!</a:t>
            </a:r>
          </a:p>
          <a:p>
            <a:pPr marL="342900" lvl="0" indent="-342900">
              <a:buAutoNum type="alphaLcPeriod"/>
            </a:pPr>
            <a:r>
              <a:rPr lang="en-US" dirty="0" err="1" smtClean="0">
                <a:solidFill>
                  <a:prstClr val="black"/>
                </a:solidFill>
              </a:rPr>
              <a:t>Buatlah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persamaan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regresi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untuk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mempengaruhi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gaji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akhir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karyawan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berdasarkan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faktor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gaji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awal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pegawai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usia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dan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tahun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masuk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pegawai</a:t>
            </a:r>
            <a:r>
              <a:rPr lang="en-US" dirty="0" smtClean="0">
                <a:solidFill>
                  <a:prstClr val="black"/>
                </a:solidFill>
              </a:rPr>
              <a:t>! Dan </a:t>
            </a:r>
            <a:r>
              <a:rPr lang="en-US" dirty="0" err="1" smtClean="0">
                <a:solidFill>
                  <a:prstClr val="black"/>
                </a:solidFill>
              </a:rPr>
              <a:t>intepretasikan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hasilnya</a:t>
            </a:r>
            <a:r>
              <a:rPr lang="en-US" dirty="0" smtClean="0">
                <a:solidFill>
                  <a:prstClr val="black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dispersi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eksplorasi</a:t>
            </a:r>
            <a:r>
              <a:rPr lang="en-US" dirty="0" smtClean="0"/>
              <a:t> data?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kuartil</a:t>
            </a:r>
            <a:r>
              <a:rPr lang="en-US" dirty="0" smtClean="0"/>
              <a:t>,  </a:t>
            </a:r>
            <a:r>
              <a:rPr lang="en-US" dirty="0" err="1" smtClean="0"/>
              <a:t>simpangan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!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“checkpoint” </a:t>
            </a:r>
            <a:r>
              <a:rPr lang="en-US" dirty="0" err="1" smtClean="0"/>
              <a:t>nomor</a:t>
            </a:r>
            <a:r>
              <a:rPr lang="en-US" dirty="0" smtClean="0"/>
              <a:t> f,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manakah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PT. Ribbon Banana?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yang </a:t>
            </a:r>
            <a:r>
              <a:rPr lang="en-US" dirty="0" err="1" smtClean="0"/>
              <a:t>memadai</a:t>
            </a:r>
            <a:r>
              <a:rPr lang="en-US" dirty="0" smtClean="0"/>
              <a:t>!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istilah-istilah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kuantil</a:t>
            </a:r>
            <a:r>
              <a:rPr lang="en-US" dirty="0" smtClean="0"/>
              <a:t>!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dispersi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eksplorasi</a:t>
            </a:r>
            <a:r>
              <a:rPr lang="en-US" dirty="0" smtClean="0"/>
              <a:t> data?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kuartil</a:t>
            </a:r>
            <a:r>
              <a:rPr lang="en-US" dirty="0" smtClean="0"/>
              <a:t>,  </a:t>
            </a:r>
            <a:r>
              <a:rPr lang="en-US" dirty="0" err="1" smtClean="0"/>
              <a:t>simpangan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!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“checkpoint” </a:t>
            </a:r>
            <a:r>
              <a:rPr lang="en-US" dirty="0" err="1" smtClean="0"/>
              <a:t>nomor</a:t>
            </a:r>
            <a:r>
              <a:rPr lang="en-US" dirty="0" smtClean="0"/>
              <a:t> f,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manakah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PT. Ribbon Banana?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yang </a:t>
            </a:r>
            <a:r>
              <a:rPr lang="en-US" dirty="0" err="1" smtClean="0"/>
              <a:t>memadai</a:t>
            </a:r>
            <a:r>
              <a:rPr lang="en-US" dirty="0" smtClean="0"/>
              <a:t>!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penggambaran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histogram </a:t>
            </a:r>
            <a:r>
              <a:rPr lang="en-US" dirty="0" err="1" smtClean="0"/>
              <a:t>dengan</a:t>
            </a:r>
            <a:r>
              <a:rPr lang="en-US" dirty="0" smtClean="0"/>
              <a:t> diagram </a:t>
            </a:r>
            <a:r>
              <a:rPr lang="en-US" dirty="0" err="1" smtClean="0"/>
              <a:t>batang</a:t>
            </a:r>
            <a:r>
              <a:rPr lang="en-US" dirty="0" smtClean="0"/>
              <a:t>!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err="1" smtClean="0"/>
              <a:t>Statistika</a:t>
            </a:r>
            <a:r>
              <a:rPr lang="en-US" dirty="0" smtClean="0"/>
              <a:t> = </a:t>
            </a:r>
            <a:r>
              <a:rPr lang="en-US" dirty="0" err="1" smtClean="0"/>
              <a:t>Ilmu</a:t>
            </a:r>
            <a:r>
              <a:rPr lang="en-US" dirty="0" smtClean="0"/>
              <a:t> yang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, </a:t>
            </a:r>
            <a:r>
              <a:rPr lang="en-US" dirty="0" err="1" smtClean="0"/>
              <a:t>pengolahan</a:t>
            </a:r>
            <a:r>
              <a:rPr lang="en-US" dirty="0" smtClean="0"/>
              <a:t>, </a:t>
            </a:r>
            <a:r>
              <a:rPr lang="en-US" dirty="0" err="1" smtClean="0"/>
              <a:t>analisis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data.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Statistik</a:t>
            </a:r>
            <a:r>
              <a:rPr lang="en-US" dirty="0" smtClean="0"/>
              <a:t> =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Parameter =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Variabel</a:t>
            </a:r>
            <a:r>
              <a:rPr lang="en-US" dirty="0" smtClean="0"/>
              <a:t> =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</a:t>
            </a:r>
            <a:r>
              <a:rPr lang="en-US" dirty="0" err="1" smtClean="0"/>
              <a:t>faktor</a:t>
            </a:r>
            <a:r>
              <a:rPr lang="en-US" dirty="0" smtClean="0"/>
              <a:t>)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Populasi</a:t>
            </a:r>
            <a:r>
              <a:rPr lang="en-US" dirty="0" smtClean="0"/>
              <a:t> =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Sampel</a:t>
            </a:r>
            <a:r>
              <a:rPr lang="en-US" dirty="0" smtClean="0"/>
              <a:t> =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Data </a:t>
            </a:r>
            <a:r>
              <a:rPr lang="en-US" sz="2400" dirty="0" err="1" smtClean="0"/>
              <a:t>Kualitatif</a:t>
            </a:r>
            <a:r>
              <a:rPr lang="en-US" sz="2400" dirty="0" smtClean="0"/>
              <a:t> (</a:t>
            </a:r>
            <a:r>
              <a:rPr lang="en-US" sz="2400" dirty="0" err="1" smtClean="0"/>
              <a:t>Kategorik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err="1" smtClean="0"/>
              <a:t>Skala</a:t>
            </a:r>
            <a:r>
              <a:rPr lang="en-US" sz="2400" dirty="0" smtClean="0"/>
              <a:t> Nominal (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lambang</a:t>
            </a:r>
            <a:r>
              <a:rPr lang="en-US" sz="2400" dirty="0" smtClean="0"/>
              <a:t>/</a:t>
            </a:r>
            <a:r>
              <a:rPr lang="en-US" sz="2400" dirty="0" err="1" smtClean="0"/>
              <a:t>penggolongan</a:t>
            </a:r>
            <a:r>
              <a:rPr lang="en-US" sz="2400" dirty="0" smtClean="0"/>
              <a:t>) </a:t>
            </a:r>
          </a:p>
          <a:p>
            <a:pPr>
              <a:buFontTx/>
              <a:buChar char="-"/>
            </a:pPr>
            <a:r>
              <a:rPr lang="en-US" sz="2400" dirty="0" err="1" smtClean="0"/>
              <a:t>Skala</a:t>
            </a:r>
            <a:r>
              <a:rPr lang="en-US" sz="2400" dirty="0" smtClean="0"/>
              <a:t> Ordinal (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lambang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/</a:t>
            </a:r>
            <a:r>
              <a:rPr lang="en-US" sz="2400" dirty="0" err="1" smtClean="0"/>
              <a:t>pengurutan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Data  </a:t>
            </a:r>
            <a:r>
              <a:rPr lang="en-US" sz="2400" dirty="0" err="1" smtClean="0"/>
              <a:t>Kuantitatif</a:t>
            </a:r>
            <a:r>
              <a:rPr lang="en-US" sz="2400" dirty="0" smtClean="0"/>
              <a:t> (</a:t>
            </a:r>
            <a:r>
              <a:rPr lang="en-US" sz="2400" dirty="0" err="1" smtClean="0"/>
              <a:t>Numerik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err="1" smtClean="0"/>
              <a:t>Skala</a:t>
            </a:r>
            <a:r>
              <a:rPr lang="en-US" sz="2400" dirty="0" smtClean="0"/>
              <a:t> Interval (</a:t>
            </a:r>
            <a:r>
              <a:rPr lang="en-US" sz="2400" dirty="0" err="1" smtClean="0"/>
              <a:t>Angka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mutlak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err="1" smtClean="0"/>
              <a:t>Skala</a:t>
            </a:r>
            <a:r>
              <a:rPr lang="en-US" sz="2400" dirty="0" smtClean="0"/>
              <a:t> </a:t>
            </a:r>
            <a:r>
              <a:rPr lang="en-US" sz="2400" dirty="0" err="1" smtClean="0"/>
              <a:t>Rasio</a:t>
            </a:r>
            <a:r>
              <a:rPr lang="en-US" sz="2400" dirty="0" smtClean="0"/>
              <a:t> (</a:t>
            </a:r>
            <a:r>
              <a:rPr lang="en-US" sz="2400" dirty="0" err="1" smtClean="0"/>
              <a:t>Angka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mutlak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Kualitatif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Tabel</a:t>
            </a:r>
            <a:r>
              <a:rPr lang="en-US" dirty="0" smtClean="0"/>
              <a:t>, Diagram Pie, Diagram </a:t>
            </a:r>
            <a:r>
              <a:rPr lang="en-US" dirty="0" err="1" smtClean="0"/>
              <a:t>Batang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Kuantitatif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Tabel</a:t>
            </a:r>
            <a:r>
              <a:rPr lang="en-US" dirty="0" smtClean="0"/>
              <a:t>, Histogram, </a:t>
            </a:r>
            <a:r>
              <a:rPr lang="en-US" dirty="0" err="1" smtClean="0"/>
              <a:t>Boxplot</a:t>
            </a:r>
            <a:r>
              <a:rPr lang="en-US" dirty="0" smtClean="0"/>
              <a:t>, Diagram </a:t>
            </a:r>
            <a:r>
              <a:rPr lang="en-US" dirty="0" err="1" smtClean="0"/>
              <a:t>Dahan</a:t>
            </a:r>
            <a:r>
              <a:rPr lang="en-US" dirty="0" smtClean="0"/>
              <a:t> </a:t>
            </a:r>
            <a:r>
              <a:rPr lang="en-US" dirty="0" err="1" smtClean="0"/>
              <a:t>Daun</a:t>
            </a:r>
            <a:r>
              <a:rPr lang="en-US" dirty="0" smtClean="0"/>
              <a:t>, Diagram </a:t>
            </a:r>
            <a:r>
              <a:rPr lang="en-US" dirty="0" err="1" smtClean="0"/>
              <a:t>Garis</a:t>
            </a:r>
            <a:r>
              <a:rPr lang="en-US" dirty="0" smtClean="0"/>
              <a:t>, Scatter 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Data?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65518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Upaya</a:t>
            </a:r>
            <a:r>
              <a:rPr lang="en-US" sz="2800" dirty="0" smtClean="0"/>
              <a:t> </a:t>
            </a:r>
            <a:r>
              <a:rPr lang="en-US" sz="2800" dirty="0" err="1" smtClean="0"/>
              <a:t>mengolah</a:t>
            </a:r>
            <a:r>
              <a:rPr lang="en-US" sz="2800" dirty="0" smtClean="0"/>
              <a:t> data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sifat-sifat</a:t>
            </a:r>
            <a:r>
              <a:rPr lang="en-US" sz="2800" dirty="0" smtClean="0"/>
              <a:t> (</a:t>
            </a:r>
            <a:r>
              <a:rPr lang="en-US" sz="2800" dirty="0" err="1" smtClean="0"/>
              <a:t>karakteristik</a:t>
            </a:r>
            <a:r>
              <a:rPr lang="en-US" sz="2800" dirty="0" smtClean="0"/>
              <a:t>) data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bermanfaat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menjawab</a:t>
            </a:r>
            <a:r>
              <a:rPr lang="en-US" sz="2800" dirty="0" smtClean="0"/>
              <a:t> </a:t>
            </a:r>
            <a:r>
              <a:rPr lang="en-US" sz="2800" dirty="0" err="1"/>
              <a:t>m</a:t>
            </a:r>
            <a:r>
              <a:rPr lang="en-US" sz="2800" dirty="0" err="1" smtClean="0"/>
              <a:t>asalah-masalah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berkaitan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29000" cy="3429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Deskripsi</a:t>
            </a:r>
            <a:r>
              <a:rPr lang="en-US" dirty="0" smtClean="0"/>
              <a:t> Data:</a:t>
            </a:r>
          </a:p>
          <a:p>
            <a:pPr>
              <a:buFontTx/>
              <a:buChar char="-"/>
            </a:pPr>
            <a:r>
              <a:rPr lang="en-US" dirty="0" err="1" smtClean="0"/>
              <a:t>Frekuensi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Tendensi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Dispersi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3429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Inferensi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Membuat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Induksi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Hipotesis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Menarik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Kesimpulan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Eksplorasi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Upaya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menggali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dianalisa</a:t>
            </a:r>
            <a:r>
              <a:rPr lang="en-US" sz="2400" dirty="0" smtClean="0"/>
              <a:t>.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eksplorasi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2000</Words>
  <Application>Microsoft Office PowerPoint</Application>
  <PresentationFormat>On-screen Show (4:3)</PresentationFormat>
  <Paragraphs>304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Analisis dan Eksplorasi Data serta Statistika Deskriptif</vt:lpstr>
      <vt:lpstr>Materi Perkuliahan</vt:lpstr>
      <vt:lpstr>Kontrak Perkuliahan</vt:lpstr>
      <vt:lpstr>Review Definisi dalam Statistika</vt:lpstr>
      <vt:lpstr>Tipe Data</vt:lpstr>
      <vt:lpstr>Penyajian Tipe Data</vt:lpstr>
      <vt:lpstr>Apa itu Analisis Data?</vt:lpstr>
      <vt:lpstr>Tujuan Analisis Data</vt:lpstr>
      <vt:lpstr>Definisi Eksplorasi Data</vt:lpstr>
      <vt:lpstr>Pengukuran Deskriptif</vt:lpstr>
      <vt:lpstr>Analisis Frekuensi</vt:lpstr>
      <vt:lpstr>Analisis Deskriptif</vt:lpstr>
      <vt:lpstr>Analisis Eksplorasi</vt:lpstr>
      <vt:lpstr>Analisis Crosstabs</vt:lpstr>
      <vt:lpstr>Contoh Kasus 1</vt:lpstr>
      <vt:lpstr>Slide 16</vt:lpstr>
      <vt:lpstr>Slide 17</vt:lpstr>
      <vt:lpstr>Slide 18</vt:lpstr>
      <vt:lpstr>Jawaban A</vt:lpstr>
      <vt:lpstr>Jawaban A</vt:lpstr>
      <vt:lpstr>Jawaban A</vt:lpstr>
      <vt:lpstr>Jawaban A</vt:lpstr>
      <vt:lpstr>Jawaban B</vt:lpstr>
      <vt:lpstr>Jawaban B</vt:lpstr>
      <vt:lpstr>Jawaban C</vt:lpstr>
      <vt:lpstr>Jawaban C</vt:lpstr>
      <vt:lpstr>Jawaban C</vt:lpstr>
      <vt:lpstr>Jawaban D</vt:lpstr>
      <vt:lpstr>Jawaban D</vt:lpstr>
      <vt:lpstr>Jawaban D</vt:lpstr>
      <vt:lpstr>Checkpoint</vt:lpstr>
      <vt:lpstr>Slide 32</vt:lpstr>
      <vt:lpstr>Pertanyaan Tugas Besar Individu (A)</vt:lpstr>
      <vt:lpstr>Pertanyaan Tugas Besar Individu (B)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dan Eksplorasi Data</dc:title>
  <dc:creator>AMD</dc:creator>
  <cp:lastModifiedBy>AMD</cp:lastModifiedBy>
  <cp:revision>120</cp:revision>
  <dcterms:created xsi:type="dcterms:W3CDTF">2015-09-27T13:51:32Z</dcterms:created>
  <dcterms:modified xsi:type="dcterms:W3CDTF">2016-10-29T02:32:52Z</dcterms:modified>
</cp:coreProperties>
</file>