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2CBE-FC16-40E0-8AE4-92CFC4865534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C5316-EA19-4E2C-BF3A-1F562DB95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elkomsel%20jobs\SUROPATI%202\CLUSTERING\AvgCluster6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elkomsel%20jobs\SUROPATI%202\CLUSTERING\AvgCluster5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TRAFFIC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Technology of 2G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3716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RawData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2"/>
            <a:endCxn id="10" idx="0"/>
          </p:cNvCxnSpPr>
          <p:nvPr/>
        </p:nvCxnSpPr>
        <p:spPr>
          <a:xfrm>
            <a:off x="4724400" y="198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95600" y="2286000"/>
            <a:ext cx="3657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Processing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10" idx="2"/>
            <a:endCxn id="13" idx="0"/>
          </p:cNvCxnSpPr>
          <p:nvPr/>
        </p:nvCxnSpPr>
        <p:spPr>
          <a:xfrm>
            <a:off x="4724400" y="2895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1800" y="32766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the optimum </a:t>
            </a:r>
            <a:r>
              <a:rPr lang="en-US" i="1" dirty="0" smtClean="0"/>
              <a:t>k- </a:t>
            </a:r>
            <a:r>
              <a:rPr lang="en-US" dirty="0" smtClean="0"/>
              <a:t>clusters</a:t>
            </a:r>
            <a:endParaRPr lang="en-US" i="1" dirty="0"/>
          </a:p>
        </p:txBody>
      </p:sp>
      <p:sp>
        <p:nvSpPr>
          <p:cNvPr id="22" name="Right Brace 21"/>
          <p:cNvSpPr/>
          <p:nvPr/>
        </p:nvSpPr>
        <p:spPr>
          <a:xfrm rot="16200000">
            <a:off x="4305301" y="952499"/>
            <a:ext cx="914400" cy="6781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8200" y="47244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 Cluster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77000" y="46482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 Cluster 2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2"/>
          </p:cNvCxnSpPr>
          <p:nvPr/>
        </p:nvCxnSpPr>
        <p:spPr>
          <a:xfrm>
            <a:off x="1981200" y="5257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8200" y="57912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Result:</a:t>
            </a:r>
          </a:p>
          <a:p>
            <a:pPr algn="ctr"/>
            <a:r>
              <a:rPr lang="en-US" dirty="0" smtClean="0"/>
              <a:t>6 Clusters 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696200" y="5257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53200" y="57912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Result:</a:t>
            </a:r>
          </a:p>
          <a:p>
            <a:pPr algn="ctr"/>
            <a:r>
              <a:rPr lang="en-US" dirty="0" smtClean="0"/>
              <a:t>5 Cluster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RawData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vendor ZTE, 2G</a:t>
            </a:r>
          </a:p>
          <a:p>
            <a:r>
              <a:rPr lang="en-US" dirty="0" smtClean="0"/>
              <a:t>Number of raw 2.127.423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797928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dirty="0" smtClean="0"/>
              <a:t>Setting the data as needed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6019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Optimum </a:t>
            </a:r>
            <a:r>
              <a:rPr lang="en-US" i="1" dirty="0" smtClean="0"/>
              <a:t>k</a:t>
            </a:r>
            <a:r>
              <a:rPr lang="en-US" dirty="0" smtClean="0"/>
              <a:t>-clusters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elbow method</a:t>
            </a:r>
            <a:endParaRPr lang="en-US" dirty="0"/>
          </a:p>
        </p:txBody>
      </p:sp>
      <p:pic>
        <p:nvPicPr>
          <p:cNvPr id="3074" name="Picture 2" descr="D:\telkomsel jobs\SUROPATI 2\CLUSTERING\Total WSS (Elbow Method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7210425" cy="3810000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>
          <a:xfrm>
            <a:off x="4953000" y="4343400"/>
            <a:ext cx="3124200" cy="914400"/>
          </a:xfrm>
          <a:prstGeom prst="wedgeRectCallout">
            <a:avLst>
              <a:gd name="adj1" fmla="val -21443"/>
              <a:gd name="adj2" fmla="val 13958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096000"/>
            <a:ext cx="243137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Tend to be more stable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Cluster 1 =&gt; 6 clusters</a:t>
            </a:r>
            <a:endParaRPr lang="en-US" dirty="0"/>
          </a:p>
        </p:txBody>
      </p:sp>
      <p:pic>
        <p:nvPicPr>
          <p:cNvPr id="5122" name="Picture 2" descr="D:\telkomsel jobs\SUROPATI 2\CLUSTERING\Rplot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5994"/>
            <a:ext cx="9144000" cy="4971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Cluster 1 =&gt; 6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Within cluster sum of squares by cluster:</a:t>
            </a:r>
          </a:p>
          <a:p>
            <a:pPr>
              <a:buNone/>
            </a:pPr>
            <a:r>
              <a:rPr lang="en-US" dirty="0" smtClean="0"/>
              <a:t>	Cluster 1 : 19869.48, n= </a:t>
            </a:r>
            <a:r>
              <a:rPr lang="en-US" dirty="0"/>
              <a:t>47492</a:t>
            </a: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Cluster 2 : 18790.66, n= </a:t>
            </a:r>
            <a:r>
              <a:rPr lang="en-US" dirty="0"/>
              <a:t>528990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Cluster 3 : 19423.12, n=</a:t>
            </a:r>
            <a:r>
              <a:rPr lang="en-US" dirty="0"/>
              <a:t> 131272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Cluster 4 : 19129.66, n=</a:t>
            </a:r>
            <a:r>
              <a:rPr lang="en-US" dirty="0"/>
              <a:t> 286229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Cluster 5 : 29622.40, n=</a:t>
            </a:r>
            <a:r>
              <a:rPr lang="en-US" dirty="0"/>
              <a:t> 9842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Cluster 6 : 16217.56, n=</a:t>
            </a:r>
            <a:r>
              <a:rPr lang="en-US" dirty="0"/>
              <a:t> 1123598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between_SS</a:t>
            </a:r>
            <a:r>
              <a:rPr lang="en-US" dirty="0" smtClean="0"/>
              <a:t> / </a:t>
            </a:r>
            <a:r>
              <a:rPr lang="en-US" dirty="0" err="1" smtClean="0"/>
              <a:t>total_SS</a:t>
            </a:r>
            <a:r>
              <a:rPr lang="en-US" dirty="0" smtClean="0"/>
              <a:t> =  94.2 %)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&gt;&gt; Cluster means : </a:t>
            </a:r>
            <a:r>
              <a:rPr lang="en-US" dirty="0" smtClean="0">
                <a:hlinkClick r:id="rId2" action="ppaction://hlinkfile"/>
              </a:rPr>
              <a:t>Click to display the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Cluster 2 =&gt; 5 clusters</a:t>
            </a:r>
            <a:endParaRPr lang="en-US" dirty="0"/>
          </a:p>
        </p:txBody>
      </p:sp>
      <p:pic>
        <p:nvPicPr>
          <p:cNvPr id="4098" name="Picture 2" descr="D:\telkomsel jobs\SUROPATI 2\CLUSTERING\Rplot0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11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Cluster 2 =&gt; 5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Within cluster sum of squares by cluster:</a:t>
            </a:r>
          </a:p>
          <a:p>
            <a:pPr>
              <a:buNone/>
            </a:pPr>
            <a:r>
              <a:rPr lang="en-US" dirty="0" smtClean="0"/>
              <a:t>	 Cluster 1 : 32238.68, n= </a:t>
            </a:r>
            <a:r>
              <a:rPr lang="en-US" dirty="0"/>
              <a:t>85475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Cluster 2 : 27371.02, n= </a:t>
            </a:r>
            <a:r>
              <a:rPr lang="en-US" dirty="0"/>
              <a:t>1233486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 Cluster 3 : 31882.23, n= </a:t>
            </a:r>
            <a:r>
              <a:rPr lang="en-US" dirty="0"/>
              <a:t>246925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Cluster 4 : 48064.67, n=</a:t>
            </a:r>
            <a:r>
              <a:rPr lang="en-US" dirty="0"/>
              <a:t> 17781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Cluster 5 : 31518.69, n=</a:t>
            </a:r>
            <a:r>
              <a:rPr lang="en-US" dirty="0"/>
              <a:t> 543756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between_SS</a:t>
            </a:r>
            <a:r>
              <a:rPr lang="en-US" dirty="0" smtClean="0"/>
              <a:t> / </a:t>
            </a:r>
            <a:r>
              <a:rPr lang="en-US" dirty="0" err="1" smtClean="0"/>
              <a:t>total_SS</a:t>
            </a:r>
            <a:r>
              <a:rPr lang="en-US" dirty="0" smtClean="0"/>
              <a:t> =  92.0 %)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&gt;&gt; Cluster means : </a:t>
            </a:r>
            <a:r>
              <a:rPr lang="en-US" dirty="0" smtClean="0">
                <a:hlinkClick r:id="rId2" action="ppaction://hlinkfile"/>
              </a:rPr>
              <a:t>Click to display the data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96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Clustering TRAFFIC data</vt:lpstr>
      <vt:lpstr>Algorithm</vt:lpstr>
      <vt:lpstr>RawData</vt:lpstr>
      <vt:lpstr>Data Processing</vt:lpstr>
      <vt:lpstr>Optimum k-clusters</vt:lpstr>
      <vt:lpstr>Alternatif Cluster 1 =&gt; 6 clusters</vt:lpstr>
      <vt:lpstr>Alternatif Cluster 1 =&gt; 6 clusters</vt:lpstr>
      <vt:lpstr>Alternatif Cluster 2 =&gt; 5 clusters</vt:lpstr>
      <vt:lpstr>Alternatif Cluster 2 =&gt; 5 clusters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TRAFFIC data</dc:title>
  <dc:creator>USER</dc:creator>
  <cp:lastModifiedBy>USER</cp:lastModifiedBy>
  <cp:revision>2</cp:revision>
  <dcterms:created xsi:type="dcterms:W3CDTF">2018-05-25T01:02:41Z</dcterms:created>
  <dcterms:modified xsi:type="dcterms:W3CDTF">2018-05-25T02:19:12Z</dcterms:modified>
</cp:coreProperties>
</file>