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
      <p:font typeface="Magnolia Script" charset="1" panose="020005030700000200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39.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30.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684479">
            <a:off x="14695182" y="6516833"/>
            <a:ext cx="5137453" cy="4804757"/>
          </a:xfrm>
          <a:custGeom>
            <a:avLst/>
            <a:gdLst/>
            <a:ahLst/>
            <a:cxnLst/>
            <a:rect r="r" b="b" t="t" l="l"/>
            <a:pathLst>
              <a:path h="4804757" w="5137453">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10660" y="-989201"/>
            <a:ext cx="5619589" cy="5255670"/>
          </a:xfrm>
          <a:custGeom>
            <a:avLst/>
            <a:gdLst/>
            <a:ahLst/>
            <a:cxnLst/>
            <a:rect r="r" b="b" t="t" l="l"/>
            <a:pathLst>
              <a:path h="5255670" w="5619589">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816550">
            <a:off x="-1712897" y="8499236"/>
            <a:ext cx="8718707" cy="3760358"/>
          </a:xfrm>
          <a:custGeom>
            <a:avLst/>
            <a:gdLst/>
            <a:ahLst/>
            <a:cxnLst/>
            <a:rect r="r" b="b" t="t" l="l"/>
            <a:pathLst>
              <a:path h="3760358" w="8718707">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8277046">
            <a:off x="12472299" y="-847192"/>
            <a:ext cx="8698829" cy="3751785"/>
          </a:xfrm>
          <a:custGeom>
            <a:avLst/>
            <a:gdLst/>
            <a:ahLst/>
            <a:cxnLst/>
            <a:rect r="r" b="b" t="t" l="l"/>
            <a:pathLst>
              <a:path h="3751785" w="8698829">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600893" y="3200400"/>
            <a:ext cx="11086213" cy="3886200"/>
          </a:xfrm>
          <a:prstGeom prst="rect">
            <a:avLst/>
          </a:prstGeom>
        </p:spPr>
        <p:txBody>
          <a:bodyPr anchor="t" rtlCol="false" tIns="0" lIns="0" bIns="0" rIns="0">
            <a:spAutoFit/>
          </a:bodyPr>
          <a:lstStyle/>
          <a:p>
            <a:pPr algn="ctr">
              <a:lnSpc>
                <a:spcPts val="15360"/>
              </a:lnSpc>
            </a:pPr>
            <a:r>
              <a:rPr lang="en-US" sz="12800">
                <a:solidFill>
                  <a:srgbClr val="343434"/>
                </a:solidFill>
                <a:latin typeface="Magnolia Script Bold"/>
              </a:rPr>
              <a:t>Presentasi Tugas UTS</a:t>
            </a:r>
          </a:p>
        </p:txBody>
      </p:sp>
      <p:sp>
        <p:nvSpPr>
          <p:cNvPr name="TextBox 7" id="7"/>
          <p:cNvSpPr txBox="true"/>
          <p:nvPr/>
        </p:nvSpPr>
        <p:spPr>
          <a:xfrm rot="0">
            <a:off x="5446303" y="8677910"/>
            <a:ext cx="7395393" cy="580390"/>
          </a:xfrm>
          <a:prstGeom prst="rect">
            <a:avLst/>
          </a:prstGeom>
        </p:spPr>
        <p:txBody>
          <a:bodyPr anchor="t" rtlCol="false" tIns="0" lIns="0" bIns="0" rIns="0">
            <a:spAutoFit/>
          </a:bodyPr>
          <a:lstStyle/>
          <a:p>
            <a:pPr algn="ctr">
              <a:lnSpc>
                <a:spcPts val="4759"/>
              </a:lnSpc>
            </a:pPr>
            <a:r>
              <a:rPr lang="en-US" sz="3399">
                <a:solidFill>
                  <a:srgbClr val="343434"/>
                </a:solidFill>
                <a:latin typeface="Open Sans"/>
              </a:rPr>
              <a:t>-Testing dan QA Prangkat Lunak-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963906" y="6466194"/>
            <a:ext cx="6626110" cy="5084033"/>
          </a:xfrm>
          <a:custGeom>
            <a:avLst/>
            <a:gdLst/>
            <a:ahLst/>
            <a:cxnLst/>
            <a:rect r="r" b="b" t="t" l="l"/>
            <a:pathLst>
              <a:path h="5084033" w="6626110">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88818" y="8195613"/>
            <a:ext cx="6740964" cy="4583855"/>
          </a:xfrm>
          <a:custGeom>
            <a:avLst/>
            <a:gdLst/>
            <a:ahLst/>
            <a:cxnLst/>
            <a:rect r="r" b="b" t="t" l="l"/>
            <a:pathLst>
              <a:path h="4583855" w="6740964">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2745" y="6700722"/>
            <a:ext cx="6014782" cy="4614978"/>
          </a:xfrm>
          <a:custGeom>
            <a:avLst/>
            <a:gdLst/>
            <a:ahLst/>
            <a:cxnLst/>
            <a:rect r="r" b="b" t="t" l="l"/>
            <a:pathLst>
              <a:path h="4614978" w="6014782">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704782" y="7185338"/>
            <a:ext cx="6051176" cy="4114800"/>
          </a:xfrm>
          <a:custGeom>
            <a:avLst/>
            <a:gdLst/>
            <a:ahLst/>
            <a:cxnLst/>
            <a:rect r="r" b="b" t="t" l="l"/>
            <a:pathLst>
              <a:path h="4114800" w="6051176">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543291" y="1028700"/>
            <a:ext cx="11201418"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a:rPr>
              <a:t>Keuntungan Unit Testing</a:t>
            </a:r>
          </a:p>
        </p:txBody>
      </p:sp>
      <p:sp>
        <p:nvSpPr>
          <p:cNvPr name="TextBox 7" id="7"/>
          <p:cNvSpPr txBox="true"/>
          <p:nvPr/>
        </p:nvSpPr>
        <p:spPr>
          <a:xfrm rot="0">
            <a:off x="3436997" y="2761283"/>
            <a:ext cx="11414005" cy="5434330"/>
          </a:xfrm>
          <a:prstGeom prst="rect">
            <a:avLst/>
          </a:prstGeom>
        </p:spPr>
        <p:txBody>
          <a:bodyPr anchor="t" rtlCol="false" tIns="0" lIns="0" bIns="0" rIns="0">
            <a:spAutoFit/>
          </a:bodyPr>
          <a:lstStyle/>
          <a:p>
            <a:pPr algn="just">
              <a:lnSpc>
                <a:spcPts val="3919"/>
              </a:lnSpc>
            </a:pPr>
            <a:r>
              <a:rPr lang="en-US" sz="2799">
                <a:solidFill>
                  <a:srgbClr val="343434"/>
                </a:solidFill>
                <a:latin typeface="Open Sans"/>
              </a:rPr>
              <a:t>Terdapat beberapa keuntungan dari mengimplementasikan unit testing untuk program:</a:t>
            </a:r>
          </a:p>
          <a:p>
            <a:pPr algn="just" marL="604519" indent="-302260" lvl="1">
              <a:lnSpc>
                <a:spcPts val="3919"/>
              </a:lnSpc>
              <a:buFont typeface="Arial"/>
              <a:buChar char="•"/>
            </a:pPr>
            <a:r>
              <a:rPr lang="en-US" sz="2799">
                <a:solidFill>
                  <a:srgbClr val="343434"/>
                </a:solidFill>
                <a:latin typeface="Open Sans Bold"/>
              </a:rPr>
              <a:t>Mencari error atau bug</a:t>
            </a:r>
            <a:r>
              <a:rPr lang="en-US" sz="2799">
                <a:solidFill>
                  <a:srgbClr val="343434"/>
                </a:solidFill>
                <a:latin typeface="Open Sans"/>
              </a:rPr>
              <a:t> yang disebabkan oleh perubahan code menjadi lebih mudah.</a:t>
            </a:r>
          </a:p>
          <a:p>
            <a:pPr algn="just" marL="604519" indent="-302260" lvl="1">
              <a:lnSpc>
                <a:spcPts val="3919"/>
              </a:lnSpc>
              <a:buFont typeface="Arial"/>
              <a:buChar char="•"/>
            </a:pPr>
            <a:r>
              <a:rPr lang="en-US" sz="2799">
                <a:solidFill>
                  <a:srgbClr val="343434"/>
                </a:solidFill>
                <a:latin typeface="Open Sans Bold"/>
              </a:rPr>
              <a:t>Code menjadi lebih reusable</a:t>
            </a:r>
            <a:r>
              <a:rPr lang="en-US" sz="2799">
                <a:solidFill>
                  <a:srgbClr val="343434"/>
                </a:solidFill>
                <a:latin typeface="Open Sans"/>
              </a:rPr>
              <a:t>.</a:t>
            </a:r>
          </a:p>
          <a:p>
            <a:pPr algn="just" marL="604519" indent="-302260" lvl="1">
              <a:lnSpc>
                <a:spcPts val="3919"/>
              </a:lnSpc>
              <a:buFont typeface="Arial"/>
              <a:buChar char="•"/>
            </a:pPr>
            <a:r>
              <a:rPr lang="en-US" sz="2799">
                <a:solidFill>
                  <a:srgbClr val="343434"/>
                </a:solidFill>
                <a:latin typeface="Open Sans Bold"/>
              </a:rPr>
              <a:t>Waktu yang dibutuhkan untuk melakukan debug lebih sedikit</a:t>
            </a:r>
            <a:r>
              <a:rPr lang="en-US" sz="2799">
                <a:solidFill>
                  <a:srgbClr val="343434"/>
                </a:solidFill>
                <a:latin typeface="Open Sans"/>
              </a:rPr>
              <a:t> karena tidak perlu melakukan “developer test” dimana kita menjalankan program kita sambil menyediakan beberapa input untuk menguji apakah program akan berjalan sesuai keinginan kita.</a:t>
            </a:r>
          </a:p>
          <a:p>
            <a:pPr algn="just">
              <a:lnSpc>
                <a:spcPts val="3919"/>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083460">
            <a:off x="-3023644" y="-1273567"/>
            <a:ext cx="6285988" cy="6326165"/>
          </a:xfrm>
          <a:custGeom>
            <a:avLst/>
            <a:gdLst/>
            <a:ahLst/>
            <a:cxnLst/>
            <a:rect r="r" b="b" t="t" l="l"/>
            <a:pathLst>
              <a:path h="6326165" w="6285988">
                <a:moveTo>
                  <a:pt x="0" y="0"/>
                </a:moveTo>
                <a:lnTo>
                  <a:pt x="6285988" y="0"/>
                </a:lnTo>
                <a:lnTo>
                  <a:pt x="6285988" y="6326165"/>
                </a:lnTo>
                <a:lnTo>
                  <a:pt x="0" y="6326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28280" y="189228"/>
            <a:ext cx="7704344" cy="10987350"/>
            <a:chOff x="0" y="0"/>
            <a:chExt cx="2029128" cy="2893788"/>
          </a:xfrm>
        </p:grpSpPr>
        <p:sp>
          <p:nvSpPr>
            <p:cNvPr name="Freeform 4" id="4"/>
            <p:cNvSpPr/>
            <p:nvPr/>
          </p:nvSpPr>
          <p:spPr>
            <a:xfrm flipH="false" flipV="false" rot="0">
              <a:off x="0" y="0"/>
              <a:ext cx="2029128" cy="2893788"/>
            </a:xfrm>
            <a:custGeom>
              <a:avLst/>
              <a:gdLst/>
              <a:ahLst/>
              <a:cxnLst/>
              <a:rect r="r" b="b" t="t" l="l"/>
              <a:pathLst>
                <a:path h="2893788" w="2029128">
                  <a:moveTo>
                    <a:pt x="0" y="0"/>
                  </a:moveTo>
                  <a:lnTo>
                    <a:pt x="2029128" y="0"/>
                  </a:lnTo>
                  <a:lnTo>
                    <a:pt x="2029128" y="2893788"/>
                  </a:lnTo>
                  <a:lnTo>
                    <a:pt x="0" y="2893788"/>
                  </a:lnTo>
                  <a:close/>
                </a:path>
              </a:pathLst>
            </a:custGeom>
            <a:solidFill>
              <a:srgbClr val="FFB34F"/>
            </a:solidFill>
          </p:spPr>
        </p:sp>
        <p:sp>
          <p:nvSpPr>
            <p:cNvPr name="TextBox 5" id="5"/>
            <p:cNvSpPr txBox="true"/>
            <p:nvPr/>
          </p:nvSpPr>
          <p:spPr>
            <a:xfrm>
              <a:off x="0" y="-38100"/>
              <a:ext cx="2029128" cy="293188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7704344" cy="10987350"/>
            <a:chOff x="0" y="0"/>
            <a:chExt cx="2029128" cy="2893788"/>
          </a:xfrm>
        </p:grpSpPr>
        <p:sp>
          <p:nvSpPr>
            <p:cNvPr name="Freeform 7" id="7"/>
            <p:cNvSpPr/>
            <p:nvPr/>
          </p:nvSpPr>
          <p:spPr>
            <a:xfrm flipH="false" flipV="false" rot="0">
              <a:off x="0" y="0"/>
              <a:ext cx="2029128" cy="2893788"/>
            </a:xfrm>
            <a:custGeom>
              <a:avLst/>
              <a:gdLst/>
              <a:ahLst/>
              <a:cxnLst/>
              <a:rect r="r" b="b" t="t" l="l"/>
              <a:pathLst>
                <a:path h="2893788" w="2029128">
                  <a:moveTo>
                    <a:pt x="0" y="0"/>
                  </a:moveTo>
                  <a:lnTo>
                    <a:pt x="2029128" y="0"/>
                  </a:lnTo>
                  <a:lnTo>
                    <a:pt x="2029128" y="2893788"/>
                  </a:lnTo>
                  <a:lnTo>
                    <a:pt x="0" y="2893788"/>
                  </a:lnTo>
                  <a:close/>
                </a:path>
              </a:pathLst>
            </a:custGeom>
            <a:solidFill>
              <a:srgbClr val="184266"/>
            </a:solidFill>
          </p:spPr>
        </p:sp>
        <p:sp>
          <p:nvSpPr>
            <p:cNvPr name="TextBox 8" id="8"/>
            <p:cNvSpPr txBox="true"/>
            <p:nvPr/>
          </p:nvSpPr>
          <p:spPr>
            <a:xfrm>
              <a:off x="0" y="-38100"/>
              <a:ext cx="2029128" cy="2931888"/>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6405420">
            <a:off x="225782" y="-2791485"/>
            <a:ext cx="5923564" cy="5961426"/>
          </a:xfrm>
          <a:custGeom>
            <a:avLst/>
            <a:gdLst/>
            <a:ahLst/>
            <a:cxnLst/>
            <a:rect r="r" b="b" t="t" l="l"/>
            <a:pathLst>
              <a:path h="5961426" w="5923564">
                <a:moveTo>
                  <a:pt x="0" y="0"/>
                </a:moveTo>
                <a:lnTo>
                  <a:pt x="5923565" y="0"/>
                </a:lnTo>
                <a:lnTo>
                  <a:pt x="5923565" y="5961426"/>
                </a:lnTo>
                <a:lnTo>
                  <a:pt x="0" y="59614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398329">
            <a:off x="16102830" y="7806580"/>
            <a:ext cx="2000734" cy="2903439"/>
          </a:xfrm>
          <a:custGeom>
            <a:avLst/>
            <a:gdLst/>
            <a:ahLst/>
            <a:cxnLst/>
            <a:rect r="r" b="b" t="t" l="l"/>
            <a:pathLst>
              <a:path h="2903439" w="2000734">
                <a:moveTo>
                  <a:pt x="0" y="0"/>
                </a:moveTo>
                <a:lnTo>
                  <a:pt x="2000734" y="0"/>
                </a:lnTo>
                <a:lnTo>
                  <a:pt x="2000734" y="2903440"/>
                </a:lnTo>
                <a:lnTo>
                  <a:pt x="0" y="29034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8121101" y="8809558"/>
            <a:ext cx="7489001" cy="897483"/>
          </a:xfrm>
          <a:custGeom>
            <a:avLst/>
            <a:gdLst/>
            <a:ahLst/>
            <a:cxnLst/>
            <a:rect r="r" b="b" t="t" l="l"/>
            <a:pathLst>
              <a:path h="897483" w="7489001">
                <a:moveTo>
                  <a:pt x="0" y="0"/>
                </a:moveTo>
                <a:lnTo>
                  <a:pt x="7489001" y="0"/>
                </a:lnTo>
                <a:lnTo>
                  <a:pt x="7489001" y="897484"/>
                </a:lnTo>
                <a:lnTo>
                  <a:pt x="0" y="897484"/>
                </a:lnTo>
                <a:lnTo>
                  <a:pt x="0" y="0"/>
                </a:lnTo>
                <a:close/>
              </a:path>
            </a:pathLst>
          </a:custGeom>
          <a:blipFill>
            <a:blip r:embed="rId8"/>
            <a:stretch>
              <a:fillRect l="-12634" t="0" r="-12798" b="0"/>
            </a:stretch>
          </a:blipFill>
        </p:spPr>
      </p:sp>
      <p:sp>
        <p:nvSpPr>
          <p:cNvPr name="TextBox 12" id="12"/>
          <p:cNvSpPr txBox="true"/>
          <p:nvPr/>
        </p:nvSpPr>
        <p:spPr>
          <a:xfrm rot="0">
            <a:off x="1641304" y="899592"/>
            <a:ext cx="5590114" cy="8807450"/>
          </a:xfrm>
          <a:prstGeom prst="rect">
            <a:avLst/>
          </a:prstGeom>
        </p:spPr>
        <p:txBody>
          <a:bodyPr anchor="t" rtlCol="false" tIns="0" lIns="0" bIns="0" rIns="0">
            <a:spAutoFit/>
          </a:bodyPr>
          <a:lstStyle/>
          <a:p>
            <a:pPr>
              <a:lnSpc>
                <a:spcPts val="2800"/>
              </a:lnSpc>
            </a:pPr>
            <a:r>
              <a:rPr lang="en-US" sz="2000">
                <a:solidFill>
                  <a:srgbClr val="FFFFFF"/>
                </a:solidFill>
                <a:latin typeface="Open Sans"/>
              </a:rPr>
              <a:t>def factorial(n):</a:t>
            </a:r>
          </a:p>
          <a:p>
            <a:pPr>
              <a:lnSpc>
                <a:spcPts val="2800"/>
              </a:lnSpc>
            </a:pPr>
            <a:r>
              <a:rPr lang="en-US" sz="2000">
                <a:solidFill>
                  <a:srgbClr val="FFFFFF"/>
                </a:solidFill>
                <a:latin typeface="Open Sans"/>
              </a:rPr>
              <a:t>    if n &lt; 0:</a:t>
            </a:r>
          </a:p>
          <a:p>
            <a:pPr>
              <a:lnSpc>
                <a:spcPts val="2800"/>
              </a:lnSpc>
            </a:pPr>
            <a:r>
              <a:rPr lang="en-US" sz="2000">
                <a:solidFill>
                  <a:srgbClr val="FFFFFF"/>
                </a:solidFill>
                <a:latin typeface="Open Sans"/>
              </a:rPr>
              <a:t>        raise ValueError("Bilangan harus positif")</a:t>
            </a:r>
          </a:p>
          <a:p>
            <a:pPr>
              <a:lnSpc>
                <a:spcPts val="2800"/>
              </a:lnSpc>
            </a:pPr>
            <a:r>
              <a:rPr lang="en-US" sz="2000">
                <a:solidFill>
                  <a:srgbClr val="FFFFFF"/>
                </a:solidFill>
                <a:latin typeface="Open Sans"/>
              </a:rPr>
              <a:t>    if n == 0:</a:t>
            </a:r>
          </a:p>
          <a:p>
            <a:pPr>
              <a:lnSpc>
                <a:spcPts val="2800"/>
              </a:lnSpc>
            </a:pPr>
            <a:r>
              <a:rPr lang="en-US" sz="2000">
                <a:solidFill>
                  <a:srgbClr val="FFFFFF"/>
                </a:solidFill>
                <a:latin typeface="Open Sans"/>
              </a:rPr>
              <a:t>        return 1</a:t>
            </a:r>
          </a:p>
          <a:p>
            <a:pPr>
              <a:lnSpc>
                <a:spcPts val="2800"/>
              </a:lnSpc>
            </a:pPr>
            <a:r>
              <a:rPr lang="en-US" sz="2000">
                <a:solidFill>
                  <a:srgbClr val="FFFFFF"/>
                </a:solidFill>
                <a:latin typeface="Open Sans"/>
              </a:rPr>
              <a:t>    else:</a:t>
            </a:r>
          </a:p>
          <a:p>
            <a:pPr>
              <a:lnSpc>
                <a:spcPts val="2800"/>
              </a:lnSpc>
            </a:pPr>
            <a:r>
              <a:rPr lang="en-US" sz="2000">
                <a:solidFill>
                  <a:srgbClr val="FFFFFF"/>
                </a:solidFill>
                <a:latin typeface="Open Sans"/>
              </a:rPr>
              <a:t>        result = 1</a:t>
            </a:r>
          </a:p>
          <a:p>
            <a:pPr>
              <a:lnSpc>
                <a:spcPts val="2800"/>
              </a:lnSpc>
            </a:pPr>
            <a:r>
              <a:rPr lang="en-US" sz="2000">
                <a:solidFill>
                  <a:srgbClr val="FFFFFF"/>
                </a:solidFill>
                <a:latin typeface="Open Sans"/>
              </a:rPr>
              <a:t>        for i in range(1, n + 1):</a:t>
            </a:r>
          </a:p>
          <a:p>
            <a:pPr>
              <a:lnSpc>
                <a:spcPts val="2800"/>
              </a:lnSpc>
            </a:pPr>
            <a:r>
              <a:rPr lang="en-US" sz="2000">
                <a:solidFill>
                  <a:srgbClr val="FFFFFF"/>
                </a:solidFill>
                <a:latin typeface="Open Sans"/>
              </a:rPr>
              <a:t>            result *= i</a:t>
            </a:r>
          </a:p>
          <a:p>
            <a:pPr>
              <a:lnSpc>
                <a:spcPts val="2800"/>
              </a:lnSpc>
            </a:pPr>
            <a:r>
              <a:rPr lang="en-US" sz="2000">
                <a:solidFill>
                  <a:srgbClr val="FFFFFF"/>
                </a:solidFill>
                <a:latin typeface="Open Sans"/>
              </a:rPr>
              <a:t>        return result</a:t>
            </a:r>
          </a:p>
          <a:p>
            <a:pPr>
              <a:lnSpc>
                <a:spcPts val="2800"/>
              </a:lnSpc>
            </a:pPr>
            <a:r>
              <a:rPr lang="en-US" sz="2000">
                <a:solidFill>
                  <a:srgbClr val="FFFFFF"/>
                </a:solidFill>
                <a:latin typeface="Open Sans"/>
              </a:rPr>
              <a:t>def test_factorial():</a:t>
            </a:r>
          </a:p>
          <a:p>
            <a:pPr>
              <a:lnSpc>
                <a:spcPts val="2800"/>
              </a:lnSpc>
            </a:pPr>
            <a:r>
              <a:rPr lang="en-US" sz="2000">
                <a:solidFill>
                  <a:srgbClr val="FFFFFF"/>
                </a:solidFill>
                <a:latin typeface="Open Sans"/>
              </a:rPr>
              <a:t>    # Kasus pengujian positif</a:t>
            </a:r>
          </a:p>
          <a:p>
            <a:pPr>
              <a:lnSpc>
                <a:spcPts val="2800"/>
              </a:lnSpc>
            </a:pPr>
            <a:r>
              <a:rPr lang="en-US" sz="2000">
                <a:solidFill>
                  <a:srgbClr val="FFFFFF"/>
                </a:solidFill>
                <a:latin typeface="Open Sans"/>
              </a:rPr>
              <a:t>    assert factorial(0) == 1</a:t>
            </a:r>
          </a:p>
          <a:p>
            <a:pPr>
              <a:lnSpc>
                <a:spcPts val="2800"/>
              </a:lnSpc>
            </a:pPr>
            <a:r>
              <a:rPr lang="en-US" sz="2000">
                <a:solidFill>
                  <a:srgbClr val="FFFFFF"/>
                </a:solidFill>
                <a:latin typeface="Open Sans"/>
              </a:rPr>
              <a:t>    assert factorial(1) == 1</a:t>
            </a:r>
          </a:p>
          <a:p>
            <a:pPr>
              <a:lnSpc>
                <a:spcPts val="2800"/>
              </a:lnSpc>
            </a:pPr>
            <a:r>
              <a:rPr lang="en-US" sz="2000">
                <a:solidFill>
                  <a:srgbClr val="FFFFFF"/>
                </a:solidFill>
                <a:latin typeface="Open Sans"/>
              </a:rPr>
              <a:t>    assert factorial(5) == 120</a:t>
            </a:r>
          </a:p>
          <a:p>
            <a:pPr>
              <a:lnSpc>
                <a:spcPts val="2800"/>
              </a:lnSpc>
            </a:pPr>
            <a:r>
              <a:rPr lang="en-US" sz="2000">
                <a:solidFill>
                  <a:srgbClr val="FFFFFF"/>
                </a:solidFill>
                <a:latin typeface="Open Sans"/>
              </a:rPr>
              <a:t>    assert factorial(10) == 3628800</a:t>
            </a:r>
          </a:p>
          <a:p>
            <a:pPr>
              <a:lnSpc>
                <a:spcPts val="2800"/>
              </a:lnSpc>
            </a:pPr>
            <a:r>
              <a:rPr lang="en-US" sz="2000">
                <a:solidFill>
                  <a:srgbClr val="FFFFFF"/>
                </a:solidFill>
                <a:latin typeface="Open Sans"/>
              </a:rPr>
              <a:t>    # Kasus pengujian negatif</a:t>
            </a:r>
          </a:p>
          <a:p>
            <a:pPr>
              <a:lnSpc>
                <a:spcPts val="2800"/>
              </a:lnSpc>
            </a:pPr>
            <a:r>
              <a:rPr lang="en-US" sz="2000">
                <a:solidFill>
                  <a:srgbClr val="FFFFFF"/>
                </a:solidFill>
                <a:latin typeface="Open Sans"/>
              </a:rPr>
              <a:t>    try:</a:t>
            </a:r>
          </a:p>
          <a:p>
            <a:pPr>
              <a:lnSpc>
                <a:spcPts val="2800"/>
              </a:lnSpc>
            </a:pPr>
            <a:r>
              <a:rPr lang="en-US" sz="2000">
                <a:solidFill>
                  <a:srgbClr val="FFFFFF"/>
                </a:solidFill>
                <a:latin typeface="Open Sans"/>
              </a:rPr>
              <a:t>        factorial(-1)</a:t>
            </a:r>
          </a:p>
          <a:p>
            <a:pPr>
              <a:lnSpc>
                <a:spcPts val="2800"/>
              </a:lnSpc>
            </a:pPr>
            <a:r>
              <a:rPr lang="en-US" sz="2000">
                <a:solidFill>
                  <a:srgbClr val="FFFFFF"/>
                </a:solidFill>
                <a:latin typeface="Open Sans"/>
              </a:rPr>
              <a:t>    except ValueError as e:</a:t>
            </a:r>
          </a:p>
          <a:p>
            <a:pPr>
              <a:lnSpc>
                <a:spcPts val="2800"/>
              </a:lnSpc>
            </a:pPr>
            <a:r>
              <a:rPr lang="en-US" sz="2000">
                <a:solidFill>
                  <a:srgbClr val="FFFFFF"/>
                </a:solidFill>
                <a:latin typeface="Open Sans"/>
              </a:rPr>
              <a:t>        assert str(e) == "Bilangan harus positif"</a:t>
            </a:r>
          </a:p>
          <a:p>
            <a:pPr>
              <a:lnSpc>
                <a:spcPts val="2800"/>
              </a:lnSpc>
            </a:pPr>
            <a:r>
              <a:rPr lang="en-US" sz="2000">
                <a:solidFill>
                  <a:srgbClr val="FFFFFF"/>
                </a:solidFill>
                <a:latin typeface="Open Sans"/>
              </a:rPr>
              <a:t>if __name__ == "__main__":</a:t>
            </a:r>
          </a:p>
          <a:p>
            <a:pPr>
              <a:lnSpc>
                <a:spcPts val="2800"/>
              </a:lnSpc>
            </a:pPr>
            <a:r>
              <a:rPr lang="en-US" sz="2000">
                <a:solidFill>
                  <a:srgbClr val="FFFFFF"/>
                </a:solidFill>
                <a:latin typeface="Open Sans"/>
              </a:rPr>
              <a:t>    test_factorial()</a:t>
            </a:r>
          </a:p>
          <a:p>
            <a:pPr>
              <a:lnSpc>
                <a:spcPts val="2800"/>
              </a:lnSpc>
            </a:pPr>
            <a:r>
              <a:rPr lang="en-US" sz="2000">
                <a:solidFill>
                  <a:srgbClr val="FFFFFF"/>
                </a:solidFill>
                <a:latin typeface="Open Sans"/>
              </a:rPr>
              <a:t>    print("Semua pengujian berhasil!")</a:t>
            </a:r>
          </a:p>
          <a:p>
            <a:pPr>
              <a:lnSpc>
                <a:spcPts val="2800"/>
              </a:lnSpc>
            </a:pPr>
          </a:p>
        </p:txBody>
      </p:sp>
      <p:sp>
        <p:nvSpPr>
          <p:cNvPr name="TextBox 13" id="13"/>
          <p:cNvSpPr txBox="true"/>
          <p:nvPr/>
        </p:nvSpPr>
        <p:spPr>
          <a:xfrm rot="0">
            <a:off x="7425242" y="545502"/>
            <a:ext cx="10207570" cy="1228725"/>
          </a:xfrm>
          <a:prstGeom prst="rect">
            <a:avLst/>
          </a:prstGeom>
        </p:spPr>
        <p:txBody>
          <a:bodyPr anchor="t" rtlCol="false" tIns="0" lIns="0" bIns="0" rIns="0">
            <a:spAutoFit/>
          </a:bodyPr>
          <a:lstStyle/>
          <a:p>
            <a:pPr algn="r" marL="0" indent="0" lvl="0">
              <a:lnSpc>
                <a:spcPts val="9600"/>
              </a:lnSpc>
              <a:spcBef>
                <a:spcPct val="0"/>
              </a:spcBef>
            </a:pPr>
            <a:r>
              <a:rPr lang="en-US" sz="8000">
                <a:solidFill>
                  <a:srgbClr val="343434"/>
                </a:solidFill>
                <a:latin typeface="Magnolia Script Bold"/>
              </a:rPr>
              <a:t>Implementasi Python</a:t>
            </a:r>
          </a:p>
        </p:txBody>
      </p:sp>
      <p:sp>
        <p:nvSpPr>
          <p:cNvPr name="TextBox 14" id="14"/>
          <p:cNvSpPr txBox="true"/>
          <p:nvPr/>
        </p:nvSpPr>
        <p:spPr>
          <a:xfrm rot="0">
            <a:off x="8371417" y="2296464"/>
            <a:ext cx="9261395" cy="4443730"/>
          </a:xfrm>
          <a:prstGeom prst="rect">
            <a:avLst/>
          </a:prstGeom>
        </p:spPr>
        <p:txBody>
          <a:bodyPr anchor="t" rtlCol="false" tIns="0" lIns="0" bIns="0" rIns="0">
            <a:spAutoFit/>
          </a:bodyPr>
          <a:lstStyle/>
          <a:p>
            <a:pPr>
              <a:lnSpc>
                <a:spcPts val="3919"/>
              </a:lnSpc>
            </a:pPr>
            <a:r>
              <a:rPr lang="en-US" sz="2799">
                <a:solidFill>
                  <a:srgbClr val="343434"/>
                </a:solidFill>
                <a:latin typeface="Open Sans"/>
              </a:rPr>
              <a:t>Dalam implementasi ini, kita memiliki fungsi </a:t>
            </a:r>
            <a:r>
              <a:rPr lang="en-US" sz="2799">
                <a:solidFill>
                  <a:srgbClr val="343434"/>
                </a:solidFill>
                <a:latin typeface="Open Sans Bold"/>
              </a:rPr>
              <a:t>factorial</a:t>
            </a:r>
            <a:r>
              <a:rPr lang="en-US" sz="2799">
                <a:solidFill>
                  <a:srgbClr val="343434"/>
                </a:solidFill>
                <a:latin typeface="Open Sans"/>
              </a:rPr>
              <a:t> yang menghitung faktorial dari bilangan bulat positif n. Unit test </a:t>
            </a:r>
            <a:r>
              <a:rPr lang="en-US" sz="2799">
                <a:solidFill>
                  <a:srgbClr val="343434"/>
                </a:solidFill>
                <a:latin typeface="Open Sans Bold"/>
              </a:rPr>
              <a:t>test_factorial</a:t>
            </a:r>
            <a:r>
              <a:rPr lang="en-US" sz="2799">
                <a:solidFill>
                  <a:srgbClr val="343434"/>
                </a:solidFill>
                <a:latin typeface="Open Sans"/>
              </a:rPr>
              <a:t> menguji beberapa kasus, termasuk faktorial dari </a:t>
            </a:r>
            <a:r>
              <a:rPr lang="en-US" sz="2799">
                <a:solidFill>
                  <a:srgbClr val="343434"/>
                </a:solidFill>
                <a:latin typeface="Open Sans Bold"/>
              </a:rPr>
              <a:t>0, 1, 5, dan 10</a:t>
            </a:r>
            <a:r>
              <a:rPr lang="en-US" sz="2799">
                <a:solidFill>
                  <a:srgbClr val="343434"/>
                </a:solidFill>
                <a:latin typeface="Open Sans"/>
              </a:rPr>
              <a:t>, serta menguji bagaimana fungsi merespons ketika diberikan input </a:t>
            </a:r>
            <a:r>
              <a:rPr lang="en-US" sz="2799">
                <a:solidFill>
                  <a:srgbClr val="343434"/>
                </a:solidFill>
                <a:latin typeface="Open Sans Bold"/>
              </a:rPr>
              <a:t>negatif</a:t>
            </a:r>
            <a:r>
              <a:rPr lang="en-US" sz="2799">
                <a:solidFill>
                  <a:srgbClr val="343434"/>
                </a:solidFill>
                <a:latin typeface="Open Sans"/>
              </a:rPr>
              <a:t>. Jika semua pernyataan </a:t>
            </a:r>
            <a:r>
              <a:rPr lang="en-US" sz="2799">
                <a:solidFill>
                  <a:srgbClr val="343434"/>
                </a:solidFill>
                <a:latin typeface="Open Sans Bold"/>
              </a:rPr>
              <a:t>assert</a:t>
            </a:r>
            <a:r>
              <a:rPr lang="en-US" sz="2799">
                <a:solidFill>
                  <a:srgbClr val="343434"/>
                </a:solidFill>
                <a:latin typeface="Open Sans"/>
              </a:rPr>
              <a:t> berhasil dan input negatif menghasilkan ValueError yang diharapkan, maka pesan </a:t>
            </a:r>
            <a:r>
              <a:rPr lang="en-US" sz="2799">
                <a:solidFill>
                  <a:srgbClr val="343434"/>
                </a:solidFill>
                <a:latin typeface="Open Sans Bold"/>
              </a:rPr>
              <a:t>"Semua pengujian berhasil!"</a:t>
            </a:r>
            <a:r>
              <a:rPr lang="en-US" sz="2799">
                <a:solidFill>
                  <a:srgbClr val="343434"/>
                </a:solidFill>
                <a:latin typeface="Open Sans"/>
              </a:rPr>
              <a:t> akan ditampilkan.</a:t>
            </a:r>
          </a:p>
        </p:txBody>
      </p:sp>
      <p:sp>
        <p:nvSpPr>
          <p:cNvPr name="TextBox 15" id="15"/>
          <p:cNvSpPr txBox="true"/>
          <p:nvPr/>
        </p:nvSpPr>
        <p:spPr>
          <a:xfrm rot="0">
            <a:off x="8371417" y="7310057"/>
            <a:ext cx="3318494" cy="1228725"/>
          </a:xfrm>
          <a:prstGeom prst="rect">
            <a:avLst/>
          </a:prstGeom>
        </p:spPr>
        <p:txBody>
          <a:bodyPr anchor="t" rtlCol="false" tIns="0" lIns="0" bIns="0" rIns="0">
            <a:spAutoFit/>
          </a:bodyPr>
          <a:lstStyle/>
          <a:p>
            <a:pPr algn="r" marL="0" indent="0" lvl="0">
              <a:lnSpc>
                <a:spcPts val="9600"/>
              </a:lnSpc>
              <a:spcBef>
                <a:spcPct val="0"/>
              </a:spcBef>
            </a:pPr>
            <a:r>
              <a:rPr lang="en-US" sz="8000">
                <a:solidFill>
                  <a:srgbClr val="343434"/>
                </a:solidFill>
                <a:latin typeface="Magnolia Script Bold"/>
              </a:rPr>
              <a:t>Output:</a:t>
            </a:r>
          </a:p>
        </p:txBody>
      </p:sp>
      <p:sp>
        <p:nvSpPr>
          <p:cNvPr name="TextBox 16" id="16"/>
          <p:cNvSpPr txBox="true"/>
          <p:nvPr/>
        </p:nvSpPr>
        <p:spPr>
          <a:xfrm rot="-5400000">
            <a:off x="-826130" y="2073584"/>
            <a:ext cx="3318494" cy="1228725"/>
          </a:xfrm>
          <a:prstGeom prst="rect">
            <a:avLst/>
          </a:prstGeom>
        </p:spPr>
        <p:txBody>
          <a:bodyPr anchor="t" rtlCol="false" tIns="0" lIns="0" bIns="0" rIns="0">
            <a:spAutoFit/>
          </a:bodyPr>
          <a:lstStyle/>
          <a:p>
            <a:pPr algn="r" marL="0" indent="0" lvl="0">
              <a:lnSpc>
                <a:spcPts val="9600"/>
              </a:lnSpc>
              <a:spcBef>
                <a:spcPct val="0"/>
              </a:spcBef>
            </a:pPr>
            <a:r>
              <a:rPr lang="en-US" sz="8000">
                <a:solidFill>
                  <a:srgbClr val="FFFFFF"/>
                </a:solidFill>
                <a:latin typeface="Magnolia Script Bold"/>
              </a:rPr>
              <a:t>Code</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59602">
            <a:off x="-2743616" y="4292169"/>
            <a:ext cx="5487232" cy="5522305"/>
          </a:xfrm>
          <a:custGeom>
            <a:avLst/>
            <a:gdLst/>
            <a:ahLst/>
            <a:cxnLst/>
            <a:rect r="r" b="b" t="t" l="l"/>
            <a:pathLst>
              <a:path h="5522305" w="5487232">
                <a:moveTo>
                  <a:pt x="0" y="0"/>
                </a:moveTo>
                <a:lnTo>
                  <a:pt x="5487232" y="0"/>
                </a:lnTo>
                <a:lnTo>
                  <a:pt x="5487232" y="5522305"/>
                </a:lnTo>
                <a:lnTo>
                  <a:pt x="0" y="55223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35605">
            <a:off x="-941976" y="6201286"/>
            <a:ext cx="6075197" cy="6114027"/>
          </a:xfrm>
          <a:custGeom>
            <a:avLst/>
            <a:gdLst/>
            <a:ahLst/>
            <a:cxnLst/>
            <a:rect r="r" b="b" t="t" l="l"/>
            <a:pathLst>
              <a:path h="6114027" w="6075197">
                <a:moveTo>
                  <a:pt x="0" y="0"/>
                </a:moveTo>
                <a:lnTo>
                  <a:pt x="6075197" y="0"/>
                </a:lnTo>
                <a:lnTo>
                  <a:pt x="6075197" y="6114028"/>
                </a:lnTo>
                <a:lnTo>
                  <a:pt x="0" y="6114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16306" y="-2506522"/>
            <a:ext cx="6285988" cy="6326165"/>
          </a:xfrm>
          <a:custGeom>
            <a:avLst/>
            <a:gdLst/>
            <a:ahLst/>
            <a:cxnLst/>
            <a:rect r="r" b="b" t="t" l="l"/>
            <a:pathLst>
              <a:path h="6326165" w="6285988">
                <a:moveTo>
                  <a:pt x="0" y="0"/>
                </a:moveTo>
                <a:lnTo>
                  <a:pt x="6285988" y="0"/>
                </a:lnTo>
                <a:lnTo>
                  <a:pt x="6285988" y="6326165"/>
                </a:lnTo>
                <a:lnTo>
                  <a:pt x="0" y="6326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321959">
            <a:off x="15358330" y="1019438"/>
            <a:ext cx="5923564" cy="5961426"/>
          </a:xfrm>
          <a:custGeom>
            <a:avLst/>
            <a:gdLst/>
            <a:ahLst/>
            <a:cxnLst/>
            <a:rect r="r" b="b" t="t" l="l"/>
            <a:pathLst>
              <a:path h="5961426" w="5923564">
                <a:moveTo>
                  <a:pt x="0" y="0"/>
                </a:moveTo>
                <a:lnTo>
                  <a:pt x="5923564" y="0"/>
                </a:lnTo>
                <a:lnTo>
                  <a:pt x="5923564" y="5961425"/>
                </a:lnTo>
                <a:lnTo>
                  <a:pt x="0" y="5961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137332" y="5977425"/>
            <a:ext cx="465072" cy="465072"/>
            <a:chOff x="0" y="0"/>
            <a:chExt cx="620096" cy="620096"/>
          </a:xfrm>
        </p:grpSpPr>
        <p:grpSp>
          <p:nvGrpSpPr>
            <p:cNvPr name="Group 7" id="7"/>
            <p:cNvGrpSpPr/>
            <p:nvPr/>
          </p:nvGrpSpPr>
          <p:grpSpPr>
            <a:xfrm rot="0">
              <a:off x="0" y="0"/>
              <a:ext cx="620096" cy="62009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40334" y="40334"/>
              <a:ext cx="539429" cy="539429"/>
            </a:xfrm>
            <a:custGeom>
              <a:avLst/>
              <a:gdLst/>
              <a:ahLst/>
              <a:cxnLst/>
              <a:rect r="r" b="b" t="t" l="l"/>
              <a:pathLst>
                <a:path h="539429" w="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1" id="11"/>
          <p:cNvGrpSpPr/>
          <p:nvPr/>
        </p:nvGrpSpPr>
        <p:grpSpPr>
          <a:xfrm rot="0">
            <a:off x="6137332" y="5178978"/>
            <a:ext cx="465072" cy="465072"/>
            <a:chOff x="0" y="0"/>
            <a:chExt cx="620096" cy="620096"/>
          </a:xfrm>
        </p:grpSpPr>
        <p:grpSp>
          <p:nvGrpSpPr>
            <p:cNvPr name="Group 12" id="12"/>
            <p:cNvGrpSpPr/>
            <p:nvPr/>
          </p:nvGrpSpPr>
          <p:grpSpPr>
            <a:xfrm rot="0">
              <a:off x="0" y="0"/>
              <a:ext cx="620096" cy="62009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40334" y="40334"/>
              <a:ext cx="539429" cy="539429"/>
            </a:xfrm>
            <a:custGeom>
              <a:avLst/>
              <a:gdLst/>
              <a:ahLst/>
              <a:cxnLst/>
              <a:rect r="r" b="b" t="t" l="l"/>
              <a:pathLst>
                <a:path h="539429" w="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6" id="16"/>
          <p:cNvSpPr txBox="true"/>
          <p:nvPr/>
        </p:nvSpPr>
        <p:spPr>
          <a:xfrm rot="0">
            <a:off x="5934773" y="3321532"/>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Disusun oleh:</a:t>
            </a:r>
          </a:p>
        </p:txBody>
      </p:sp>
      <p:sp>
        <p:nvSpPr>
          <p:cNvPr name="TextBox 17" id="17"/>
          <p:cNvSpPr txBox="true"/>
          <p:nvPr/>
        </p:nvSpPr>
        <p:spPr>
          <a:xfrm rot="0">
            <a:off x="6827683" y="5102778"/>
            <a:ext cx="5109356" cy="580390"/>
          </a:xfrm>
          <a:prstGeom prst="rect">
            <a:avLst/>
          </a:prstGeom>
        </p:spPr>
        <p:txBody>
          <a:bodyPr anchor="t" rtlCol="false" tIns="0" lIns="0" bIns="0" rIns="0">
            <a:spAutoFit/>
          </a:bodyPr>
          <a:lstStyle/>
          <a:p>
            <a:pPr>
              <a:lnSpc>
                <a:spcPts val="4759"/>
              </a:lnSpc>
            </a:pPr>
            <a:r>
              <a:rPr lang="en-US" sz="3399">
                <a:solidFill>
                  <a:srgbClr val="343434"/>
                </a:solidFill>
                <a:latin typeface="Open Sans"/>
              </a:rPr>
              <a:t>Nama : Irwan Nurhidayat</a:t>
            </a:r>
          </a:p>
        </p:txBody>
      </p:sp>
      <p:sp>
        <p:nvSpPr>
          <p:cNvPr name="TextBox 18" id="18"/>
          <p:cNvSpPr txBox="true"/>
          <p:nvPr/>
        </p:nvSpPr>
        <p:spPr>
          <a:xfrm rot="0">
            <a:off x="6827683" y="5876903"/>
            <a:ext cx="4906742" cy="580390"/>
          </a:xfrm>
          <a:prstGeom prst="rect">
            <a:avLst/>
          </a:prstGeom>
        </p:spPr>
        <p:txBody>
          <a:bodyPr anchor="t" rtlCol="false" tIns="0" lIns="0" bIns="0" rIns="0">
            <a:spAutoFit/>
          </a:bodyPr>
          <a:lstStyle/>
          <a:p>
            <a:pPr>
              <a:lnSpc>
                <a:spcPts val="4759"/>
              </a:lnSpc>
            </a:pPr>
            <a:r>
              <a:rPr lang="en-US" sz="3399">
                <a:solidFill>
                  <a:srgbClr val="343434"/>
                </a:solidFill>
                <a:latin typeface="Open Sans"/>
              </a:rPr>
              <a:t>NIM     : 201011402055</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835957">
            <a:off x="-6203196" y="8625739"/>
            <a:ext cx="22816215" cy="8628678"/>
          </a:xfrm>
          <a:custGeom>
            <a:avLst/>
            <a:gdLst/>
            <a:ahLst/>
            <a:cxnLst/>
            <a:rect r="r" b="b" t="t" l="l"/>
            <a:pathLst>
              <a:path h="8628678" w="22816215">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49897">
            <a:off x="-6100762" y="8242507"/>
            <a:ext cx="20849711" cy="7884982"/>
          </a:xfrm>
          <a:custGeom>
            <a:avLst/>
            <a:gdLst/>
            <a:ahLst/>
            <a:cxnLst/>
            <a:rect r="r" b="b" t="t" l="l"/>
            <a:pathLst>
              <a:path h="7884982" w="20849711">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824842">
            <a:off x="10957845" y="-5328607"/>
            <a:ext cx="9893699" cy="9956936"/>
          </a:xfrm>
          <a:custGeom>
            <a:avLst/>
            <a:gdLst/>
            <a:ahLst/>
            <a:cxnLst/>
            <a:rect r="r" b="b" t="t" l="l"/>
            <a:pathLst>
              <a:path h="9956936" w="9893699">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6985384">
            <a:off x="10554803" y="-6388271"/>
            <a:ext cx="10699783" cy="10768172"/>
          </a:xfrm>
          <a:custGeom>
            <a:avLst/>
            <a:gdLst/>
            <a:ahLst/>
            <a:cxnLst/>
            <a:rect r="r" b="b" t="t" l="l"/>
            <a:pathLst>
              <a:path h="10768172" w="10699783">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205277" y="4552950"/>
            <a:ext cx="11877447"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a:rPr>
              <a:t>A. Whitebox &amp; Unit Test</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36196">
            <a:off x="14600204" y="780163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6196">
            <a:off x="15308469" y="3133754"/>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6196">
            <a:off x="15308469" y="516423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36196">
            <a:off x="15805550" y="616841"/>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36196">
            <a:off x="14613228" y="-1933669"/>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277897" y="6251563"/>
            <a:ext cx="2538327" cy="3683588"/>
          </a:xfrm>
          <a:custGeom>
            <a:avLst/>
            <a:gdLst/>
            <a:ahLst/>
            <a:cxnLst/>
            <a:rect r="r" b="b" t="t" l="l"/>
            <a:pathLst>
              <a:path h="3683588" w="2538327">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7395177" y="2716177"/>
            <a:ext cx="7542136" cy="5565331"/>
          </a:xfrm>
          <a:prstGeom prst="rect">
            <a:avLst/>
          </a:prstGeom>
        </p:spPr>
        <p:txBody>
          <a:bodyPr anchor="t" rtlCol="false" tIns="0" lIns="0" bIns="0" rIns="0">
            <a:spAutoFit/>
          </a:bodyPr>
          <a:lstStyle/>
          <a:p>
            <a:pPr>
              <a:lnSpc>
                <a:spcPts val="3683"/>
              </a:lnSpc>
            </a:pPr>
            <a:r>
              <a:rPr lang="en-US" sz="2630">
                <a:solidFill>
                  <a:srgbClr val="343434"/>
                </a:solidFill>
                <a:latin typeface="Open Sans"/>
              </a:rPr>
              <a:t>White box testing atau yang dapat diartikan menjadi “pengujian kotak putih” adalah pengujian yang dilakukan untuk menguji perangkat lunak dengan cara menganalisa dan meneliti struktur internal dan kode dari perangkat lunak. Lain halnya dengan black box testing yang hanya melihat hasil input dan output dari perangkat lunak, pengujian white box testing berfokus pada aliran input dan output dari perangkat lunak. </a:t>
            </a:r>
            <a:r>
              <a:rPr lang="en-US" sz="2630">
                <a:solidFill>
                  <a:srgbClr val="343434"/>
                </a:solidFill>
                <a:latin typeface="Open Sans"/>
              </a:rPr>
              <a:t> </a:t>
            </a:r>
          </a:p>
          <a:p>
            <a:pPr>
              <a:lnSpc>
                <a:spcPts val="3683"/>
              </a:lnSpc>
            </a:pPr>
          </a:p>
          <a:p>
            <a:pPr>
              <a:lnSpc>
                <a:spcPts val="3683"/>
              </a:lnSpc>
            </a:pPr>
          </a:p>
        </p:txBody>
      </p:sp>
      <p:grpSp>
        <p:nvGrpSpPr>
          <p:cNvPr name="Group 9" id="9"/>
          <p:cNvGrpSpPr>
            <a:grpSpLocks noChangeAspect="true"/>
          </p:cNvGrpSpPr>
          <p:nvPr/>
        </p:nvGrpSpPr>
        <p:grpSpPr>
          <a:xfrm rot="0">
            <a:off x="2278289" y="2737407"/>
            <a:ext cx="4812205" cy="4812186"/>
            <a:chOff x="0" y="0"/>
            <a:chExt cx="6350000" cy="6349975"/>
          </a:xfrm>
        </p:grpSpPr>
        <p:sp>
          <p:nvSpPr>
            <p:cNvPr name="Freeform 10" id="1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142297" t="-22278" r="-26081" b="-18621"/>
              </a:stretch>
            </a:blipFill>
          </p:spPr>
        </p:sp>
      </p:grpSp>
      <p:sp>
        <p:nvSpPr>
          <p:cNvPr name="TextBox 11" id="11"/>
          <p:cNvSpPr txBox="true"/>
          <p:nvPr/>
        </p:nvSpPr>
        <p:spPr>
          <a:xfrm rot="0">
            <a:off x="2671831" y="7768506"/>
            <a:ext cx="11618716" cy="1376934"/>
          </a:xfrm>
          <a:prstGeom prst="rect">
            <a:avLst/>
          </a:prstGeom>
        </p:spPr>
        <p:txBody>
          <a:bodyPr anchor="t" rtlCol="false" tIns="0" lIns="0" bIns="0" rIns="0">
            <a:spAutoFit/>
          </a:bodyPr>
          <a:lstStyle/>
          <a:p>
            <a:pPr>
              <a:lnSpc>
                <a:spcPts val="3683"/>
              </a:lnSpc>
            </a:pPr>
            <a:r>
              <a:rPr lang="en-US" sz="2630">
                <a:solidFill>
                  <a:srgbClr val="343434"/>
                </a:solidFill>
                <a:latin typeface="Open Sans"/>
              </a:rPr>
              <a:t>Penguji yang menggunakan metode white box dalam pengujian perangkat lunak harus memiliki pengetahuan atau pemahaman penuh mengenai sumber kode perangkat lunak.</a:t>
            </a:r>
          </a:p>
        </p:txBody>
      </p:sp>
      <p:sp>
        <p:nvSpPr>
          <p:cNvPr name="TextBox 12" id="12"/>
          <p:cNvSpPr txBox="true"/>
          <p:nvPr/>
        </p:nvSpPr>
        <p:spPr>
          <a:xfrm rot="0">
            <a:off x="2278289" y="1028700"/>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Whitebox Testing: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3377236" y="-245871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2490897" y="3309513"/>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2560170" y="128022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1623177" y="835026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98329">
            <a:off x="15406871" y="467415"/>
            <a:ext cx="3372052" cy="4893479"/>
          </a:xfrm>
          <a:custGeom>
            <a:avLst/>
            <a:gdLst/>
            <a:ahLst/>
            <a:cxnLst/>
            <a:rect r="r" b="b" t="t" l="l"/>
            <a:pathLst>
              <a:path h="4893479" w="3372052">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783447" y="438952"/>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Teknik Pengujian</a:t>
            </a:r>
          </a:p>
        </p:txBody>
      </p:sp>
      <p:sp>
        <p:nvSpPr>
          <p:cNvPr name="TextBox 9" id="9"/>
          <p:cNvSpPr txBox="true"/>
          <p:nvPr/>
        </p:nvSpPr>
        <p:spPr>
          <a:xfrm rot="0">
            <a:off x="3783447" y="1821856"/>
            <a:ext cx="11303604" cy="6424930"/>
          </a:xfrm>
          <a:prstGeom prst="rect">
            <a:avLst/>
          </a:prstGeom>
        </p:spPr>
        <p:txBody>
          <a:bodyPr anchor="t" rtlCol="false" tIns="0" lIns="0" bIns="0" rIns="0">
            <a:spAutoFit/>
          </a:bodyPr>
          <a:lstStyle/>
          <a:p>
            <a:pPr>
              <a:lnSpc>
                <a:spcPts val="3919"/>
              </a:lnSpc>
            </a:pPr>
            <a:r>
              <a:rPr lang="en-US" sz="2799">
                <a:solidFill>
                  <a:srgbClr val="343434"/>
                </a:solidFill>
                <a:latin typeface="Open Sans"/>
              </a:rPr>
              <a:t>White box testing memiliki beberapa teknik dalam melakukan pengujian perangkat lunak </a:t>
            </a:r>
            <a:r>
              <a:rPr lang="en-US" sz="2799">
                <a:solidFill>
                  <a:srgbClr val="343434"/>
                </a:solidFill>
                <a:latin typeface="Open Sans"/>
              </a:rPr>
              <a:t>diantaranya yaitu:</a:t>
            </a:r>
          </a:p>
          <a:p>
            <a:pPr marL="604519" indent="-302260" lvl="1">
              <a:lnSpc>
                <a:spcPts val="3919"/>
              </a:lnSpc>
              <a:buFont typeface="Arial"/>
              <a:buChar char="•"/>
            </a:pPr>
            <a:r>
              <a:rPr lang="en-US" sz="2799">
                <a:solidFill>
                  <a:srgbClr val="343434"/>
                </a:solidFill>
                <a:latin typeface="Open Sans Bold"/>
              </a:rPr>
              <a:t>loop testing: </a:t>
            </a:r>
            <a:r>
              <a:rPr lang="en-US" sz="2799">
                <a:solidFill>
                  <a:srgbClr val="343434"/>
                </a:solidFill>
                <a:latin typeface="Open Sans"/>
              </a:rPr>
              <a:t>yang berfokus kepada pengujian validasi struktur sebuah perulangan , </a:t>
            </a:r>
          </a:p>
          <a:p>
            <a:pPr marL="604519" indent="-302260" lvl="1">
              <a:lnSpc>
                <a:spcPts val="3919"/>
              </a:lnSpc>
              <a:buFont typeface="Arial"/>
              <a:buChar char="•"/>
            </a:pPr>
            <a:r>
              <a:rPr lang="en-US" sz="2799">
                <a:solidFill>
                  <a:srgbClr val="343434"/>
                </a:solidFill>
                <a:latin typeface="Open Sans Bold"/>
              </a:rPr>
              <a:t>data flow testing:</a:t>
            </a:r>
            <a:r>
              <a:rPr lang="en-US" sz="2799">
                <a:solidFill>
                  <a:srgbClr val="343434"/>
                </a:solidFill>
                <a:latin typeface="Open Sans"/>
              </a:rPr>
              <a:t> yang melihat  bagaimana data bergerak dalam suatu program.</a:t>
            </a:r>
          </a:p>
          <a:p>
            <a:pPr marL="604519" indent="-302260" lvl="1">
              <a:lnSpc>
                <a:spcPts val="3919"/>
              </a:lnSpc>
              <a:buFont typeface="Arial"/>
              <a:buChar char="•"/>
            </a:pPr>
            <a:r>
              <a:rPr lang="en-US" sz="2799">
                <a:solidFill>
                  <a:srgbClr val="343434"/>
                </a:solidFill>
                <a:latin typeface="Open Sans Bold"/>
              </a:rPr>
              <a:t>control flow testing:</a:t>
            </a:r>
            <a:r>
              <a:rPr lang="en-US" sz="2799">
                <a:solidFill>
                  <a:srgbClr val="343434"/>
                </a:solidFill>
                <a:latin typeface="Open Sans"/>
              </a:rPr>
              <a:t> yang menggunakan aliran kontrol program sebagai model dalam acuan untuk membuat test case, </a:t>
            </a:r>
          </a:p>
          <a:p>
            <a:pPr marL="604519" indent="-302260" lvl="1">
              <a:lnSpc>
                <a:spcPts val="3919"/>
              </a:lnSpc>
              <a:buFont typeface="Arial"/>
              <a:buChar char="•"/>
            </a:pPr>
            <a:r>
              <a:rPr lang="en-US" sz="2799">
                <a:solidFill>
                  <a:srgbClr val="343434"/>
                </a:solidFill>
                <a:latin typeface="Open Sans Bold"/>
              </a:rPr>
              <a:t>branch testing:</a:t>
            </a:r>
            <a:r>
              <a:rPr lang="en-US" sz="2799">
                <a:solidFill>
                  <a:srgbClr val="343434"/>
                </a:solidFill>
                <a:latin typeface="Open Sans"/>
              </a:rPr>
              <a:t> yang berfokus pada pengujian percabangan dalam program</a:t>
            </a:r>
          </a:p>
          <a:p>
            <a:pPr marL="604519" indent="-302260" lvl="1">
              <a:lnSpc>
                <a:spcPts val="3919"/>
              </a:lnSpc>
              <a:buFont typeface="Arial"/>
              <a:buChar char="•"/>
            </a:pPr>
            <a:r>
              <a:rPr lang="en-US" sz="2799">
                <a:solidFill>
                  <a:srgbClr val="343434"/>
                </a:solidFill>
                <a:latin typeface="Open Sans Bold"/>
              </a:rPr>
              <a:t>basis path testing:</a:t>
            </a:r>
            <a:r>
              <a:rPr lang="en-US" sz="2799">
                <a:solidFill>
                  <a:srgbClr val="343434"/>
                </a:solidFill>
                <a:latin typeface="Open Sans"/>
              </a:rPr>
              <a:t>  yang merupakan teknik yang akan melakukan pengujian pada semua pernyataan atau statement setidaknya sekali.</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365030" y="6462587"/>
            <a:ext cx="6685401" cy="5591426"/>
          </a:xfrm>
          <a:custGeom>
            <a:avLst/>
            <a:gdLst/>
            <a:ahLst/>
            <a:cxnLst/>
            <a:rect r="r" b="b" t="t" l="l"/>
            <a:pathLst>
              <a:path h="5591426" w="6685401">
                <a:moveTo>
                  <a:pt x="0" y="0"/>
                </a:moveTo>
                <a:lnTo>
                  <a:pt x="6685401" y="0"/>
                </a:lnTo>
                <a:lnTo>
                  <a:pt x="6685401" y="5591426"/>
                </a:lnTo>
                <a:lnTo>
                  <a:pt x="0" y="559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52961" y="1827433"/>
            <a:ext cx="12822826" cy="1967230"/>
          </a:xfrm>
          <a:prstGeom prst="rect">
            <a:avLst/>
          </a:prstGeom>
        </p:spPr>
        <p:txBody>
          <a:bodyPr anchor="t" rtlCol="false" tIns="0" lIns="0" bIns="0" rIns="0">
            <a:spAutoFit/>
          </a:bodyPr>
          <a:lstStyle/>
          <a:p>
            <a:pPr>
              <a:lnSpc>
                <a:spcPts val="3919"/>
              </a:lnSpc>
            </a:pPr>
            <a:r>
              <a:rPr lang="en-US" sz="2799">
                <a:solidFill>
                  <a:srgbClr val="343434"/>
                </a:solidFill>
                <a:latin typeface="Open Sans"/>
              </a:rPr>
              <a:t>Untuk melakukan white box testing dengan teknik path coverage, tester harus menggambar diagram (flowchart) kontrol kode untuk melihat kemungkinan jalur yang akan dilewati saat program dijalankan. </a:t>
            </a:r>
          </a:p>
          <a:p>
            <a:pPr>
              <a:lnSpc>
                <a:spcPts val="3919"/>
              </a:lnSpc>
            </a:pPr>
            <a:r>
              <a:rPr lang="en-US" sz="2799">
                <a:solidFill>
                  <a:srgbClr val="343434"/>
                </a:solidFill>
                <a:latin typeface="Open Sans"/>
              </a:rPr>
              <a:t>C</a:t>
            </a:r>
            <a:r>
              <a:rPr lang="en-US" sz="2799">
                <a:solidFill>
                  <a:srgbClr val="343434"/>
                </a:solidFill>
                <a:latin typeface="Open Sans Bold"/>
              </a:rPr>
              <a:t>ontoh kode dan jalurnya bisa dilihat pada gambar di bawah ini:</a:t>
            </a:r>
          </a:p>
        </p:txBody>
      </p:sp>
      <p:sp>
        <p:nvSpPr>
          <p:cNvPr name="Freeform 4" id="4"/>
          <p:cNvSpPr/>
          <p:nvPr/>
        </p:nvSpPr>
        <p:spPr>
          <a:xfrm flipH="false" flipV="false" rot="-1398329">
            <a:off x="14536680" y="905565"/>
            <a:ext cx="3372052" cy="4893479"/>
          </a:xfrm>
          <a:custGeom>
            <a:avLst/>
            <a:gdLst/>
            <a:ahLst/>
            <a:cxnLst/>
            <a:rect r="r" b="b" t="t" l="l"/>
            <a:pathLst>
              <a:path h="4893479" w="3372052">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76699" y="4252628"/>
            <a:ext cx="10188933" cy="5731275"/>
          </a:xfrm>
          <a:custGeom>
            <a:avLst/>
            <a:gdLst/>
            <a:ahLst/>
            <a:cxnLst/>
            <a:rect r="r" b="b" t="t" l="l"/>
            <a:pathLst>
              <a:path h="5731275" w="10188933">
                <a:moveTo>
                  <a:pt x="0" y="0"/>
                </a:moveTo>
                <a:lnTo>
                  <a:pt x="10188933" y="0"/>
                </a:lnTo>
                <a:lnTo>
                  <a:pt x="10188933" y="5731275"/>
                </a:lnTo>
                <a:lnTo>
                  <a:pt x="0" y="5731275"/>
                </a:lnTo>
                <a:lnTo>
                  <a:pt x="0" y="0"/>
                </a:lnTo>
                <a:close/>
              </a:path>
            </a:pathLst>
          </a:custGeom>
          <a:blipFill>
            <a:blip r:embed="rId6"/>
            <a:stretch>
              <a:fillRect l="0" t="0" r="0" b="0"/>
            </a:stretch>
          </a:blipFill>
        </p:spPr>
      </p:sp>
      <p:sp>
        <p:nvSpPr>
          <p:cNvPr name="TextBox 6" id="6"/>
          <p:cNvSpPr txBox="true"/>
          <p:nvPr/>
        </p:nvSpPr>
        <p:spPr>
          <a:xfrm rot="0">
            <a:off x="885825" y="438150"/>
            <a:ext cx="1197068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a:rPr>
              <a:t>Contoh Whitebox Testing</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365030" y="6462587"/>
            <a:ext cx="6685401" cy="5591426"/>
          </a:xfrm>
          <a:custGeom>
            <a:avLst/>
            <a:gdLst/>
            <a:ahLst/>
            <a:cxnLst/>
            <a:rect r="r" b="b" t="t" l="l"/>
            <a:pathLst>
              <a:path h="5591426" w="6685401">
                <a:moveTo>
                  <a:pt x="0" y="0"/>
                </a:moveTo>
                <a:lnTo>
                  <a:pt x="6685401" y="0"/>
                </a:lnTo>
                <a:lnTo>
                  <a:pt x="6685401" y="5591426"/>
                </a:lnTo>
                <a:lnTo>
                  <a:pt x="0" y="5591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583165" y="1954779"/>
            <a:ext cx="7563731" cy="3948430"/>
          </a:xfrm>
          <a:prstGeom prst="rect">
            <a:avLst/>
          </a:prstGeom>
        </p:spPr>
        <p:txBody>
          <a:bodyPr anchor="t" rtlCol="false" tIns="0" lIns="0" bIns="0" rIns="0">
            <a:spAutoFit/>
          </a:bodyPr>
          <a:lstStyle/>
          <a:p>
            <a:pPr>
              <a:lnSpc>
                <a:spcPts val="3919"/>
              </a:lnSpc>
            </a:pPr>
            <a:r>
              <a:rPr lang="en-US" sz="2799">
                <a:solidFill>
                  <a:srgbClr val="343434"/>
                </a:solidFill>
                <a:latin typeface="Open Sans"/>
              </a:rPr>
              <a:t>Maka berdasarkan diagram di samping, kemungkinan jalur yang dilewati antara lain:</a:t>
            </a:r>
          </a:p>
          <a:p>
            <a:pPr>
              <a:lnSpc>
                <a:spcPts val="3919"/>
              </a:lnSpc>
            </a:pPr>
          </a:p>
          <a:p>
            <a:pPr>
              <a:lnSpc>
                <a:spcPts val="3919"/>
              </a:lnSpc>
            </a:pPr>
            <a:r>
              <a:rPr lang="en-US" sz="2799">
                <a:solidFill>
                  <a:srgbClr val="343434"/>
                </a:solidFill>
                <a:latin typeface="Open Sans"/>
              </a:rPr>
              <a:t>    </a:t>
            </a:r>
            <a:r>
              <a:rPr lang="en-US" sz="2799">
                <a:solidFill>
                  <a:srgbClr val="343434"/>
                </a:solidFill>
                <a:latin typeface="Open Sans Bold"/>
              </a:rPr>
              <a:t>1, 2 </a:t>
            </a:r>
          </a:p>
          <a:p>
            <a:pPr>
              <a:lnSpc>
                <a:spcPts val="3919"/>
              </a:lnSpc>
            </a:pPr>
            <a:r>
              <a:rPr lang="en-US" sz="2799">
                <a:solidFill>
                  <a:srgbClr val="343434"/>
                </a:solidFill>
                <a:latin typeface="Open Sans Bold"/>
              </a:rPr>
              <a:t>    1, 3, 4, 5, 6, 8 </a:t>
            </a:r>
          </a:p>
          <a:p>
            <a:pPr>
              <a:lnSpc>
                <a:spcPts val="3919"/>
              </a:lnSpc>
            </a:pPr>
            <a:r>
              <a:rPr lang="en-US" sz="2799">
                <a:solidFill>
                  <a:srgbClr val="343434"/>
                </a:solidFill>
                <a:latin typeface="Open Sans Bold"/>
              </a:rPr>
              <a:t>    1, 3, 4, 5, 6, 7</a:t>
            </a:r>
          </a:p>
          <a:p>
            <a:pPr>
              <a:lnSpc>
                <a:spcPts val="3919"/>
              </a:lnSpc>
            </a:pPr>
            <a:r>
              <a:rPr lang="en-US" sz="2799">
                <a:solidFill>
                  <a:srgbClr val="343434"/>
                </a:solidFill>
                <a:latin typeface="Open Sans Bold"/>
              </a:rPr>
              <a:t>    1, 3, 4, 7, 6, 8, dan sebagainya</a:t>
            </a:r>
          </a:p>
          <a:p>
            <a:pPr>
              <a:lnSpc>
                <a:spcPts val="3919"/>
              </a:lnSpc>
            </a:pPr>
          </a:p>
        </p:txBody>
      </p:sp>
      <p:sp>
        <p:nvSpPr>
          <p:cNvPr name="TextBox 4" id="4"/>
          <p:cNvSpPr txBox="true"/>
          <p:nvPr/>
        </p:nvSpPr>
        <p:spPr>
          <a:xfrm rot="0">
            <a:off x="1528073" y="6795770"/>
            <a:ext cx="11328433" cy="2462530"/>
          </a:xfrm>
          <a:prstGeom prst="rect">
            <a:avLst/>
          </a:prstGeom>
        </p:spPr>
        <p:txBody>
          <a:bodyPr anchor="t" rtlCol="false" tIns="0" lIns="0" bIns="0" rIns="0">
            <a:spAutoFit/>
          </a:bodyPr>
          <a:lstStyle/>
          <a:p>
            <a:pPr>
              <a:lnSpc>
                <a:spcPts val="3919"/>
              </a:lnSpc>
            </a:pPr>
            <a:r>
              <a:rPr lang="en-US" sz="2799">
                <a:solidFill>
                  <a:srgbClr val="343434"/>
                </a:solidFill>
                <a:latin typeface="Open Sans"/>
              </a:rPr>
              <a:t>Karena ada banyaknya jalur yang dihasilkan, maka kemungkinan terdapat jalur yang tidak efisien, berulang, atau salah. </a:t>
            </a:r>
          </a:p>
          <a:p>
            <a:pPr>
              <a:lnSpc>
                <a:spcPts val="3919"/>
              </a:lnSpc>
            </a:pPr>
          </a:p>
          <a:p>
            <a:pPr>
              <a:lnSpc>
                <a:spcPts val="3919"/>
              </a:lnSpc>
            </a:pPr>
            <a:r>
              <a:rPr lang="en-US" sz="2799">
                <a:solidFill>
                  <a:srgbClr val="343434"/>
                </a:solidFill>
                <a:latin typeface="Open Sans Bold"/>
              </a:rPr>
              <a:t>Dengan melakukan teknik path coverage, kode yang menghasilkan jalur yang tak efisien akan dimodifikasi.</a:t>
            </a:r>
            <a:r>
              <a:rPr lang="en-US" sz="2799">
                <a:solidFill>
                  <a:srgbClr val="343434"/>
                </a:solidFill>
                <a:latin typeface="Open Sans"/>
              </a:rPr>
              <a:t> </a:t>
            </a:r>
          </a:p>
        </p:txBody>
      </p:sp>
      <p:sp>
        <p:nvSpPr>
          <p:cNvPr name="Freeform 5" id="5"/>
          <p:cNvSpPr/>
          <p:nvPr/>
        </p:nvSpPr>
        <p:spPr>
          <a:xfrm flipH="false" flipV="false" rot="0">
            <a:off x="1528073" y="1619250"/>
            <a:ext cx="7615927" cy="4283959"/>
          </a:xfrm>
          <a:custGeom>
            <a:avLst/>
            <a:gdLst/>
            <a:ahLst/>
            <a:cxnLst/>
            <a:rect r="r" b="b" t="t" l="l"/>
            <a:pathLst>
              <a:path h="4283959" w="7615927">
                <a:moveTo>
                  <a:pt x="0" y="0"/>
                </a:moveTo>
                <a:lnTo>
                  <a:pt x="7615927" y="0"/>
                </a:lnTo>
                <a:lnTo>
                  <a:pt x="7615927" y="4283959"/>
                </a:lnTo>
                <a:lnTo>
                  <a:pt x="0" y="4283959"/>
                </a:lnTo>
                <a:lnTo>
                  <a:pt x="0" y="0"/>
                </a:lnTo>
                <a:close/>
              </a:path>
            </a:pathLst>
          </a:custGeom>
          <a:blipFill>
            <a:blip r:embed="rId4"/>
            <a:stretch>
              <a:fillRect l="0" t="0" r="0" b="0"/>
            </a:stretch>
          </a:blipFill>
        </p:spPr>
      </p:sp>
      <p:sp>
        <p:nvSpPr>
          <p:cNvPr name="TextBox 6" id="6"/>
          <p:cNvSpPr txBox="true"/>
          <p:nvPr/>
        </p:nvSpPr>
        <p:spPr>
          <a:xfrm rot="0">
            <a:off x="885825" y="438150"/>
            <a:ext cx="11970682" cy="1181100"/>
          </a:xfrm>
          <a:prstGeom prst="rect">
            <a:avLst/>
          </a:prstGeom>
        </p:spPr>
        <p:txBody>
          <a:bodyPr anchor="t" rtlCol="false" tIns="0" lIns="0" bIns="0" rIns="0">
            <a:spAutoFit/>
          </a:bodyPr>
          <a:lstStyle/>
          <a:p>
            <a:pPr algn="ctr">
              <a:lnSpc>
                <a:spcPts val="9360"/>
              </a:lnSpc>
            </a:pPr>
            <a:r>
              <a:rPr lang="en-US" sz="7800">
                <a:solidFill>
                  <a:srgbClr val="343434"/>
                </a:solidFill>
                <a:latin typeface="Magnolia Script"/>
              </a:rPr>
              <a:t>Contoh Whitebox Testing</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781110">
            <a:off x="-3377236" y="-2458718"/>
            <a:ext cx="6381430" cy="4970724"/>
          </a:xfrm>
          <a:custGeom>
            <a:avLst/>
            <a:gdLst/>
            <a:ahLst/>
            <a:cxnLst/>
            <a:rect r="r" b="b" t="t" l="l"/>
            <a:pathLst>
              <a:path h="4970724" w="6381430">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81110">
            <a:off x="-2490897" y="3309513"/>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781110">
            <a:off x="-2560170" y="1280220"/>
            <a:ext cx="4964900" cy="3867338"/>
          </a:xfrm>
          <a:custGeom>
            <a:avLst/>
            <a:gdLst/>
            <a:ahLst/>
            <a:cxnLst/>
            <a:rect r="r" b="b" t="t" l="l"/>
            <a:pathLst>
              <a:path h="3867338" w="4964900">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781110">
            <a:off x="-2901820" y="5841920"/>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781110">
            <a:off x="-1623177" y="8350267"/>
            <a:ext cx="4964900" cy="3867338"/>
          </a:xfrm>
          <a:custGeom>
            <a:avLst/>
            <a:gdLst/>
            <a:ahLst/>
            <a:cxnLst/>
            <a:rect r="r" b="b" t="t" l="l"/>
            <a:pathLst>
              <a:path h="3867338" w="4964900">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876813">
            <a:off x="14255523" y="-790791"/>
            <a:ext cx="3703320" cy="4114800"/>
          </a:xfrm>
          <a:custGeom>
            <a:avLst/>
            <a:gdLst/>
            <a:ahLst/>
            <a:cxnLst/>
            <a:rect r="r" b="b" t="t" l="l"/>
            <a:pathLst>
              <a:path h="4114800" w="3703320">
                <a:moveTo>
                  <a:pt x="0" y="0"/>
                </a:moveTo>
                <a:lnTo>
                  <a:pt x="3703320" y="0"/>
                </a:lnTo>
                <a:lnTo>
                  <a:pt x="370332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017802" y="414951"/>
            <a:ext cx="12185775" cy="923925"/>
          </a:xfrm>
          <a:prstGeom prst="rect">
            <a:avLst/>
          </a:prstGeom>
        </p:spPr>
        <p:txBody>
          <a:bodyPr anchor="t" rtlCol="false" tIns="0" lIns="0" bIns="0" rIns="0">
            <a:spAutoFit/>
          </a:bodyPr>
          <a:lstStyle/>
          <a:p>
            <a:pPr>
              <a:lnSpc>
                <a:spcPts val="7200"/>
              </a:lnSpc>
            </a:pPr>
            <a:r>
              <a:rPr lang="en-US" sz="6000">
                <a:solidFill>
                  <a:srgbClr val="343434"/>
                </a:solidFill>
                <a:latin typeface="Magnolia Script"/>
              </a:rPr>
              <a:t>Kelebihan dan Kekurangan</a:t>
            </a:r>
          </a:p>
        </p:txBody>
      </p:sp>
      <p:sp>
        <p:nvSpPr>
          <p:cNvPr name="TextBox 9" id="9"/>
          <p:cNvSpPr txBox="true"/>
          <p:nvPr/>
        </p:nvSpPr>
        <p:spPr>
          <a:xfrm rot="0">
            <a:off x="3017802" y="1348401"/>
            <a:ext cx="12185775"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a:rPr>
              <a:t>Whitebox Testing</a:t>
            </a:r>
          </a:p>
        </p:txBody>
      </p:sp>
      <p:sp>
        <p:nvSpPr>
          <p:cNvPr name="TextBox 10" id="10"/>
          <p:cNvSpPr txBox="true"/>
          <p:nvPr/>
        </p:nvSpPr>
        <p:spPr>
          <a:xfrm rot="0">
            <a:off x="2967085" y="2857005"/>
            <a:ext cx="5810229" cy="6849110"/>
          </a:xfrm>
          <a:prstGeom prst="rect">
            <a:avLst/>
          </a:prstGeom>
        </p:spPr>
        <p:txBody>
          <a:bodyPr anchor="t" rtlCol="false" tIns="0" lIns="0" bIns="0" rIns="0">
            <a:spAutoFit/>
          </a:bodyPr>
          <a:lstStyle/>
          <a:p>
            <a:pPr>
              <a:lnSpc>
                <a:spcPts val="3640"/>
              </a:lnSpc>
            </a:pPr>
            <a:r>
              <a:rPr lang="en-US" sz="2600">
                <a:solidFill>
                  <a:srgbClr val="343434"/>
                </a:solidFill>
                <a:latin typeface="Open Sans"/>
              </a:rPr>
              <a:t>K</a:t>
            </a:r>
            <a:r>
              <a:rPr lang="en-US" sz="2600">
                <a:solidFill>
                  <a:srgbClr val="343434"/>
                </a:solidFill>
                <a:latin typeface="Open Sans Bold"/>
              </a:rPr>
              <a:t>elebihan:</a:t>
            </a:r>
          </a:p>
          <a:p>
            <a:pPr marL="561341" indent="-280670" lvl="1">
              <a:lnSpc>
                <a:spcPts val="3640"/>
              </a:lnSpc>
              <a:buFont typeface="Arial"/>
              <a:buChar char="•"/>
            </a:pPr>
            <a:r>
              <a:rPr lang="en-US" sz="2600">
                <a:solidFill>
                  <a:srgbClr val="343434"/>
                </a:solidFill>
                <a:latin typeface="Open Sans"/>
              </a:rPr>
              <a:t>Dapat menemukan bug atau error yang tersembunyi, termasuk kesalahan pada tipografi dan sintaks. </a:t>
            </a:r>
          </a:p>
          <a:p>
            <a:pPr marL="561341" indent="-280670" lvl="1">
              <a:lnSpc>
                <a:spcPts val="3640"/>
              </a:lnSpc>
              <a:buFont typeface="Arial"/>
              <a:buChar char="•"/>
            </a:pPr>
            <a:r>
              <a:rPr lang="en-US" sz="2600">
                <a:solidFill>
                  <a:srgbClr val="343434"/>
                </a:solidFill>
                <a:latin typeface="Open Sans"/>
              </a:rPr>
              <a:t>Otomatisasi dan optimasi kode menjadi mudah. </a:t>
            </a:r>
          </a:p>
          <a:p>
            <a:pPr marL="561341" indent="-280670" lvl="1">
              <a:lnSpc>
                <a:spcPts val="3640"/>
              </a:lnSpc>
              <a:buFont typeface="Arial"/>
              <a:buChar char="•"/>
            </a:pPr>
            <a:r>
              <a:rPr lang="en-US" sz="2600">
                <a:solidFill>
                  <a:srgbClr val="343434"/>
                </a:solidFill>
                <a:latin typeface="Open Sans"/>
              </a:rPr>
              <a:t>Pengujian bisa dilakukan pada tahap awal tanpa perlu antarmuka seperti pada black box testing.</a:t>
            </a:r>
          </a:p>
          <a:p>
            <a:pPr marL="561341" indent="-280670" lvl="1">
              <a:lnSpc>
                <a:spcPts val="3640"/>
              </a:lnSpc>
              <a:buFont typeface="Arial"/>
              <a:buChar char="•"/>
            </a:pPr>
            <a:r>
              <a:rPr lang="en-US" sz="2600">
                <a:solidFill>
                  <a:srgbClr val="343434"/>
                </a:solidFill>
                <a:latin typeface="Open Sans"/>
              </a:rPr>
              <a:t>Mengoptimalkan kesalahan penghapusan kode dan membantu dalam menghapus baris kode tambahan.</a:t>
            </a:r>
          </a:p>
        </p:txBody>
      </p:sp>
      <p:sp>
        <p:nvSpPr>
          <p:cNvPr name="TextBox 11" id="11"/>
          <p:cNvSpPr txBox="true"/>
          <p:nvPr/>
        </p:nvSpPr>
        <p:spPr>
          <a:xfrm rot="0">
            <a:off x="9405611" y="2857005"/>
            <a:ext cx="8283198" cy="7004050"/>
          </a:xfrm>
          <a:prstGeom prst="rect">
            <a:avLst/>
          </a:prstGeom>
        </p:spPr>
        <p:txBody>
          <a:bodyPr anchor="t" rtlCol="false" tIns="0" lIns="0" bIns="0" rIns="0">
            <a:spAutoFit/>
          </a:bodyPr>
          <a:lstStyle/>
          <a:p>
            <a:pPr>
              <a:lnSpc>
                <a:spcPts val="3500"/>
              </a:lnSpc>
            </a:pPr>
            <a:r>
              <a:rPr lang="en-US" sz="2500">
                <a:solidFill>
                  <a:srgbClr val="343434"/>
                </a:solidFill>
                <a:latin typeface="Open Sans Bold"/>
              </a:rPr>
              <a:t>Kekurangan:</a:t>
            </a:r>
          </a:p>
          <a:p>
            <a:pPr marL="539751" indent="-269876" lvl="1">
              <a:lnSpc>
                <a:spcPts val="3500"/>
              </a:lnSpc>
              <a:buFont typeface="Arial"/>
              <a:buChar char="•"/>
            </a:pPr>
            <a:r>
              <a:rPr lang="en-US" sz="2500">
                <a:solidFill>
                  <a:srgbClr val="343434"/>
                </a:solidFill>
                <a:latin typeface="Open Sans"/>
              </a:rPr>
              <a:t>Pengujian sangat rumit, butuh waktu yang lama, dan biayanya sangat mahal. </a:t>
            </a:r>
          </a:p>
          <a:p>
            <a:pPr marL="539751" indent="-269876" lvl="1">
              <a:lnSpc>
                <a:spcPts val="3500"/>
              </a:lnSpc>
              <a:buFont typeface="Arial"/>
              <a:buChar char="•"/>
            </a:pPr>
            <a:r>
              <a:rPr lang="en-US" sz="2500">
                <a:solidFill>
                  <a:srgbClr val="343434"/>
                </a:solidFill>
                <a:latin typeface="Open Sans"/>
              </a:rPr>
              <a:t>Tester harus memiliki pemahaman programming dan coding yang mendalam. </a:t>
            </a:r>
          </a:p>
          <a:p>
            <a:pPr marL="539751" indent="-269876" lvl="1">
              <a:lnSpc>
                <a:spcPts val="3500"/>
              </a:lnSpc>
              <a:buFont typeface="Arial"/>
              <a:buChar char="•"/>
            </a:pPr>
            <a:r>
              <a:rPr lang="en-US" sz="2500">
                <a:solidFill>
                  <a:srgbClr val="343434"/>
                </a:solidFill>
                <a:latin typeface="Open Sans"/>
              </a:rPr>
              <a:t>Ada kemungkinan tester terlalu fokus pada cara kerja internal software dan melewatkan masalah eksternal.</a:t>
            </a:r>
          </a:p>
          <a:p>
            <a:pPr marL="539751" indent="-269876" lvl="1">
              <a:lnSpc>
                <a:spcPts val="3500"/>
              </a:lnSpc>
              <a:buFont typeface="Arial"/>
              <a:buChar char="•"/>
            </a:pPr>
            <a:r>
              <a:rPr lang="en-US" sz="2500">
                <a:solidFill>
                  <a:srgbClr val="343434"/>
                </a:solidFill>
                <a:latin typeface="Open Sans"/>
              </a:rPr>
              <a:t>Ada kemungkinan tester memiliki pandangan yang bias terhadap software karena mereka terbiasa dengan cara kerja internalnya, sehingga kesalahan dalam produksi bisa lebih banyak. </a:t>
            </a:r>
          </a:p>
          <a:p>
            <a:pPr marL="539751" indent="-269876" lvl="1">
              <a:lnSpc>
                <a:spcPts val="3500"/>
              </a:lnSpc>
              <a:buFont typeface="Arial"/>
              <a:buChar char="•"/>
            </a:pPr>
            <a:r>
              <a:rPr lang="en-US" sz="2500">
                <a:solidFill>
                  <a:srgbClr val="343434"/>
                </a:solidFill>
                <a:latin typeface="Open Sans"/>
              </a:rPr>
              <a:t>Desain ulang dan penulisan ulang kode memerlukan test case untuk bisa ditulis lagi. </a:t>
            </a:r>
          </a:p>
          <a:p>
            <a:pPr marL="539751" indent="-269876" lvl="1">
              <a:lnSpc>
                <a:spcPts val="3500"/>
              </a:lnSpc>
              <a:buFont typeface="Arial"/>
              <a:buChar char="•"/>
            </a:pPr>
            <a:r>
              <a:rPr lang="en-US" sz="2500">
                <a:solidFill>
                  <a:srgbClr val="343434"/>
                </a:solidFill>
                <a:latin typeface="Open Sans"/>
              </a:rPr>
              <a:t>Fungsionalitas yang hilang tidak dapat dideteksi saat kode diuji.</a:t>
            </a:r>
          </a:p>
        </p:txBody>
      </p:sp>
      <p:sp>
        <p:nvSpPr>
          <p:cNvPr name="AutoShape 12" id="12"/>
          <p:cNvSpPr/>
          <p:nvPr/>
        </p:nvSpPr>
        <p:spPr>
          <a:xfrm>
            <a:off x="9091639" y="3074391"/>
            <a:ext cx="0" cy="6471486"/>
          </a:xfrm>
          <a:prstGeom prst="line">
            <a:avLst/>
          </a:prstGeom>
          <a:ln cap="flat" w="38100">
            <a:solidFill>
              <a:srgbClr val="000000"/>
            </a:solidFill>
            <a:prstDash val="solid"/>
            <a:headEnd type="none" len="sm" w="sm"/>
            <a:tailEnd type="none" len="sm" w="sm"/>
          </a:ln>
        </p:spPr>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679465">
            <a:off x="10792946" y="-1474141"/>
            <a:ext cx="13361552" cy="12496271"/>
          </a:xfrm>
          <a:custGeom>
            <a:avLst/>
            <a:gdLst/>
            <a:ahLst/>
            <a:cxnLst/>
            <a:rect r="r" b="b" t="t" l="l"/>
            <a:pathLst>
              <a:path h="12496271" w="13361552">
                <a:moveTo>
                  <a:pt x="0" y="0"/>
                </a:moveTo>
                <a:lnTo>
                  <a:pt x="13361552" y="0"/>
                </a:lnTo>
                <a:lnTo>
                  <a:pt x="13361552" y="12496271"/>
                </a:lnTo>
                <a:lnTo>
                  <a:pt x="0" y="124962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525631">
            <a:off x="13688080" y="-1463251"/>
            <a:ext cx="5134469" cy="4801966"/>
          </a:xfrm>
          <a:custGeom>
            <a:avLst/>
            <a:gdLst/>
            <a:ahLst/>
            <a:cxnLst/>
            <a:rect r="r" b="b" t="t" l="l"/>
            <a:pathLst>
              <a:path h="4801966" w="5134469">
                <a:moveTo>
                  <a:pt x="0" y="0"/>
                </a:moveTo>
                <a:lnTo>
                  <a:pt x="5134469" y="0"/>
                </a:lnTo>
                <a:lnTo>
                  <a:pt x="5134469" y="4801965"/>
                </a:lnTo>
                <a:lnTo>
                  <a:pt x="0" y="48019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3167773">
            <a:off x="14372168" y="6346416"/>
            <a:ext cx="4961277" cy="4639990"/>
          </a:xfrm>
          <a:custGeom>
            <a:avLst/>
            <a:gdLst/>
            <a:ahLst/>
            <a:cxnLst/>
            <a:rect r="r" b="b" t="t" l="l"/>
            <a:pathLst>
              <a:path h="4639990" w="4961277">
                <a:moveTo>
                  <a:pt x="4961277" y="0"/>
                </a:moveTo>
                <a:lnTo>
                  <a:pt x="0" y="0"/>
                </a:lnTo>
                <a:lnTo>
                  <a:pt x="0" y="4639989"/>
                </a:lnTo>
                <a:lnTo>
                  <a:pt x="4961277" y="4639989"/>
                </a:lnTo>
                <a:lnTo>
                  <a:pt x="496127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662099" y="2101684"/>
            <a:ext cx="9639812" cy="1181100"/>
          </a:xfrm>
          <a:prstGeom prst="rect">
            <a:avLst/>
          </a:prstGeom>
        </p:spPr>
        <p:txBody>
          <a:bodyPr anchor="t" rtlCol="false" tIns="0" lIns="0" bIns="0" rIns="0">
            <a:spAutoFit/>
          </a:bodyPr>
          <a:lstStyle/>
          <a:p>
            <a:pPr>
              <a:lnSpc>
                <a:spcPts val="9360"/>
              </a:lnSpc>
            </a:pPr>
            <a:r>
              <a:rPr lang="en-US" sz="7800">
                <a:solidFill>
                  <a:srgbClr val="343434"/>
                </a:solidFill>
                <a:latin typeface="Magnolia Script Bold"/>
              </a:rPr>
              <a:t>Unit Test</a:t>
            </a:r>
          </a:p>
        </p:txBody>
      </p:sp>
      <p:sp>
        <p:nvSpPr>
          <p:cNvPr name="TextBox 6" id="6"/>
          <p:cNvSpPr txBox="true"/>
          <p:nvPr/>
        </p:nvSpPr>
        <p:spPr>
          <a:xfrm rot="0">
            <a:off x="1662099" y="3604017"/>
            <a:ext cx="9361385" cy="4939030"/>
          </a:xfrm>
          <a:prstGeom prst="rect">
            <a:avLst/>
          </a:prstGeom>
        </p:spPr>
        <p:txBody>
          <a:bodyPr anchor="t" rtlCol="false" tIns="0" lIns="0" bIns="0" rIns="0">
            <a:spAutoFit/>
          </a:bodyPr>
          <a:lstStyle/>
          <a:p>
            <a:pPr>
              <a:lnSpc>
                <a:spcPts val="3919"/>
              </a:lnSpc>
            </a:pPr>
            <a:r>
              <a:rPr lang="en-US" sz="2799">
                <a:solidFill>
                  <a:srgbClr val="343434"/>
                </a:solidFill>
                <a:latin typeface="Open Sans Bold"/>
              </a:rPr>
              <a:t>Unit Testing</a:t>
            </a:r>
            <a:r>
              <a:rPr lang="en-US" sz="2799">
                <a:solidFill>
                  <a:srgbClr val="343434"/>
                </a:solidFill>
                <a:latin typeface="Open Sans"/>
              </a:rPr>
              <a:t> adalah proses pengembangan perangkat lunak di mana bagian aplikasi terkecil yang dapat diuji, yang disebut unit, diperiksa secara individual dan independen untuk mendapatkan hasil tepat.</a:t>
            </a:r>
          </a:p>
          <a:p>
            <a:pPr>
              <a:lnSpc>
                <a:spcPts val="3919"/>
              </a:lnSpc>
            </a:pPr>
            <a:r>
              <a:rPr lang="en-US" sz="2799">
                <a:solidFill>
                  <a:srgbClr val="343434"/>
                </a:solidFill>
                <a:latin typeface="Open Sans Bold"/>
              </a:rPr>
              <a:t>Metodologi</a:t>
            </a:r>
            <a:r>
              <a:rPr lang="en-US" sz="2799">
                <a:solidFill>
                  <a:srgbClr val="343434"/>
                </a:solidFill>
                <a:latin typeface="Open Sans"/>
              </a:rPr>
              <a:t> pengujian ini dilakukan selama proses pengembangan oleh Software Developer.</a:t>
            </a:r>
          </a:p>
          <a:p>
            <a:pPr>
              <a:lnSpc>
                <a:spcPts val="3919"/>
              </a:lnSpc>
            </a:pPr>
            <a:r>
              <a:rPr lang="en-US" sz="2799">
                <a:solidFill>
                  <a:srgbClr val="343434"/>
                </a:solidFill>
                <a:latin typeface="Open Sans Bold"/>
              </a:rPr>
              <a:t>Tujuan utama</a:t>
            </a:r>
            <a:r>
              <a:rPr lang="en-US" sz="2799">
                <a:solidFill>
                  <a:srgbClr val="343434"/>
                </a:solidFill>
                <a:latin typeface="Open Sans"/>
              </a:rPr>
              <a:t> dari pengujian unit adalah untuk mengisolasi kode tertulis lantas menguji dan menentukan apakah itu berfungsi sebagaimana dimaksud.</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DAFzGiQ60sA</dc:identifier>
  <dcterms:modified xsi:type="dcterms:W3CDTF">2011-08-01T06:04:30Z</dcterms:modified>
  <cp:revision>1</cp:revision>
  <dc:title>Biru Kuning Simpel Abstrak Presentasi Tugas Kelompok</dc:title>
</cp:coreProperties>
</file>