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8288000" cy="10287000"/>
  <p:notesSz cx="6858000" cy="9144000"/>
  <p:embeddedFontLst>
    <p:embeddedFont>
      <p:font typeface="Open Sans" panose="020B0604020202020204" charset="0"/>
      <p:regular r:id="rId20"/>
    </p:embeddedFont>
    <p:embeddedFont>
      <p:font typeface="Open Sans Bold" panose="020B0604020202020204" charset="0"/>
      <p:regular r:id="rId21"/>
    </p:embeddedFont>
    <p:embeddedFont>
      <p:font typeface="Magnolia Script" panose="020B0604020202020204" charset="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4.svg"/><Relationship Id="rId4" Type="http://schemas.openxmlformats.org/officeDocument/2006/relationships/image" Target="../media/image7.png"/><Relationship Id="rId9"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29.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8.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4.svg"/><Relationship Id="rId4" Type="http://schemas.openxmlformats.org/officeDocument/2006/relationships/image" Target="../media/image7.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2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27.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3600893" y="3200400"/>
            <a:ext cx="11086213" cy="3886200"/>
          </a:xfrm>
          <a:prstGeom prst="rect">
            <a:avLst/>
          </a:prstGeom>
        </p:spPr>
        <p:txBody>
          <a:bodyPr lIns="0" tIns="0" rIns="0" bIns="0" rtlCol="0" anchor="t">
            <a:spAutoFit/>
          </a:bodyPr>
          <a:lstStyle/>
          <a:p>
            <a:pPr algn="ctr">
              <a:lnSpc>
                <a:spcPts val="15360"/>
              </a:lnSpc>
            </a:pPr>
            <a:r>
              <a:rPr lang="en-US" sz="12800">
                <a:solidFill>
                  <a:srgbClr val="343434"/>
                </a:solidFill>
                <a:latin typeface="Magnolia Script Bold"/>
              </a:rPr>
              <a:t>Presentasi Tugas UTS</a:t>
            </a:r>
          </a:p>
        </p:txBody>
      </p:sp>
      <p:sp>
        <p:nvSpPr>
          <p:cNvPr id="7" name="TextBox 7"/>
          <p:cNvSpPr txBox="1"/>
          <p:nvPr/>
        </p:nvSpPr>
        <p:spPr>
          <a:xfrm>
            <a:off x="5446303" y="8677910"/>
            <a:ext cx="7395393" cy="580390"/>
          </a:xfrm>
          <a:prstGeom prst="rect">
            <a:avLst/>
          </a:prstGeom>
        </p:spPr>
        <p:txBody>
          <a:bodyPr lIns="0" tIns="0" rIns="0" bIns="0" rtlCol="0" anchor="t">
            <a:spAutoFit/>
          </a:bodyPr>
          <a:lstStyle/>
          <a:p>
            <a:pPr algn="ctr">
              <a:lnSpc>
                <a:spcPts val="4759"/>
              </a:lnSpc>
            </a:pPr>
            <a:r>
              <a:rPr lang="en-US" sz="3399">
                <a:solidFill>
                  <a:srgbClr val="343434"/>
                </a:solidFill>
                <a:latin typeface="Open Sans"/>
              </a:rPr>
              <a:t>-Testing dan QA Prangkat Lunak-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3543291" y="1028700"/>
            <a:ext cx="11201418"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Keuntungan Unit Testing</a:t>
            </a:r>
          </a:p>
        </p:txBody>
      </p:sp>
      <p:sp>
        <p:nvSpPr>
          <p:cNvPr id="7" name="TextBox 7"/>
          <p:cNvSpPr txBox="1"/>
          <p:nvPr/>
        </p:nvSpPr>
        <p:spPr>
          <a:xfrm>
            <a:off x="3436997" y="2761283"/>
            <a:ext cx="11414005" cy="5434330"/>
          </a:xfrm>
          <a:prstGeom prst="rect">
            <a:avLst/>
          </a:prstGeom>
        </p:spPr>
        <p:txBody>
          <a:bodyPr lIns="0" tIns="0" rIns="0" bIns="0" rtlCol="0" anchor="t">
            <a:spAutoFit/>
          </a:bodyPr>
          <a:lstStyle/>
          <a:p>
            <a:pPr algn="just">
              <a:lnSpc>
                <a:spcPts val="3919"/>
              </a:lnSpc>
            </a:pPr>
            <a:r>
              <a:rPr lang="en-US" sz="2799">
                <a:solidFill>
                  <a:srgbClr val="343434"/>
                </a:solidFill>
                <a:latin typeface="Open Sans"/>
              </a:rPr>
              <a:t>Terdapat beberapa keuntungan dari mengimplementasikan unit testing untuk program:</a:t>
            </a:r>
          </a:p>
          <a:p>
            <a:pPr marL="604519" lvl="1" indent="-302260" algn="just">
              <a:lnSpc>
                <a:spcPts val="3919"/>
              </a:lnSpc>
              <a:buFont typeface="Arial"/>
              <a:buChar char="•"/>
            </a:pPr>
            <a:r>
              <a:rPr lang="en-US" sz="2799">
                <a:solidFill>
                  <a:srgbClr val="343434"/>
                </a:solidFill>
                <a:latin typeface="Open Sans Bold"/>
              </a:rPr>
              <a:t>Mencari error atau bug</a:t>
            </a:r>
            <a:r>
              <a:rPr lang="en-US" sz="2799">
                <a:solidFill>
                  <a:srgbClr val="343434"/>
                </a:solidFill>
                <a:latin typeface="Open Sans"/>
              </a:rPr>
              <a:t> yang disebabkan oleh perubahan code menjadi lebih mudah.</a:t>
            </a:r>
          </a:p>
          <a:p>
            <a:pPr marL="604519" lvl="1" indent="-302260" algn="just">
              <a:lnSpc>
                <a:spcPts val="3919"/>
              </a:lnSpc>
              <a:buFont typeface="Arial"/>
              <a:buChar char="•"/>
            </a:pPr>
            <a:r>
              <a:rPr lang="en-US" sz="2799">
                <a:solidFill>
                  <a:srgbClr val="343434"/>
                </a:solidFill>
                <a:latin typeface="Open Sans Bold"/>
              </a:rPr>
              <a:t>Code menjadi lebih reusable</a:t>
            </a:r>
            <a:r>
              <a:rPr lang="en-US" sz="2799">
                <a:solidFill>
                  <a:srgbClr val="343434"/>
                </a:solidFill>
                <a:latin typeface="Open Sans"/>
              </a:rPr>
              <a:t>.</a:t>
            </a:r>
          </a:p>
          <a:p>
            <a:pPr marL="604519" lvl="1" indent="-302260" algn="just">
              <a:lnSpc>
                <a:spcPts val="3919"/>
              </a:lnSpc>
              <a:buFont typeface="Arial"/>
              <a:buChar char="•"/>
            </a:pPr>
            <a:r>
              <a:rPr lang="en-US" sz="2799">
                <a:solidFill>
                  <a:srgbClr val="343434"/>
                </a:solidFill>
                <a:latin typeface="Open Sans Bold"/>
              </a:rPr>
              <a:t>Waktu yang dibutuhkan untuk melakukan debug lebih sedikit</a:t>
            </a:r>
            <a:r>
              <a:rPr lang="en-US" sz="2799">
                <a:solidFill>
                  <a:srgbClr val="343434"/>
                </a:solidFill>
                <a:latin typeface="Open Sans"/>
              </a:rPr>
              <a:t> karena tidak perlu melakukan “developer test” dimana kita menjalankan program kita sambil menyediakan beberapa input untuk menguji apakah program akan berjalan sesuai keinginan kita.</a:t>
            </a:r>
          </a:p>
          <a:p>
            <a:pPr algn="just">
              <a:lnSpc>
                <a:spcPts val="3919"/>
              </a:lnSpc>
            </a:pPr>
            <a:endParaRPr lang="en-US" sz="2799">
              <a:solidFill>
                <a:srgbClr val="343434"/>
              </a:solidFill>
              <a:latin typeface="Open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083460">
            <a:off x="-3023644" y="-1273567"/>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228280" y="189228"/>
            <a:ext cx="7704344" cy="10987350"/>
            <a:chOff x="0" y="0"/>
            <a:chExt cx="2029128" cy="2893788"/>
          </a:xfrm>
        </p:grpSpPr>
        <p:sp>
          <p:nvSpPr>
            <p:cNvPr id="4" name="Freeform 4"/>
            <p:cNvSpPr/>
            <p:nvPr/>
          </p:nvSpPr>
          <p:spPr>
            <a:xfrm>
              <a:off x="0" y="0"/>
              <a:ext cx="2029128" cy="2893788"/>
            </a:xfrm>
            <a:custGeom>
              <a:avLst/>
              <a:gdLst/>
              <a:ahLst/>
              <a:cxnLst/>
              <a:rect l="l" t="t" r="r" b="b"/>
              <a:pathLst>
                <a:path w="2029128" h="2893788">
                  <a:moveTo>
                    <a:pt x="0" y="0"/>
                  </a:moveTo>
                  <a:lnTo>
                    <a:pt x="2029128" y="0"/>
                  </a:lnTo>
                  <a:lnTo>
                    <a:pt x="2029128" y="2893788"/>
                  </a:lnTo>
                  <a:lnTo>
                    <a:pt x="0" y="2893788"/>
                  </a:lnTo>
                  <a:close/>
                </a:path>
              </a:pathLst>
            </a:custGeom>
            <a:solidFill>
              <a:srgbClr val="FFB34F"/>
            </a:solidFill>
          </p:spPr>
        </p:sp>
        <p:sp>
          <p:nvSpPr>
            <p:cNvPr id="5" name="TextBox 5"/>
            <p:cNvSpPr txBox="1"/>
            <p:nvPr/>
          </p:nvSpPr>
          <p:spPr>
            <a:xfrm>
              <a:off x="0" y="-38100"/>
              <a:ext cx="2029128" cy="293188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0"/>
            <a:ext cx="7704344" cy="10987350"/>
            <a:chOff x="0" y="0"/>
            <a:chExt cx="2029128" cy="2893788"/>
          </a:xfrm>
        </p:grpSpPr>
        <p:sp>
          <p:nvSpPr>
            <p:cNvPr id="7" name="Freeform 7"/>
            <p:cNvSpPr/>
            <p:nvPr/>
          </p:nvSpPr>
          <p:spPr>
            <a:xfrm>
              <a:off x="0" y="0"/>
              <a:ext cx="2029128" cy="2893788"/>
            </a:xfrm>
            <a:custGeom>
              <a:avLst/>
              <a:gdLst/>
              <a:ahLst/>
              <a:cxnLst/>
              <a:rect l="l" t="t" r="r" b="b"/>
              <a:pathLst>
                <a:path w="2029128" h="2893788">
                  <a:moveTo>
                    <a:pt x="0" y="0"/>
                  </a:moveTo>
                  <a:lnTo>
                    <a:pt x="2029128" y="0"/>
                  </a:lnTo>
                  <a:lnTo>
                    <a:pt x="2029128" y="2893788"/>
                  </a:lnTo>
                  <a:lnTo>
                    <a:pt x="0" y="2893788"/>
                  </a:lnTo>
                  <a:close/>
                </a:path>
              </a:pathLst>
            </a:custGeom>
            <a:solidFill>
              <a:srgbClr val="184266"/>
            </a:solidFill>
          </p:spPr>
        </p:sp>
        <p:sp>
          <p:nvSpPr>
            <p:cNvPr id="8" name="TextBox 8"/>
            <p:cNvSpPr txBox="1"/>
            <p:nvPr/>
          </p:nvSpPr>
          <p:spPr>
            <a:xfrm>
              <a:off x="0" y="-38100"/>
              <a:ext cx="2029128" cy="293188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6405420">
            <a:off x="225782" y="-2791485"/>
            <a:ext cx="5923564" cy="5961426"/>
          </a:xfrm>
          <a:custGeom>
            <a:avLst/>
            <a:gdLst/>
            <a:ahLst/>
            <a:cxnLst/>
            <a:rect l="l" t="t" r="r" b="b"/>
            <a:pathLst>
              <a:path w="5923564" h="5961426">
                <a:moveTo>
                  <a:pt x="0" y="0"/>
                </a:moveTo>
                <a:lnTo>
                  <a:pt x="5923565" y="0"/>
                </a:lnTo>
                <a:lnTo>
                  <a:pt x="5923565" y="5961426"/>
                </a:lnTo>
                <a:lnTo>
                  <a:pt x="0" y="596142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rot="-1398329">
            <a:off x="16102830" y="7806580"/>
            <a:ext cx="2000734" cy="2903439"/>
          </a:xfrm>
          <a:custGeom>
            <a:avLst/>
            <a:gdLst/>
            <a:ahLst/>
            <a:cxnLst/>
            <a:rect l="l" t="t" r="r" b="b"/>
            <a:pathLst>
              <a:path w="2000734" h="2903439">
                <a:moveTo>
                  <a:pt x="0" y="0"/>
                </a:moveTo>
                <a:lnTo>
                  <a:pt x="2000734" y="0"/>
                </a:lnTo>
                <a:lnTo>
                  <a:pt x="2000734" y="2903440"/>
                </a:lnTo>
                <a:lnTo>
                  <a:pt x="0" y="290344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1" name="Freeform 11"/>
          <p:cNvSpPr/>
          <p:nvPr/>
        </p:nvSpPr>
        <p:spPr>
          <a:xfrm>
            <a:off x="8121101" y="8809558"/>
            <a:ext cx="7489001" cy="897483"/>
          </a:xfrm>
          <a:custGeom>
            <a:avLst/>
            <a:gdLst/>
            <a:ahLst/>
            <a:cxnLst/>
            <a:rect l="l" t="t" r="r" b="b"/>
            <a:pathLst>
              <a:path w="7489001" h="897483">
                <a:moveTo>
                  <a:pt x="0" y="0"/>
                </a:moveTo>
                <a:lnTo>
                  <a:pt x="7489001" y="0"/>
                </a:lnTo>
                <a:lnTo>
                  <a:pt x="7489001" y="897484"/>
                </a:lnTo>
                <a:lnTo>
                  <a:pt x="0" y="897484"/>
                </a:lnTo>
                <a:lnTo>
                  <a:pt x="0" y="0"/>
                </a:lnTo>
                <a:close/>
              </a:path>
            </a:pathLst>
          </a:custGeom>
          <a:blipFill>
            <a:blip r:embed="rId8"/>
            <a:stretch>
              <a:fillRect l="-12634" r="-12798"/>
            </a:stretch>
          </a:blipFill>
        </p:spPr>
      </p:sp>
      <p:sp>
        <p:nvSpPr>
          <p:cNvPr id="12" name="TextBox 12"/>
          <p:cNvSpPr txBox="1"/>
          <p:nvPr/>
        </p:nvSpPr>
        <p:spPr>
          <a:xfrm>
            <a:off x="1641304" y="899592"/>
            <a:ext cx="5590114" cy="8807450"/>
          </a:xfrm>
          <a:prstGeom prst="rect">
            <a:avLst/>
          </a:prstGeom>
        </p:spPr>
        <p:txBody>
          <a:bodyPr lIns="0" tIns="0" rIns="0" bIns="0" rtlCol="0" anchor="t">
            <a:spAutoFit/>
          </a:bodyPr>
          <a:lstStyle/>
          <a:p>
            <a:pPr>
              <a:lnSpc>
                <a:spcPts val="2800"/>
              </a:lnSpc>
            </a:pPr>
            <a:r>
              <a:rPr lang="en-US" sz="2000">
                <a:solidFill>
                  <a:srgbClr val="FFFFFF"/>
                </a:solidFill>
                <a:latin typeface="Open Sans"/>
              </a:rPr>
              <a:t>def factorial(n):</a:t>
            </a:r>
          </a:p>
          <a:p>
            <a:pPr>
              <a:lnSpc>
                <a:spcPts val="2800"/>
              </a:lnSpc>
            </a:pPr>
            <a:r>
              <a:rPr lang="en-US" sz="2000">
                <a:solidFill>
                  <a:srgbClr val="FFFFFF"/>
                </a:solidFill>
                <a:latin typeface="Open Sans"/>
              </a:rPr>
              <a:t>    if n &lt; 0:</a:t>
            </a:r>
          </a:p>
          <a:p>
            <a:pPr>
              <a:lnSpc>
                <a:spcPts val="2800"/>
              </a:lnSpc>
            </a:pPr>
            <a:r>
              <a:rPr lang="en-US" sz="2000">
                <a:solidFill>
                  <a:srgbClr val="FFFFFF"/>
                </a:solidFill>
                <a:latin typeface="Open Sans"/>
              </a:rPr>
              <a:t>        raise ValueError("Bilangan harus positif")</a:t>
            </a:r>
          </a:p>
          <a:p>
            <a:pPr>
              <a:lnSpc>
                <a:spcPts val="2800"/>
              </a:lnSpc>
            </a:pPr>
            <a:r>
              <a:rPr lang="en-US" sz="2000">
                <a:solidFill>
                  <a:srgbClr val="FFFFFF"/>
                </a:solidFill>
                <a:latin typeface="Open Sans"/>
              </a:rPr>
              <a:t>    if n == 0:</a:t>
            </a:r>
          </a:p>
          <a:p>
            <a:pPr>
              <a:lnSpc>
                <a:spcPts val="2800"/>
              </a:lnSpc>
            </a:pPr>
            <a:r>
              <a:rPr lang="en-US" sz="2000">
                <a:solidFill>
                  <a:srgbClr val="FFFFFF"/>
                </a:solidFill>
                <a:latin typeface="Open Sans"/>
              </a:rPr>
              <a:t>        return 1</a:t>
            </a:r>
          </a:p>
          <a:p>
            <a:pPr>
              <a:lnSpc>
                <a:spcPts val="2800"/>
              </a:lnSpc>
            </a:pPr>
            <a:r>
              <a:rPr lang="en-US" sz="2000">
                <a:solidFill>
                  <a:srgbClr val="FFFFFF"/>
                </a:solidFill>
                <a:latin typeface="Open Sans"/>
              </a:rPr>
              <a:t>    else:</a:t>
            </a:r>
          </a:p>
          <a:p>
            <a:pPr>
              <a:lnSpc>
                <a:spcPts val="2800"/>
              </a:lnSpc>
            </a:pPr>
            <a:r>
              <a:rPr lang="en-US" sz="2000">
                <a:solidFill>
                  <a:srgbClr val="FFFFFF"/>
                </a:solidFill>
                <a:latin typeface="Open Sans"/>
              </a:rPr>
              <a:t>        result = 1</a:t>
            </a:r>
          </a:p>
          <a:p>
            <a:pPr>
              <a:lnSpc>
                <a:spcPts val="2800"/>
              </a:lnSpc>
            </a:pPr>
            <a:r>
              <a:rPr lang="en-US" sz="2000">
                <a:solidFill>
                  <a:srgbClr val="FFFFFF"/>
                </a:solidFill>
                <a:latin typeface="Open Sans"/>
              </a:rPr>
              <a:t>        for i in range(1, n + 1):</a:t>
            </a:r>
          </a:p>
          <a:p>
            <a:pPr>
              <a:lnSpc>
                <a:spcPts val="2800"/>
              </a:lnSpc>
            </a:pPr>
            <a:r>
              <a:rPr lang="en-US" sz="2000">
                <a:solidFill>
                  <a:srgbClr val="FFFFFF"/>
                </a:solidFill>
                <a:latin typeface="Open Sans"/>
              </a:rPr>
              <a:t>            result *= i</a:t>
            </a:r>
          </a:p>
          <a:p>
            <a:pPr>
              <a:lnSpc>
                <a:spcPts val="2800"/>
              </a:lnSpc>
            </a:pPr>
            <a:r>
              <a:rPr lang="en-US" sz="2000">
                <a:solidFill>
                  <a:srgbClr val="FFFFFF"/>
                </a:solidFill>
                <a:latin typeface="Open Sans"/>
              </a:rPr>
              <a:t>        return result</a:t>
            </a:r>
          </a:p>
          <a:p>
            <a:pPr>
              <a:lnSpc>
                <a:spcPts val="2800"/>
              </a:lnSpc>
            </a:pPr>
            <a:r>
              <a:rPr lang="en-US" sz="2000">
                <a:solidFill>
                  <a:srgbClr val="FFFFFF"/>
                </a:solidFill>
                <a:latin typeface="Open Sans"/>
              </a:rPr>
              <a:t>def test_factorial():</a:t>
            </a:r>
          </a:p>
          <a:p>
            <a:pPr>
              <a:lnSpc>
                <a:spcPts val="2800"/>
              </a:lnSpc>
            </a:pPr>
            <a:r>
              <a:rPr lang="en-US" sz="2000">
                <a:solidFill>
                  <a:srgbClr val="FFFFFF"/>
                </a:solidFill>
                <a:latin typeface="Open Sans"/>
              </a:rPr>
              <a:t>    # Kasus pengujian positif</a:t>
            </a:r>
          </a:p>
          <a:p>
            <a:pPr>
              <a:lnSpc>
                <a:spcPts val="2800"/>
              </a:lnSpc>
            </a:pPr>
            <a:r>
              <a:rPr lang="en-US" sz="2000">
                <a:solidFill>
                  <a:srgbClr val="FFFFFF"/>
                </a:solidFill>
                <a:latin typeface="Open Sans"/>
              </a:rPr>
              <a:t>    assert factorial(0) == 1</a:t>
            </a:r>
          </a:p>
          <a:p>
            <a:pPr>
              <a:lnSpc>
                <a:spcPts val="2800"/>
              </a:lnSpc>
            </a:pPr>
            <a:r>
              <a:rPr lang="en-US" sz="2000">
                <a:solidFill>
                  <a:srgbClr val="FFFFFF"/>
                </a:solidFill>
                <a:latin typeface="Open Sans"/>
              </a:rPr>
              <a:t>    assert factorial(1) == 1</a:t>
            </a:r>
          </a:p>
          <a:p>
            <a:pPr>
              <a:lnSpc>
                <a:spcPts val="2800"/>
              </a:lnSpc>
            </a:pPr>
            <a:r>
              <a:rPr lang="en-US" sz="2000">
                <a:solidFill>
                  <a:srgbClr val="FFFFFF"/>
                </a:solidFill>
                <a:latin typeface="Open Sans"/>
              </a:rPr>
              <a:t>    assert factorial(5) == 120</a:t>
            </a:r>
          </a:p>
          <a:p>
            <a:pPr>
              <a:lnSpc>
                <a:spcPts val="2800"/>
              </a:lnSpc>
            </a:pPr>
            <a:r>
              <a:rPr lang="en-US" sz="2000">
                <a:solidFill>
                  <a:srgbClr val="FFFFFF"/>
                </a:solidFill>
                <a:latin typeface="Open Sans"/>
              </a:rPr>
              <a:t>    assert factorial(10) == 3628800</a:t>
            </a:r>
          </a:p>
          <a:p>
            <a:pPr>
              <a:lnSpc>
                <a:spcPts val="2800"/>
              </a:lnSpc>
            </a:pPr>
            <a:r>
              <a:rPr lang="en-US" sz="2000">
                <a:solidFill>
                  <a:srgbClr val="FFFFFF"/>
                </a:solidFill>
                <a:latin typeface="Open Sans"/>
              </a:rPr>
              <a:t>    # Kasus pengujian negatif</a:t>
            </a:r>
          </a:p>
          <a:p>
            <a:pPr>
              <a:lnSpc>
                <a:spcPts val="2800"/>
              </a:lnSpc>
            </a:pPr>
            <a:r>
              <a:rPr lang="en-US" sz="2000">
                <a:solidFill>
                  <a:srgbClr val="FFFFFF"/>
                </a:solidFill>
                <a:latin typeface="Open Sans"/>
              </a:rPr>
              <a:t>    try:</a:t>
            </a:r>
          </a:p>
          <a:p>
            <a:pPr>
              <a:lnSpc>
                <a:spcPts val="2800"/>
              </a:lnSpc>
            </a:pPr>
            <a:r>
              <a:rPr lang="en-US" sz="2000">
                <a:solidFill>
                  <a:srgbClr val="FFFFFF"/>
                </a:solidFill>
                <a:latin typeface="Open Sans"/>
              </a:rPr>
              <a:t>        factorial(-1)</a:t>
            </a:r>
          </a:p>
          <a:p>
            <a:pPr>
              <a:lnSpc>
                <a:spcPts val="2800"/>
              </a:lnSpc>
            </a:pPr>
            <a:r>
              <a:rPr lang="en-US" sz="2000">
                <a:solidFill>
                  <a:srgbClr val="FFFFFF"/>
                </a:solidFill>
                <a:latin typeface="Open Sans"/>
              </a:rPr>
              <a:t>    except ValueError as e:</a:t>
            </a:r>
          </a:p>
          <a:p>
            <a:pPr>
              <a:lnSpc>
                <a:spcPts val="2800"/>
              </a:lnSpc>
            </a:pPr>
            <a:r>
              <a:rPr lang="en-US" sz="2000">
                <a:solidFill>
                  <a:srgbClr val="FFFFFF"/>
                </a:solidFill>
                <a:latin typeface="Open Sans"/>
              </a:rPr>
              <a:t>        assert str(e) == "Bilangan harus positif"</a:t>
            </a:r>
          </a:p>
          <a:p>
            <a:pPr>
              <a:lnSpc>
                <a:spcPts val="2800"/>
              </a:lnSpc>
            </a:pPr>
            <a:r>
              <a:rPr lang="en-US" sz="2000">
                <a:solidFill>
                  <a:srgbClr val="FFFFFF"/>
                </a:solidFill>
                <a:latin typeface="Open Sans"/>
              </a:rPr>
              <a:t>if __name__ == "__main__":</a:t>
            </a:r>
          </a:p>
          <a:p>
            <a:pPr>
              <a:lnSpc>
                <a:spcPts val="2800"/>
              </a:lnSpc>
            </a:pPr>
            <a:r>
              <a:rPr lang="en-US" sz="2000">
                <a:solidFill>
                  <a:srgbClr val="FFFFFF"/>
                </a:solidFill>
                <a:latin typeface="Open Sans"/>
              </a:rPr>
              <a:t>    test_factorial()</a:t>
            </a:r>
          </a:p>
          <a:p>
            <a:pPr>
              <a:lnSpc>
                <a:spcPts val="2800"/>
              </a:lnSpc>
            </a:pPr>
            <a:r>
              <a:rPr lang="en-US" sz="2000">
                <a:solidFill>
                  <a:srgbClr val="FFFFFF"/>
                </a:solidFill>
                <a:latin typeface="Open Sans"/>
              </a:rPr>
              <a:t>    print("Semua pengujian berhasil!")</a:t>
            </a:r>
          </a:p>
          <a:p>
            <a:pPr>
              <a:lnSpc>
                <a:spcPts val="2800"/>
              </a:lnSpc>
            </a:pPr>
            <a:endParaRPr lang="en-US" sz="2000">
              <a:solidFill>
                <a:srgbClr val="FFFFFF"/>
              </a:solidFill>
              <a:latin typeface="Open Sans"/>
            </a:endParaRPr>
          </a:p>
        </p:txBody>
      </p:sp>
      <p:sp>
        <p:nvSpPr>
          <p:cNvPr id="13" name="TextBox 13"/>
          <p:cNvSpPr txBox="1"/>
          <p:nvPr/>
        </p:nvSpPr>
        <p:spPr>
          <a:xfrm>
            <a:off x="7425242" y="545502"/>
            <a:ext cx="10207570"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343434"/>
                </a:solidFill>
                <a:latin typeface="Magnolia Script Bold"/>
              </a:rPr>
              <a:t>Implementasi Python</a:t>
            </a:r>
          </a:p>
        </p:txBody>
      </p:sp>
      <p:sp>
        <p:nvSpPr>
          <p:cNvPr id="14" name="TextBox 14"/>
          <p:cNvSpPr txBox="1"/>
          <p:nvPr/>
        </p:nvSpPr>
        <p:spPr>
          <a:xfrm>
            <a:off x="8371417" y="2296464"/>
            <a:ext cx="9261395" cy="4443730"/>
          </a:xfrm>
          <a:prstGeom prst="rect">
            <a:avLst/>
          </a:prstGeom>
        </p:spPr>
        <p:txBody>
          <a:bodyPr lIns="0" tIns="0" rIns="0" bIns="0" rtlCol="0" anchor="t">
            <a:spAutoFit/>
          </a:bodyPr>
          <a:lstStyle/>
          <a:p>
            <a:pPr>
              <a:lnSpc>
                <a:spcPts val="3919"/>
              </a:lnSpc>
            </a:pPr>
            <a:r>
              <a:rPr lang="en-US" sz="2799">
                <a:solidFill>
                  <a:srgbClr val="343434"/>
                </a:solidFill>
                <a:latin typeface="Open Sans"/>
              </a:rPr>
              <a:t>Dalam implementasi ini, kita memiliki fungsi </a:t>
            </a:r>
            <a:r>
              <a:rPr lang="en-US" sz="2799">
                <a:solidFill>
                  <a:srgbClr val="343434"/>
                </a:solidFill>
                <a:latin typeface="Open Sans Bold"/>
              </a:rPr>
              <a:t>factorial</a:t>
            </a:r>
            <a:r>
              <a:rPr lang="en-US" sz="2799">
                <a:solidFill>
                  <a:srgbClr val="343434"/>
                </a:solidFill>
                <a:latin typeface="Open Sans"/>
              </a:rPr>
              <a:t> yang menghitung faktorial dari bilangan bulat positif n. Unit test </a:t>
            </a:r>
            <a:r>
              <a:rPr lang="en-US" sz="2799">
                <a:solidFill>
                  <a:srgbClr val="343434"/>
                </a:solidFill>
                <a:latin typeface="Open Sans Bold"/>
              </a:rPr>
              <a:t>test_factorial</a:t>
            </a:r>
            <a:r>
              <a:rPr lang="en-US" sz="2799">
                <a:solidFill>
                  <a:srgbClr val="343434"/>
                </a:solidFill>
                <a:latin typeface="Open Sans"/>
              </a:rPr>
              <a:t> menguji beberapa kasus, termasuk faktorial dari </a:t>
            </a:r>
            <a:r>
              <a:rPr lang="en-US" sz="2799">
                <a:solidFill>
                  <a:srgbClr val="343434"/>
                </a:solidFill>
                <a:latin typeface="Open Sans Bold"/>
              </a:rPr>
              <a:t>0, 1, 5, dan 10</a:t>
            </a:r>
            <a:r>
              <a:rPr lang="en-US" sz="2799">
                <a:solidFill>
                  <a:srgbClr val="343434"/>
                </a:solidFill>
                <a:latin typeface="Open Sans"/>
              </a:rPr>
              <a:t>, serta menguji bagaimana fungsi merespons ketika diberikan input </a:t>
            </a:r>
            <a:r>
              <a:rPr lang="en-US" sz="2799">
                <a:solidFill>
                  <a:srgbClr val="343434"/>
                </a:solidFill>
                <a:latin typeface="Open Sans Bold"/>
              </a:rPr>
              <a:t>negatif</a:t>
            </a:r>
            <a:r>
              <a:rPr lang="en-US" sz="2799">
                <a:solidFill>
                  <a:srgbClr val="343434"/>
                </a:solidFill>
                <a:latin typeface="Open Sans"/>
              </a:rPr>
              <a:t>. Jika semua pernyataan </a:t>
            </a:r>
            <a:r>
              <a:rPr lang="en-US" sz="2799">
                <a:solidFill>
                  <a:srgbClr val="343434"/>
                </a:solidFill>
                <a:latin typeface="Open Sans Bold"/>
              </a:rPr>
              <a:t>assert</a:t>
            </a:r>
            <a:r>
              <a:rPr lang="en-US" sz="2799">
                <a:solidFill>
                  <a:srgbClr val="343434"/>
                </a:solidFill>
                <a:latin typeface="Open Sans"/>
              </a:rPr>
              <a:t> berhasil dan input negatif menghasilkan ValueError yang diharapkan, maka pesan </a:t>
            </a:r>
            <a:r>
              <a:rPr lang="en-US" sz="2799">
                <a:solidFill>
                  <a:srgbClr val="343434"/>
                </a:solidFill>
                <a:latin typeface="Open Sans Bold"/>
              </a:rPr>
              <a:t>"Semua pengujian berhasil!"</a:t>
            </a:r>
            <a:r>
              <a:rPr lang="en-US" sz="2799">
                <a:solidFill>
                  <a:srgbClr val="343434"/>
                </a:solidFill>
                <a:latin typeface="Open Sans"/>
              </a:rPr>
              <a:t> akan ditampilkan.</a:t>
            </a:r>
          </a:p>
        </p:txBody>
      </p:sp>
      <p:sp>
        <p:nvSpPr>
          <p:cNvPr id="15" name="TextBox 15"/>
          <p:cNvSpPr txBox="1"/>
          <p:nvPr/>
        </p:nvSpPr>
        <p:spPr>
          <a:xfrm>
            <a:off x="8371417" y="7310057"/>
            <a:ext cx="3318494"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343434"/>
                </a:solidFill>
                <a:latin typeface="Magnolia Script Bold"/>
              </a:rPr>
              <a:t>Output:</a:t>
            </a:r>
          </a:p>
        </p:txBody>
      </p:sp>
      <p:sp>
        <p:nvSpPr>
          <p:cNvPr id="16" name="TextBox 16"/>
          <p:cNvSpPr txBox="1"/>
          <p:nvPr/>
        </p:nvSpPr>
        <p:spPr>
          <a:xfrm rot="-5400000">
            <a:off x="-826130" y="2073584"/>
            <a:ext cx="3318494"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FFFFFF"/>
                </a:solidFill>
                <a:latin typeface="Magnolia Script Bold"/>
              </a:rPr>
              <a:t>Code</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TextBox 6"/>
          <p:cNvSpPr txBox="1"/>
          <p:nvPr/>
        </p:nvSpPr>
        <p:spPr>
          <a:xfrm>
            <a:off x="911165" y="3371850"/>
            <a:ext cx="16888937" cy="35433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Continuous Integration / </a:t>
            </a:r>
          </a:p>
          <a:p>
            <a:pPr algn="ctr">
              <a:lnSpc>
                <a:spcPts val="9360"/>
              </a:lnSpc>
            </a:pPr>
            <a:r>
              <a:rPr lang="en-US" sz="7800">
                <a:solidFill>
                  <a:srgbClr val="343434"/>
                </a:solidFill>
                <a:latin typeface="Magnolia Script Bold"/>
              </a:rPr>
              <a:t>Continuous Delivery</a:t>
            </a:r>
          </a:p>
          <a:p>
            <a:pPr algn="ctr">
              <a:lnSpc>
                <a:spcPts val="9360"/>
              </a:lnSpc>
            </a:pPr>
            <a:r>
              <a:rPr lang="en-US" sz="7800">
                <a:solidFill>
                  <a:srgbClr val="343434"/>
                </a:solidFill>
                <a:latin typeface="Magnolia Script Bold"/>
              </a:rPr>
              <a:t>(CI/CD)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2526123" y="849376"/>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a:rPr>
              <a:t>Pengertian</a:t>
            </a:r>
          </a:p>
        </p:txBody>
      </p:sp>
      <p:sp>
        <p:nvSpPr>
          <p:cNvPr id="9" name="TextBox 9"/>
          <p:cNvSpPr txBox="1"/>
          <p:nvPr/>
        </p:nvSpPr>
        <p:spPr>
          <a:xfrm>
            <a:off x="2526123" y="2411025"/>
            <a:ext cx="12292037" cy="6920230"/>
          </a:xfrm>
          <a:prstGeom prst="rect">
            <a:avLst/>
          </a:prstGeom>
        </p:spPr>
        <p:txBody>
          <a:bodyPr lIns="0" tIns="0" rIns="0" bIns="0" rtlCol="0" anchor="t">
            <a:spAutoFit/>
          </a:bodyPr>
          <a:lstStyle/>
          <a:p>
            <a:pPr>
              <a:lnSpc>
                <a:spcPts val="3919"/>
              </a:lnSpc>
            </a:pPr>
            <a:r>
              <a:rPr lang="en-US" sz="2799">
                <a:solidFill>
                  <a:srgbClr val="343434"/>
                </a:solidFill>
                <a:latin typeface="Open Sans"/>
              </a:rPr>
              <a:t>Continuous integration (CI) adalah pengintegrasian kode ke dalam repositori kode kemudian menjalankan pengujian secara otomatis, cepat, dan sering. Kamu dapat melakukan CI ini dengan menggunakan perintah  commit.</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Sementara continous delivery atau continuous deployment (CD) adalah praktik yang dilakukan setelah proses CI selesai dan seluruh kode berhasil terintegrasi, sehingga aplikasi bisa dibangun lalu dirilis secara otomatis.</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CI/CD pipeline adalah praktik umum dalam pengembangan perangkat lunak yang menghubungkan tim pengembang dan tim operasional. Ini terdiri dari tiga tahap: integrasi berkelanjutan, pengiriman berkelanjutan, dan penyebaran berkelanjutan, yang dijalankan secara otomatis untuk mencapai perangkat lunak yang handal dan bebas dari bug.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679465">
            <a:off x="10792946" y="-1474141"/>
            <a:ext cx="13361552" cy="12496271"/>
          </a:xfrm>
          <a:custGeom>
            <a:avLst/>
            <a:gdLst/>
            <a:ahLst/>
            <a:cxnLst/>
            <a:rect l="l" t="t" r="r" b="b"/>
            <a:pathLst>
              <a:path w="13361552" h="12496271">
                <a:moveTo>
                  <a:pt x="0" y="0"/>
                </a:moveTo>
                <a:lnTo>
                  <a:pt x="13361552" y="0"/>
                </a:lnTo>
                <a:lnTo>
                  <a:pt x="13361552" y="12496271"/>
                </a:lnTo>
                <a:lnTo>
                  <a:pt x="0" y="1249627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8525631">
            <a:off x="13688080" y="-1463251"/>
            <a:ext cx="5134469" cy="4801966"/>
          </a:xfrm>
          <a:custGeom>
            <a:avLst/>
            <a:gdLst/>
            <a:ahLst/>
            <a:cxnLst/>
            <a:rect l="l" t="t" r="r" b="b"/>
            <a:pathLst>
              <a:path w="5134469" h="4801966">
                <a:moveTo>
                  <a:pt x="0" y="0"/>
                </a:moveTo>
                <a:lnTo>
                  <a:pt x="5134469" y="0"/>
                </a:lnTo>
                <a:lnTo>
                  <a:pt x="5134469" y="4801965"/>
                </a:lnTo>
                <a:lnTo>
                  <a:pt x="0" y="480196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rot="3167773" flipH="1">
            <a:off x="14372168" y="6346416"/>
            <a:ext cx="4961277" cy="4639990"/>
          </a:xfrm>
          <a:custGeom>
            <a:avLst/>
            <a:gdLst/>
            <a:ahLst/>
            <a:cxnLst/>
            <a:rect l="l" t="t" r="r" b="b"/>
            <a:pathLst>
              <a:path w="4961277" h="4639990">
                <a:moveTo>
                  <a:pt x="4961277" y="0"/>
                </a:moveTo>
                <a:lnTo>
                  <a:pt x="0" y="0"/>
                </a:lnTo>
                <a:lnTo>
                  <a:pt x="0" y="4639989"/>
                </a:lnTo>
                <a:lnTo>
                  <a:pt x="4961277" y="4639989"/>
                </a:lnTo>
                <a:lnTo>
                  <a:pt x="4961277"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1662099" y="1028700"/>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Manfaat CI/CD</a:t>
            </a:r>
          </a:p>
        </p:txBody>
      </p:sp>
      <p:sp>
        <p:nvSpPr>
          <p:cNvPr id="6" name="TextBox 6"/>
          <p:cNvSpPr txBox="1"/>
          <p:nvPr/>
        </p:nvSpPr>
        <p:spPr>
          <a:xfrm>
            <a:off x="1623999" y="2833370"/>
            <a:ext cx="9839271" cy="5434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343434"/>
                </a:solidFill>
                <a:latin typeface="Open Sans Bold"/>
              </a:rPr>
              <a:t>Feedback lebih cepat:</a:t>
            </a:r>
            <a:r>
              <a:rPr lang="en-US" sz="2799">
                <a:solidFill>
                  <a:srgbClr val="343434"/>
                </a:solidFill>
                <a:latin typeface="Open Sans"/>
              </a:rPr>
              <a:t> Dengan CI/CD, kode diuji secara bersamaan, memberikan feedback yang cepat kepada tim pengembang untuk penanganan permasalahan dengan segera.</a:t>
            </a:r>
          </a:p>
          <a:p>
            <a:pPr marL="604519" lvl="1" indent="-302260">
              <a:lnSpc>
                <a:spcPts val="3919"/>
              </a:lnSpc>
              <a:buFont typeface="Arial"/>
              <a:buChar char="•"/>
            </a:pPr>
            <a:r>
              <a:rPr lang="en-US" sz="2799">
                <a:solidFill>
                  <a:srgbClr val="343434"/>
                </a:solidFill>
                <a:latin typeface="Open Sans Bold"/>
              </a:rPr>
              <a:t>Deteksi bug lebih cepat:</a:t>
            </a:r>
            <a:r>
              <a:rPr lang="en-US" sz="2799">
                <a:solidFill>
                  <a:srgbClr val="343434"/>
                </a:solidFill>
                <a:latin typeface="Open Sans"/>
              </a:rPr>
              <a:t> CI/CD secara otomatis mendeteksi bug dalam kode, memungkinkan pengembang untuk mengidentifikasi dan memperbaiki masalah dengan cepat.</a:t>
            </a:r>
          </a:p>
          <a:p>
            <a:pPr marL="604519" lvl="1" indent="-302260">
              <a:lnSpc>
                <a:spcPts val="3919"/>
              </a:lnSpc>
              <a:buFont typeface="Arial"/>
              <a:buChar char="•"/>
            </a:pPr>
            <a:r>
              <a:rPr lang="en-US" sz="2799">
                <a:solidFill>
                  <a:srgbClr val="343434"/>
                </a:solidFill>
                <a:latin typeface="Open Sans Bold"/>
              </a:rPr>
              <a:t>Mempercepat rilis: </a:t>
            </a:r>
            <a:r>
              <a:rPr lang="en-US" sz="2799">
                <a:solidFill>
                  <a:srgbClr val="343434"/>
                </a:solidFill>
                <a:latin typeface="Open Sans"/>
              </a:rPr>
              <a:t>Proses CI/CD memungkinkan aplikasi untuk selalu dalam kondisi siap dirilis, mempercepat proses peluncuran aplikasi.</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rot="-1398329">
            <a:off x="15406871" y="46741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3682698"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Tools untuk CI/CD</a:t>
            </a:r>
          </a:p>
        </p:txBody>
      </p:sp>
      <p:sp>
        <p:nvSpPr>
          <p:cNvPr id="9" name="TextBox 9"/>
          <p:cNvSpPr txBox="1"/>
          <p:nvPr/>
        </p:nvSpPr>
        <p:spPr>
          <a:xfrm>
            <a:off x="3682698" y="3238752"/>
            <a:ext cx="11303604" cy="59296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343434"/>
                </a:solidFill>
                <a:latin typeface="Open Sans Bold"/>
              </a:rPr>
              <a:t>Jenkins: </a:t>
            </a:r>
            <a:r>
              <a:rPr lang="en-US" sz="2799">
                <a:solidFill>
                  <a:srgbClr val="343434"/>
                </a:solidFill>
                <a:latin typeface="Open Sans"/>
              </a:rPr>
              <a:t>Open source, Java-based tool dengan banyak plugin yang mendukung pembuatan, deployment, dan otomatisasi dalam pengembangan perangkat lunak.</a:t>
            </a:r>
          </a:p>
          <a:p>
            <a:pPr marL="604519" lvl="1" indent="-302260">
              <a:lnSpc>
                <a:spcPts val="3919"/>
              </a:lnSpc>
              <a:buFont typeface="Arial"/>
              <a:buChar char="•"/>
            </a:pPr>
            <a:r>
              <a:rPr lang="en-US" sz="2799">
                <a:solidFill>
                  <a:srgbClr val="343434"/>
                </a:solidFill>
                <a:latin typeface="Open Sans Bold"/>
              </a:rPr>
              <a:t>AWS CodeBuild:</a:t>
            </a:r>
            <a:r>
              <a:rPr lang="en-US" sz="2799">
                <a:solidFill>
                  <a:srgbClr val="343434"/>
                </a:solidFill>
                <a:latin typeface="Open Sans"/>
              </a:rPr>
              <a:t> Tool dari AWS untuk membangun dan menguji kode dengan aman dan otomatis.</a:t>
            </a:r>
          </a:p>
          <a:p>
            <a:pPr marL="604519" lvl="1" indent="-302260">
              <a:lnSpc>
                <a:spcPts val="3919"/>
              </a:lnSpc>
              <a:buFont typeface="Arial"/>
              <a:buChar char="•"/>
            </a:pPr>
            <a:r>
              <a:rPr lang="en-US" sz="2799">
                <a:solidFill>
                  <a:srgbClr val="343434"/>
                </a:solidFill>
                <a:latin typeface="Open Sans Bold"/>
              </a:rPr>
              <a:t>Azure DevOps:</a:t>
            </a:r>
            <a:r>
              <a:rPr lang="en-US" sz="2799">
                <a:solidFill>
                  <a:srgbClr val="343434"/>
                </a:solidFill>
                <a:latin typeface="Open Sans"/>
              </a:rPr>
              <a:t> Ciptaan Microsoft, dapat digunakan untuk mengatur, menguji, dan melakukan deployment pada berbagai sistem operasi.</a:t>
            </a:r>
          </a:p>
          <a:p>
            <a:pPr marL="604519" lvl="1" indent="-302260">
              <a:lnSpc>
                <a:spcPts val="3919"/>
              </a:lnSpc>
              <a:buFont typeface="Arial"/>
              <a:buChar char="•"/>
            </a:pPr>
            <a:r>
              <a:rPr lang="en-US" sz="2799">
                <a:solidFill>
                  <a:srgbClr val="343434"/>
                </a:solidFill>
                <a:latin typeface="Open Sans Bold"/>
              </a:rPr>
              <a:t>GitLab CI/CD:</a:t>
            </a:r>
            <a:r>
              <a:rPr lang="en-US" sz="2799">
                <a:solidFill>
                  <a:srgbClr val="343434"/>
                </a:solidFill>
                <a:latin typeface="Open Sans"/>
              </a:rPr>
              <a:t> Dibuat oleh GitLab, mendukung continuous integration, continuous delivery, dan continuous deployment, serta dapat berjalan di berbagai lingkungan seperti virtual machine, docker container, dan server lainnya.</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3176289" y="1028700"/>
            <a:ext cx="1193542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Langkah-Langkah CI/CD</a:t>
            </a:r>
          </a:p>
        </p:txBody>
      </p:sp>
      <p:sp>
        <p:nvSpPr>
          <p:cNvPr id="7" name="TextBox 7"/>
          <p:cNvSpPr txBox="1"/>
          <p:nvPr/>
        </p:nvSpPr>
        <p:spPr>
          <a:xfrm>
            <a:off x="3436997" y="2761283"/>
            <a:ext cx="11414005" cy="5434330"/>
          </a:xfrm>
          <a:prstGeom prst="rect">
            <a:avLst/>
          </a:prstGeom>
        </p:spPr>
        <p:txBody>
          <a:bodyPr lIns="0" tIns="0" rIns="0" bIns="0" rtlCol="0" anchor="t">
            <a:spAutoFit/>
          </a:bodyPr>
          <a:lstStyle/>
          <a:p>
            <a:pPr>
              <a:lnSpc>
                <a:spcPts val="3919"/>
              </a:lnSpc>
            </a:pPr>
            <a:r>
              <a:rPr lang="en-US" sz="2799">
                <a:solidFill>
                  <a:srgbClr val="343434"/>
                </a:solidFill>
                <a:latin typeface="Open Sans Bold"/>
              </a:rPr>
              <a:t>1. Continuous Integration (Integrasi Berkelanjutan)</a:t>
            </a:r>
          </a:p>
          <a:p>
            <a:pPr>
              <a:lnSpc>
                <a:spcPts val="3919"/>
              </a:lnSpc>
            </a:pPr>
            <a:r>
              <a:rPr lang="en-US" sz="2799">
                <a:solidFill>
                  <a:srgbClr val="343434"/>
                </a:solidFill>
                <a:latin typeface="Open Sans"/>
              </a:rPr>
              <a:t>    Integrasi kode secara terus-menerus dengan pengujian otomatis.</a:t>
            </a:r>
          </a:p>
          <a:p>
            <a:pPr>
              <a:lnSpc>
                <a:spcPts val="3919"/>
              </a:lnSpc>
            </a:pPr>
            <a:r>
              <a:rPr lang="en-US" sz="2799">
                <a:solidFill>
                  <a:srgbClr val="343434"/>
                </a:solidFill>
                <a:latin typeface="Open Sans Bold"/>
              </a:rPr>
              <a:t>2. Continuous Testing (Pengujian Berkelanjutan)</a:t>
            </a:r>
          </a:p>
          <a:p>
            <a:pPr>
              <a:lnSpc>
                <a:spcPts val="3919"/>
              </a:lnSpc>
            </a:pPr>
            <a:r>
              <a:rPr lang="en-US" sz="2799">
                <a:solidFill>
                  <a:srgbClr val="343434"/>
                </a:solidFill>
                <a:latin typeface="Open Sans"/>
              </a:rPr>
              <a:t>    Verifikasi komponen unit aplikasi dengan pengujian otomatis.</a:t>
            </a:r>
          </a:p>
          <a:p>
            <a:pPr>
              <a:lnSpc>
                <a:spcPts val="3919"/>
              </a:lnSpc>
            </a:pPr>
            <a:r>
              <a:rPr lang="en-US" sz="2799">
                <a:solidFill>
                  <a:srgbClr val="343434"/>
                </a:solidFill>
                <a:latin typeface="Open Sans Bold"/>
              </a:rPr>
              <a:t>3. Continuous Delivery (Pengiriman Berkelanjutan)</a:t>
            </a:r>
          </a:p>
          <a:p>
            <a:pPr>
              <a:lnSpc>
                <a:spcPts val="3919"/>
              </a:lnSpc>
            </a:pPr>
            <a:r>
              <a:rPr lang="en-US" sz="2799">
                <a:solidFill>
                  <a:srgbClr val="343434"/>
                </a:solidFill>
                <a:latin typeface="Open Sans"/>
              </a:rPr>
              <a:t>    Kode siap untuk pengiriman atau implementasi otomatis.</a:t>
            </a:r>
          </a:p>
          <a:p>
            <a:pPr>
              <a:lnSpc>
                <a:spcPts val="3919"/>
              </a:lnSpc>
            </a:pPr>
            <a:r>
              <a:rPr lang="en-US" sz="2799">
                <a:solidFill>
                  <a:srgbClr val="343434"/>
                </a:solidFill>
                <a:latin typeface="Open Sans Bold"/>
              </a:rPr>
              <a:t>4. Continuous Deployment (Penyebaran Berkelanjutan)</a:t>
            </a:r>
          </a:p>
          <a:p>
            <a:pPr>
              <a:lnSpc>
                <a:spcPts val="3919"/>
              </a:lnSpc>
            </a:pPr>
            <a:r>
              <a:rPr lang="en-US" sz="2799">
                <a:solidFill>
                  <a:srgbClr val="343434"/>
                </a:solidFill>
                <a:latin typeface="Open Sans"/>
              </a:rPr>
              <a:t>    Penyatuan aplikasi ke produksi secara otomatis.</a:t>
            </a:r>
          </a:p>
          <a:p>
            <a:pPr>
              <a:lnSpc>
                <a:spcPts val="3919"/>
              </a:lnSpc>
            </a:pPr>
            <a:r>
              <a:rPr lang="en-US" sz="2799">
                <a:solidFill>
                  <a:srgbClr val="343434"/>
                </a:solidFill>
                <a:latin typeface="Open Sans Bold"/>
              </a:rPr>
              <a:t>5. Continuous Monitoring (Pemantauan Berkelanjutan)</a:t>
            </a:r>
          </a:p>
          <a:p>
            <a:pPr>
              <a:lnSpc>
                <a:spcPts val="3919"/>
              </a:lnSpc>
            </a:pPr>
            <a:r>
              <a:rPr lang="en-US" sz="2799">
                <a:solidFill>
                  <a:srgbClr val="343434"/>
                </a:solidFill>
                <a:latin typeface="Open Sans"/>
              </a:rPr>
              <a:t>    Pemantauan kinerja aplikasi dan deteksi kesalahan secara</a:t>
            </a:r>
          </a:p>
          <a:p>
            <a:pPr>
              <a:lnSpc>
                <a:spcPts val="3919"/>
              </a:lnSpc>
            </a:pPr>
            <a:r>
              <a:rPr lang="en-US" sz="2799">
                <a:solidFill>
                  <a:srgbClr val="343434"/>
                </a:solidFill>
                <a:latin typeface="Open Sans"/>
              </a:rPr>
              <a:t>    berkesinambungan.</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934" y="1166257"/>
            <a:ext cx="17776131" cy="7954485"/>
          </a:xfrm>
          <a:prstGeom prst="rect">
            <a:avLst/>
          </a:prstGeom>
        </p:spPr>
      </p:pic>
    </p:spTree>
    <p:extLst>
      <p:ext uri="{BB962C8B-B14F-4D97-AF65-F5344CB8AC3E}">
        <p14:creationId xmlns:p14="http://schemas.microsoft.com/office/powerpoint/2010/main" val="3832966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76285">
            <a:off x="-2806917" y="-4256124"/>
            <a:ext cx="7906493" cy="9054418"/>
          </a:xfrm>
          <a:custGeom>
            <a:avLst/>
            <a:gdLst/>
            <a:ahLst/>
            <a:cxnLst/>
            <a:rect l="l" t="t" r="r" b="b"/>
            <a:pathLst>
              <a:path w="7906493" h="9054418">
                <a:moveTo>
                  <a:pt x="0" y="0"/>
                </a:moveTo>
                <a:lnTo>
                  <a:pt x="7906493" y="0"/>
                </a:lnTo>
                <a:lnTo>
                  <a:pt x="7906493" y="9054417"/>
                </a:lnTo>
                <a:lnTo>
                  <a:pt x="0" y="905441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2379074" y="-779705"/>
            <a:ext cx="6815548" cy="4634573"/>
          </a:xfrm>
          <a:custGeom>
            <a:avLst/>
            <a:gdLst/>
            <a:ahLst/>
            <a:cxnLst/>
            <a:rect l="l" t="t" r="r" b="b"/>
            <a:pathLst>
              <a:path w="6815548" h="4634573">
                <a:moveTo>
                  <a:pt x="0" y="0"/>
                </a:moveTo>
                <a:lnTo>
                  <a:pt x="6815548" y="0"/>
                </a:lnTo>
                <a:lnTo>
                  <a:pt x="6815548" y="4634573"/>
                </a:lnTo>
                <a:lnTo>
                  <a:pt x="0" y="4634573"/>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365030" y="6462587"/>
            <a:ext cx="6685401" cy="5591426"/>
          </a:xfrm>
          <a:custGeom>
            <a:avLst/>
            <a:gdLst/>
            <a:ahLst/>
            <a:cxnLst/>
            <a:rect l="l" t="t" r="r" b="b"/>
            <a:pathLst>
              <a:path w="6685401" h="5591426">
                <a:moveTo>
                  <a:pt x="0" y="0"/>
                </a:moveTo>
                <a:lnTo>
                  <a:pt x="6685401" y="0"/>
                </a:lnTo>
                <a:lnTo>
                  <a:pt x="6685401" y="5591426"/>
                </a:lnTo>
                <a:lnTo>
                  <a:pt x="0" y="559142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TextBox 5"/>
          <p:cNvSpPr txBox="1"/>
          <p:nvPr/>
        </p:nvSpPr>
        <p:spPr>
          <a:xfrm>
            <a:off x="4324094" y="1302321"/>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Sumber:</a:t>
            </a:r>
          </a:p>
        </p:txBody>
      </p:sp>
      <p:sp>
        <p:nvSpPr>
          <p:cNvPr id="6" name="TextBox 6"/>
          <p:cNvSpPr txBox="1"/>
          <p:nvPr/>
        </p:nvSpPr>
        <p:spPr>
          <a:xfrm>
            <a:off x="3503349" y="3033023"/>
            <a:ext cx="11281302" cy="54343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343434"/>
                </a:solidFill>
                <a:latin typeface="Open Sans"/>
              </a:rPr>
              <a:t>udith Bryan L Sie dkk, PENGUJIAN WHITE BOX TESTING TERHADAP WEBSITE ROOM MENGGUNAKAN TEKNIK BASIS PATH</a:t>
            </a:r>
          </a:p>
          <a:p>
            <a:pPr marL="604519" lvl="1" indent="-302260" algn="just">
              <a:lnSpc>
                <a:spcPts val="3919"/>
              </a:lnSpc>
              <a:buFont typeface="Arial"/>
              <a:buChar char="•"/>
            </a:pPr>
            <a:r>
              <a:rPr lang="en-US" sz="2799">
                <a:solidFill>
                  <a:srgbClr val="343434"/>
                </a:solidFill>
                <a:latin typeface="Open Sans"/>
              </a:rPr>
              <a:t>Jaeni dkk, Implementasi Continuous Integration/Continuous Delivery (CI/CD) Pada Performance Testing Devops</a:t>
            </a:r>
          </a:p>
          <a:p>
            <a:pPr marL="604519" lvl="1" indent="-302260" algn="just">
              <a:lnSpc>
                <a:spcPts val="3919"/>
              </a:lnSpc>
              <a:buFont typeface="Arial"/>
              <a:buChar char="•"/>
            </a:pPr>
            <a:r>
              <a:rPr lang="en-US" sz="2799">
                <a:solidFill>
                  <a:srgbClr val="343434"/>
                </a:solidFill>
                <a:latin typeface="Open Sans"/>
              </a:rPr>
              <a:t>Sanni Pramushinto dkk, Unit Testing Pada Aplikasi Web (Studi Kasus Bisnis Jasa Laundry)</a:t>
            </a:r>
          </a:p>
          <a:p>
            <a:pPr marL="604519" lvl="1" indent="-302260" algn="just">
              <a:lnSpc>
                <a:spcPts val="3919"/>
              </a:lnSpc>
              <a:buFont typeface="Arial"/>
              <a:buChar char="•"/>
            </a:pPr>
            <a:r>
              <a:rPr lang="en-US" sz="2799">
                <a:solidFill>
                  <a:srgbClr val="343434"/>
                </a:solidFill>
                <a:latin typeface="Open Sans"/>
              </a:rPr>
              <a:t>https://www.dicoding.com/blog/apa-itu-ci-cd/</a:t>
            </a:r>
          </a:p>
          <a:p>
            <a:pPr marL="604519" lvl="1" indent="-302260" algn="just">
              <a:lnSpc>
                <a:spcPts val="3919"/>
              </a:lnSpc>
              <a:buFont typeface="Arial"/>
              <a:buChar char="•"/>
            </a:pPr>
            <a:r>
              <a:rPr lang="en-US" sz="2799">
                <a:solidFill>
                  <a:srgbClr val="343434"/>
                </a:solidFill>
                <a:latin typeface="Open Sans"/>
              </a:rPr>
              <a:t>https://agribisnis.uma.ac.id/2023/02/22/tahapan-ci-cd-dalma-devops/</a:t>
            </a:r>
          </a:p>
          <a:p>
            <a:pPr marL="604519" lvl="1" indent="-302260" algn="just">
              <a:lnSpc>
                <a:spcPts val="3919"/>
              </a:lnSpc>
              <a:buFont typeface="Arial"/>
              <a:buChar char="•"/>
            </a:pPr>
            <a:r>
              <a:rPr lang="en-US" sz="2799">
                <a:solidFill>
                  <a:srgbClr val="343434"/>
                </a:solidFill>
                <a:latin typeface="Open Sans"/>
              </a:rPr>
              <a:t>https://www.youtube.com/watch?v=PsO5dZqBckY</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59602">
            <a:off x="-2743616" y="4292169"/>
            <a:ext cx="5487232" cy="5522305"/>
          </a:xfrm>
          <a:custGeom>
            <a:avLst/>
            <a:gdLst/>
            <a:ahLst/>
            <a:cxnLst/>
            <a:rect l="l" t="t" r="r" b="b"/>
            <a:pathLst>
              <a:path w="5487232" h="5522305">
                <a:moveTo>
                  <a:pt x="0" y="0"/>
                </a:moveTo>
                <a:lnTo>
                  <a:pt x="5487232" y="0"/>
                </a:lnTo>
                <a:lnTo>
                  <a:pt x="5487232" y="5522305"/>
                </a:lnTo>
                <a:lnTo>
                  <a:pt x="0" y="552230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9235605">
            <a:off x="-941976" y="6201286"/>
            <a:ext cx="6075197" cy="6114027"/>
          </a:xfrm>
          <a:custGeom>
            <a:avLst/>
            <a:gdLst/>
            <a:ahLst/>
            <a:cxnLst/>
            <a:rect l="l" t="t" r="r" b="b"/>
            <a:pathLst>
              <a:path w="6075197" h="6114027">
                <a:moveTo>
                  <a:pt x="0" y="0"/>
                </a:moveTo>
                <a:lnTo>
                  <a:pt x="6075197" y="0"/>
                </a:lnTo>
                <a:lnTo>
                  <a:pt x="6075197" y="6114028"/>
                </a:lnTo>
                <a:lnTo>
                  <a:pt x="0" y="611402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4116306" y="-2506522"/>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321959">
            <a:off x="15358330" y="1019438"/>
            <a:ext cx="5923564" cy="5961426"/>
          </a:xfrm>
          <a:custGeom>
            <a:avLst/>
            <a:gdLst/>
            <a:ahLst/>
            <a:cxnLst/>
            <a:rect l="l" t="t" r="r" b="b"/>
            <a:pathLst>
              <a:path w="5923564" h="5961426">
                <a:moveTo>
                  <a:pt x="0" y="0"/>
                </a:moveTo>
                <a:lnTo>
                  <a:pt x="5923564" y="0"/>
                </a:lnTo>
                <a:lnTo>
                  <a:pt x="5923564" y="5961425"/>
                </a:lnTo>
                <a:lnTo>
                  <a:pt x="0" y="59614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6" name="Group 6"/>
          <p:cNvGrpSpPr/>
          <p:nvPr/>
        </p:nvGrpSpPr>
        <p:grpSpPr>
          <a:xfrm>
            <a:off x="6137332" y="5977425"/>
            <a:ext cx="465072" cy="465072"/>
            <a:chOff x="0" y="0"/>
            <a:chExt cx="620096" cy="620096"/>
          </a:xfrm>
        </p:grpSpPr>
        <p:grpSp>
          <p:nvGrpSpPr>
            <p:cNvPr id="7" name="Group 7"/>
            <p:cNvGrpSpPr/>
            <p:nvPr/>
          </p:nvGrpSpPr>
          <p:grpSpPr>
            <a:xfrm>
              <a:off x="0" y="0"/>
              <a:ext cx="620096" cy="62009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grpSp>
      <p:grpSp>
        <p:nvGrpSpPr>
          <p:cNvPr id="11" name="Group 11"/>
          <p:cNvGrpSpPr/>
          <p:nvPr/>
        </p:nvGrpSpPr>
        <p:grpSpPr>
          <a:xfrm>
            <a:off x="6137332" y="5178978"/>
            <a:ext cx="465072" cy="465072"/>
            <a:chOff x="0" y="0"/>
            <a:chExt cx="620096" cy="620096"/>
          </a:xfrm>
        </p:grpSpPr>
        <p:grpSp>
          <p:nvGrpSpPr>
            <p:cNvPr id="12" name="Group 12"/>
            <p:cNvGrpSpPr/>
            <p:nvPr/>
          </p:nvGrpSpPr>
          <p:grpSpPr>
            <a:xfrm>
              <a:off x="0" y="0"/>
              <a:ext cx="620096" cy="62009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grpSp>
      <p:sp>
        <p:nvSpPr>
          <p:cNvPr id="16" name="TextBox 16"/>
          <p:cNvSpPr txBox="1"/>
          <p:nvPr/>
        </p:nvSpPr>
        <p:spPr>
          <a:xfrm>
            <a:off x="5934773" y="3321532"/>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Disusun oleh:</a:t>
            </a:r>
          </a:p>
        </p:txBody>
      </p:sp>
      <p:sp>
        <p:nvSpPr>
          <p:cNvPr id="17" name="TextBox 17"/>
          <p:cNvSpPr txBox="1"/>
          <p:nvPr/>
        </p:nvSpPr>
        <p:spPr>
          <a:xfrm>
            <a:off x="6827683" y="5102778"/>
            <a:ext cx="5109356"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Nama : Irwan Nurhidayat</a:t>
            </a:r>
          </a:p>
        </p:txBody>
      </p:sp>
      <p:sp>
        <p:nvSpPr>
          <p:cNvPr id="18" name="TextBox 18"/>
          <p:cNvSpPr txBox="1"/>
          <p:nvPr/>
        </p:nvSpPr>
        <p:spPr>
          <a:xfrm>
            <a:off x="6827683" y="5876903"/>
            <a:ext cx="4906742"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NIM     : 201011402055</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TextBox 6"/>
          <p:cNvSpPr txBox="1"/>
          <p:nvPr/>
        </p:nvSpPr>
        <p:spPr>
          <a:xfrm>
            <a:off x="3205277" y="4552950"/>
            <a:ext cx="11877447"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A. Whitebox &amp; Unit Test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7395177" y="2716177"/>
            <a:ext cx="7542136" cy="5565331"/>
          </a:xfrm>
          <a:prstGeom prst="rect">
            <a:avLst/>
          </a:prstGeom>
        </p:spPr>
        <p:txBody>
          <a:bodyPr lIns="0" tIns="0" rIns="0" bIns="0" rtlCol="0" anchor="t">
            <a:spAutoFit/>
          </a:bodyPr>
          <a:lstStyle/>
          <a:p>
            <a:pPr>
              <a:lnSpc>
                <a:spcPts val="3683"/>
              </a:lnSpc>
            </a:pPr>
            <a:r>
              <a:rPr lang="en-US" sz="2630">
                <a:solidFill>
                  <a:srgbClr val="343434"/>
                </a:solidFill>
                <a:latin typeface="Open Sans"/>
              </a:rPr>
              <a:t>White box testing atau yang dapat diartikan menjadi “pengujian kotak putih” adalah pengujian yang dilakukan untuk menguji perangkat lunak dengan cara menganalisa dan meneliti struktur internal dan kode dari perangkat lunak. Lain halnya dengan black box testing yang hanya melihat hasil input dan output dari perangkat lunak, pengujian white box testing berfokus pada aliran input dan output dari perangkat lunak.  </a:t>
            </a:r>
          </a:p>
          <a:p>
            <a:pPr>
              <a:lnSpc>
                <a:spcPts val="3683"/>
              </a:lnSpc>
            </a:pPr>
            <a:endParaRPr lang="en-US" sz="2630">
              <a:solidFill>
                <a:srgbClr val="343434"/>
              </a:solidFill>
              <a:latin typeface="Open Sans"/>
            </a:endParaRPr>
          </a:p>
          <a:p>
            <a:pPr>
              <a:lnSpc>
                <a:spcPts val="3683"/>
              </a:lnSpc>
            </a:pPr>
            <a:endParaRPr lang="en-US" sz="2630">
              <a:solidFill>
                <a:srgbClr val="343434"/>
              </a:solidFill>
              <a:latin typeface="Open Sans"/>
            </a:endParaRPr>
          </a:p>
        </p:txBody>
      </p:sp>
      <p:grpSp>
        <p:nvGrpSpPr>
          <p:cNvPr id="9" name="Group 9"/>
          <p:cNvGrpSpPr>
            <a:grpSpLocks noChangeAspect="1"/>
          </p:cNvGrpSpPr>
          <p:nvPr/>
        </p:nvGrpSpPr>
        <p:grpSpPr>
          <a:xfrm>
            <a:off x="2278289" y="2737407"/>
            <a:ext cx="4812205" cy="4812186"/>
            <a:chOff x="0" y="0"/>
            <a:chExt cx="6350000" cy="6349975"/>
          </a:xfrm>
        </p:grpSpPr>
        <p:sp>
          <p:nvSpPr>
            <p:cNvPr id="10" name="Freeform 1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142297" t="-22278" r="-26081" b="-18621"/>
              </a:stretch>
            </a:blipFill>
          </p:spPr>
        </p:sp>
      </p:grpSp>
      <p:sp>
        <p:nvSpPr>
          <p:cNvPr id="11" name="TextBox 11"/>
          <p:cNvSpPr txBox="1"/>
          <p:nvPr/>
        </p:nvSpPr>
        <p:spPr>
          <a:xfrm>
            <a:off x="2671831" y="7768506"/>
            <a:ext cx="11618716" cy="1376934"/>
          </a:xfrm>
          <a:prstGeom prst="rect">
            <a:avLst/>
          </a:prstGeom>
        </p:spPr>
        <p:txBody>
          <a:bodyPr lIns="0" tIns="0" rIns="0" bIns="0" rtlCol="0" anchor="t">
            <a:spAutoFit/>
          </a:bodyPr>
          <a:lstStyle/>
          <a:p>
            <a:pPr>
              <a:lnSpc>
                <a:spcPts val="3683"/>
              </a:lnSpc>
            </a:pPr>
            <a:r>
              <a:rPr lang="en-US" sz="2630">
                <a:solidFill>
                  <a:srgbClr val="343434"/>
                </a:solidFill>
                <a:latin typeface="Open Sans"/>
              </a:rPr>
              <a:t>Penguji yang menggunakan metode white box dalam pengujian perangkat lunak harus memiliki pengetahuan atau pemahaman penuh mengenai sumber kode perangkat lunak.</a:t>
            </a:r>
          </a:p>
        </p:txBody>
      </p:sp>
      <p:sp>
        <p:nvSpPr>
          <p:cNvPr id="12" name="TextBox 12"/>
          <p:cNvSpPr txBox="1"/>
          <p:nvPr/>
        </p:nvSpPr>
        <p:spPr>
          <a:xfrm>
            <a:off x="2278289" y="1028700"/>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Whitebox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rot="-1398329">
            <a:off x="15406871" y="46741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3783447" y="438952"/>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Teknik Pengujian</a:t>
            </a:r>
          </a:p>
        </p:txBody>
      </p:sp>
      <p:sp>
        <p:nvSpPr>
          <p:cNvPr id="9" name="TextBox 9"/>
          <p:cNvSpPr txBox="1"/>
          <p:nvPr/>
        </p:nvSpPr>
        <p:spPr>
          <a:xfrm>
            <a:off x="3783447" y="1821856"/>
            <a:ext cx="11303604" cy="6424930"/>
          </a:xfrm>
          <a:prstGeom prst="rect">
            <a:avLst/>
          </a:prstGeom>
        </p:spPr>
        <p:txBody>
          <a:bodyPr lIns="0" tIns="0" rIns="0" bIns="0" rtlCol="0" anchor="t">
            <a:spAutoFit/>
          </a:bodyPr>
          <a:lstStyle/>
          <a:p>
            <a:pPr>
              <a:lnSpc>
                <a:spcPts val="3919"/>
              </a:lnSpc>
            </a:pPr>
            <a:r>
              <a:rPr lang="en-US" sz="2799">
                <a:solidFill>
                  <a:srgbClr val="343434"/>
                </a:solidFill>
                <a:latin typeface="Open Sans"/>
              </a:rPr>
              <a:t>White box testing memiliki beberapa teknik dalam melakukan pengujian perangkat lunak diantaranya yaitu:</a:t>
            </a:r>
          </a:p>
          <a:p>
            <a:pPr marL="604519" lvl="1" indent="-302260">
              <a:lnSpc>
                <a:spcPts val="3919"/>
              </a:lnSpc>
              <a:buFont typeface="Arial"/>
              <a:buChar char="•"/>
            </a:pPr>
            <a:r>
              <a:rPr lang="en-US" sz="2799">
                <a:solidFill>
                  <a:srgbClr val="343434"/>
                </a:solidFill>
                <a:latin typeface="Open Sans Bold"/>
              </a:rPr>
              <a:t>loop testing: </a:t>
            </a:r>
            <a:r>
              <a:rPr lang="en-US" sz="2799">
                <a:solidFill>
                  <a:srgbClr val="343434"/>
                </a:solidFill>
                <a:latin typeface="Open Sans"/>
              </a:rPr>
              <a:t>yang berfokus kepada pengujian validasi struktur sebuah perulangan , </a:t>
            </a:r>
          </a:p>
          <a:p>
            <a:pPr marL="604519" lvl="1" indent="-302260">
              <a:lnSpc>
                <a:spcPts val="3919"/>
              </a:lnSpc>
              <a:buFont typeface="Arial"/>
              <a:buChar char="•"/>
            </a:pPr>
            <a:r>
              <a:rPr lang="en-US" sz="2799">
                <a:solidFill>
                  <a:srgbClr val="343434"/>
                </a:solidFill>
                <a:latin typeface="Open Sans Bold"/>
              </a:rPr>
              <a:t>data flow testing:</a:t>
            </a:r>
            <a:r>
              <a:rPr lang="en-US" sz="2799">
                <a:solidFill>
                  <a:srgbClr val="343434"/>
                </a:solidFill>
                <a:latin typeface="Open Sans"/>
              </a:rPr>
              <a:t> yang melihat  bagaimana data bergerak dalam suatu program.</a:t>
            </a:r>
          </a:p>
          <a:p>
            <a:pPr marL="604519" lvl="1" indent="-302260">
              <a:lnSpc>
                <a:spcPts val="3919"/>
              </a:lnSpc>
              <a:buFont typeface="Arial"/>
              <a:buChar char="•"/>
            </a:pPr>
            <a:r>
              <a:rPr lang="en-US" sz="2799">
                <a:solidFill>
                  <a:srgbClr val="343434"/>
                </a:solidFill>
                <a:latin typeface="Open Sans Bold"/>
              </a:rPr>
              <a:t>control flow testing:</a:t>
            </a:r>
            <a:r>
              <a:rPr lang="en-US" sz="2799">
                <a:solidFill>
                  <a:srgbClr val="343434"/>
                </a:solidFill>
                <a:latin typeface="Open Sans"/>
              </a:rPr>
              <a:t> yang menggunakan aliran kontrol program sebagai model dalam acuan untuk membuat test case, </a:t>
            </a:r>
          </a:p>
          <a:p>
            <a:pPr marL="604519" lvl="1" indent="-302260">
              <a:lnSpc>
                <a:spcPts val="3919"/>
              </a:lnSpc>
              <a:buFont typeface="Arial"/>
              <a:buChar char="•"/>
            </a:pPr>
            <a:r>
              <a:rPr lang="en-US" sz="2799">
                <a:solidFill>
                  <a:srgbClr val="343434"/>
                </a:solidFill>
                <a:latin typeface="Open Sans Bold"/>
              </a:rPr>
              <a:t>branch testing:</a:t>
            </a:r>
            <a:r>
              <a:rPr lang="en-US" sz="2799">
                <a:solidFill>
                  <a:srgbClr val="343434"/>
                </a:solidFill>
                <a:latin typeface="Open Sans"/>
              </a:rPr>
              <a:t> yang berfokus pada pengujian percabangan dalam program</a:t>
            </a:r>
          </a:p>
          <a:p>
            <a:pPr marL="604519" lvl="1" indent="-302260">
              <a:lnSpc>
                <a:spcPts val="3919"/>
              </a:lnSpc>
              <a:buFont typeface="Arial"/>
              <a:buChar char="•"/>
            </a:pPr>
            <a:r>
              <a:rPr lang="en-US" sz="2799">
                <a:solidFill>
                  <a:srgbClr val="343434"/>
                </a:solidFill>
                <a:latin typeface="Open Sans Bold"/>
              </a:rPr>
              <a:t>basis path testing:</a:t>
            </a:r>
            <a:r>
              <a:rPr lang="en-US" sz="2799">
                <a:solidFill>
                  <a:srgbClr val="343434"/>
                </a:solidFill>
                <a:latin typeface="Open Sans"/>
              </a:rPr>
              <a:t>  yang merupakan teknik yang akan melakukan pengujian pada semua pernyataan atau statement setidaknya sekali.</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65030" y="6462587"/>
            <a:ext cx="6685401" cy="5591426"/>
          </a:xfrm>
          <a:custGeom>
            <a:avLst/>
            <a:gdLst/>
            <a:ahLst/>
            <a:cxnLst/>
            <a:rect l="l" t="t" r="r" b="b"/>
            <a:pathLst>
              <a:path w="6685401" h="5591426">
                <a:moveTo>
                  <a:pt x="0" y="0"/>
                </a:moveTo>
                <a:lnTo>
                  <a:pt x="6685401" y="0"/>
                </a:lnTo>
                <a:lnTo>
                  <a:pt x="6685401" y="5591426"/>
                </a:lnTo>
                <a:lnTo>
                  <a:pt x="0" y="559142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452961" y="1827433"/>
            <a:ext cx="12822826" cy="1967230"/>
          </a:xfrm>
          <a:prstGeom prst="rect">
            <a:avLst/>
          </a:prstGeom>
        </p:spPr>
        <p:txBody>
          <a:bodyPr lIns="0" tIns="0" rIns="0" bIns="0" rtlCol="0" anchor="t">
            <a:spAutoFit/>
          </a:bodyPr>
          <a:lstStyle/>
          <a:p>
            <a:pPr>
              <a:lnSpc>
                <a:spcPts val="3919"/>
              </a:lnSpc>
            </a:pPr>
            <a:r>
              <a:rPr lang="en-US" sz="2799">
                <a:solidFill>
                  <a:srgbClr val="343434"/>
                </a:solidFill>
                <a:latin typeface="Open Sans"/>
              </a:rPr>
              <a:t>Untuk melakukan white box testing dengan teknik path coverage, tester harus menggambar diagram (flowchart) kontrol kode untuk melihat kemungkinan jalur yang akan dilewati saat program dijalankan. </a:t>
            </a:r>
          </a:p>
          <a:p>
            <a:pPr>
              <a:lnSpc>
                <a:spcPts val="3919"/>
              </a:lnSpc>
            </a:pPr>
            <a:r>
              <a:rPr lang="en-US" sz="2799">
                <a:solidFill>
                  <a:srgbClr val="343434"/>
                </a:solidFill>
                <a:latin typeface="Open Sans"/>
              </a:rPr>
              <a:t>C</a:t>
            </a:r>
            <a:r>
              <a:rPr lang="en-US" sz="2799">
                <a:solidFill>
                  <a:srgbClr val="343434"/>
                </a:solidFill>
                <a:latin typeface="Open Sans Bold"/>
              </a:rPr>
              <a:t>ontoh kode dan jalurnya bisa dilihat pada gambar di bawah ini:</a:t>
            </a:r>
          </a:p>
        </p:txBody>
      </p:sp>
      <p:sp>
        <p:nvSpPr>
          <p:cNvPr id="4" name="Freeform 4"/>
          <p:cNvSpPr/>
          <p:nvPr/>
        </p:nvSpPr>
        <p:spPr>
          <a:xfrm rot="-1398329">
            <a:off x="14536680" y="90556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776699" y="4252628"/>
            <a:ext cx="10188933" cy="5731275"/>
          </a:xfrm>
          <a:custGeom>
            <a:avLst/>
            <a:gdLst/>
            <a:ahLst/>
            <a:cxnLst/>
            <a:rect l="l" t="t" r="r" b="b"/>
            <a:pathLst>
              <a:path w="10188933" h="5731275">
                <a:moveTo>
                  <a:pt x="0" y="0"/>
                </a:moveTo>
                <a:lnTo>
                  <a:pt x="10188933" y="0"/>
                </a:lnTo>
                <a:lnTo>
                  <a:pt x="10188933" y="5731275"/>
                </a:lnTo>
                <a:lnTo>
                  <a:pt x="0" y="5731275"/>
                </a:lnTo>
                <a:lnTo>
                  <a:pt x="0" y="0"/>
                </a:lnTo>
                <a:close/>
              </a:path>
            </a:pathLst>
          </a:custGeom>
          <a:blipFill>
            <a:blip r:embed="rId6"/>
            <a:stretch>
              <a:fillRect/>
            </a:stretch>
          </a:blipFill>
        </p:spPr>
      </p:sp>
      <p:sp>
        <p:nvSpPr>
          <p:cNvPr id="6" name="TextBox 6"/>
          <p:cNvSpPr txBox="1"/>
          <p:nvPr/>
        </p:nvSpPr>
        <p:spPr>
          <a:xfrm>
            <a:off x="885825" y="438150"/>
            <a:ext cx="1197068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65030" y="6462587"/>
            <a:ext cx="6685401" cy="5591426"/>
          </a:xfrm>
          <a:custGeom>
            <a:avLst/>
            <a:gdLst/>
            <a:ahLst/>
            <a:cxnLst/>
            <a:rect l="l" t="t" r="r" b="b"/>
            <a:pathLst>
              <a:path w="6685401" h="5591426">
                <a:moveTo>
                  <a:pt x="0" y="0"/>
                </a:moveTo>
                <a:lnTo>
                  <a:pt x="6685401" y="0"/>
                </a:lnTo>
                <a:lnTo>
                  <a:pt x="6685401" y="5591426"/>
                </a:lnTo>
                <a:lnTo>
                  <a:pt x="0" y="559142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9583165" y="1954779"/>
            <a:ext cx="7563731" cy="3948430"/>
          </a:xfrm>
          <a:prstGeom prst="rect">
            <a:avLst/>
          </a:prstGeom>
        </p:spPr>
        <p:txBody>
          <a:bodyPr lIns="0" tIns="0" rIns="0" bIns="0" rtlCol="0" anchor="t">
            <a:spAutoFit/>
          </a:bodyPr>
          <a:lstStyle/>
          <a:p>
            <a:pPr>
              <a:lnSpc>
                <a:spcPts val="3919"/>
              </a:lnSpc>
            </a:pPr>
            <a:r>
              <a:rPr lang="en-US" sz="2799">
                <a:solidFill>
                  <a:srgbClr val="343434"/>
                </a:solidFill>
                <a:latin typeface="Open Sans"/>
              </a:rPr>
              <a:t>Maka berdasarkan diagram di samping, kemungkinan jalur yang dilewati antara lain:</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    </a:t>
            </a:r>
            <a:r>
              <a:rPr lang="en-US" sz="2799">
                <a:solidFill>
                  <a:srgbClr val="343434"/>
                </a:solidFill>
                <a:latin typeface="Open Sans Bold"/>
              </a:rPr>
              <a:t>1, 2 </a:t>
            </a:r>
          </a:p>
          <a:p>
            <a:pPr>
              <a:lnSpc>
                <a:spcPts val="3919"/>
              </a:lnSpc>
            </a:pPr>
            <a:r>
              <a:rPr lang="en-US" sz="2799">
                <a:solidFill>
                  <a:srgbClr val="343434"/>
                </a:solidFill>
                <a:latin typeface="Open Sans Bold"/>
              </a:rPr>
              <a:t>    1, 3, 4, 5, 6, 8 </a:t>
            </a:r>
          </a:p>
          <a:p>
            <a:pPr>
              <a:lnSpc>
                <a:spcPts val="3919"/>
              </a:lnSpc>
            </a:pPr>
            <a:r>
              <a:rPr lang="en-US" sz="2799">
                <a:solidFill>
                  <a:srgbClr val="343434"/>
                </a:solidFill>
                <a:latin typeface="Open Sans Bold"/>
              </a:rPr>
              <a:t>    1, 3, 4, 5, 6, 7</a:t>
            </a:r>
          </a:p>
          <a:p>
            <a:pPr>
              <a:lnSpc>
                <a:spcPts val="3919"/>
              </a:lnSpc>
            </a:pPr>
            <a:r>
              <a:rPr lang="en-US" sz="2799">
                <a:solidFill>
                  <a:srgbClr val="343434"/>
                </a:solidFill>
                <a:latin typeface="Open Sans Bold"/>
              </a:rPr>
              <a:t>    1, 3, 4, 7, 6, 8, dan sebagainya</a:t>
            </a:r>
          </a:p>
          <a:p>
            <a:pPr>
              <a:lnSpc>
                <a:spcPts val="3919"/>
              </a:lnSpc>
            </a:pPr>
            <a:endParaRPr lang="en-US" sz="2799">
              <a:solidFill>
                <a:srgbClr val="343434"/>
              </a:solidFill>
              <a:latin typeface="Open Sans Bold"/>
            </a:endParaRPr>
          </a:p>
        </p:txBody>
      </p:sp>
      <p:sp>
        <p:nvSpPr>
          <p:cNvPr id="4" name="TextBox 4"/>
          <p:cNvSpPr txBox="1"/>
          <p:nvPr/>
        </p:nvSpPr>
        <p:spPr>
          <a:xfrm>
            <a:off x="1528073" y="6795770"/>
            <a:ext cx="11328433" cy="2462530"/>
          </a:xfrm>
          <a:prstGeom prst="rect">
            <a:avLst/>
          </a:prstGeom>
        </p:spPr>
        <p:txBody>
          <a:bodyPr lIns="0" tIns="0" rIns="0" bIns="0" rtlCol="0" anchor="t">
            <a:spAutoFit/>
          </a:bodyPr>
          <a:lstStyle/>
          <a:p>
            <a:pPr>
              <a:lnSpc>
                <a:spcPts val="3919"/>
              </a:lnSpc>
            </a:pPr>
            <a:r>
              <a:rPr lang="en-US" sz="2799">
                <a:solidFill>
                  <a:srgbClr val="343434"/>
                </a:solidFill>
                <a:latin typeface="Open Sans"/>
              </a:rPr>
              <a:t>Karena ada banyaknya jalur yang dihasilkan, maka kemungkinan terdapat jalur yang tidak efisien, berulang, atau salah. </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Bold"/>
              </a:rPr>
              <a:t>Dengan melakukan teknik path coverage, kode yang menghasilkan jalur yang tak efisien akan dimodifikasi.</a:t>
            </a:r>
            <a:r>
              <a:rPr lang="en-US" sz="2799">
                <a:solidFill>
                  <a:srgbClr val="343434"/>
                </a:solidFill>
                <a:latin typeface="Open Sans"/>
              </a:rPr>
              <a:t> </a:t>
            </a:r>
          </a:p>
        </p:txBody>
      </p:sp>
      <p:sp>
        <p:nvSpPr>
          <p:cNvPr id="5" name="Freeform 5"/>
          <p:cNvSpPr/>
          <p:nvPr/>
        </p:nvSpPr>
        <p:spPr>
          <a:xfrm>
            <a:off x="1528073" y="1619250"/>
            <a:ext cx="7615927" cy="4283959"/>
          </a:xfrm>
          <a:custGeom>
            <a:avLst/>
            <a:gdLst/>
            <a:ahLst/>
            <a:cxnLst/>
            <a:rect l="l" t="t" r="r" b="b"/>
            <a:pathLst>
              <a:path w="7615927" h="4283959">
                <a:moveTo>
                  <a:pt x="0" y="0"/>
                </a:moveTo>
                <a:lnTo>
                  <a:pt x="7615927" y="0"/>
                </a:lnTo>
                <a:lnTo>
                  <a:pt x="7615927" y="4283959"/>
                </a:lnTo>
                <a:lnTo>
                  <a:pt x="0" y="4283959"/>
                </a:lnTo>
                <a:lnTo>
                  <a:pt x="0" y="0"/>
                </a:lnTo>
                <a:close/>
              </a:path>
            </a:pathLst>
          </a:custGeom>
          <a:blipFill>
            <a:blip r:embed="rId4"/>
            <a:stretch>
              <a:fillRect/>
            </a:stretch>
          </a:blipFill>
        </p:spPr>
      </p:sp>
      <p:sp>
        <p:nvSpPr>
          <p:cNvPr id="6" name="TextBox 6"/>
          <p:cNvSpPr txBox="1"/>
          <p:nvPr/>
        </p:nvSpPr>
        <p:spPr>
          <a:xfrm>
            <a:off x="885825" y="438150"/>
            <a:ext cx="1197068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rot="2876813">
            <a:off x="14255523" y="-790791"/>
            <a:ext cx="3703320" cy="4114800"/>
          </a:xfrm>
          <a:custGeom>
            <a:avLst/>
            <a:gdLst/>
            <a:ahLst/>
            <a:cxnLst/>
            <a:rect l="l" t="t" r="r" b="b"/>
            <a:pathLst>
              <a:path w="3703320" h="4114800">
                <a:moveTo>
                  <a:pt x="0" y="0"/>
                </a:moveTo>
                <a:lnTo>
                  <a:pt x="3703320" y="0"/>
                </a:lnTo>
                <a:lnTo>
                  <a:pt x="3703320" y="4114800"/>
                </a:lnTo>
                <a:lnTo>
                  <a:pt x="0" y="41148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3017802" y="414951"/>
            <a:ext cx="12185775" cy="923925"/>
          </a:xfrm>
          <a:prstGeom prst="rect">
            <a:avLst/>
          </a:prstGeom>
        </p:spPr>
        <p:txBody>
          <a:bodyPr lIns="0" tIns="0" rIns="0" bIns="0" rtlCol="0" anchor="t">
            <a:spAutoFit/>
          </a:bodyPr>
          <a:lstStyle/>
          <a:p>
            <a:pPr>
              <a:lnSpc>
                <a:spcPts val="7200"/>
              </a:lnSpc>
            </a:pPr>
            <a:r>
              <a:rPr lang="en-US" sz="6000">
                <a:solidFill>
                  <a:srgbClr val="343434"/>
                </a:solidFill>
                <a:latin typeface="Magnolia Script"/>
              </a:rPr>
              <a:t>Kelebihan dan Kekurangan</a:t>
            </a:r>
          </a:p>
        </p:txBody>
      </p:sp>
      <p:sp>
        <p:nvSpPr>
          <p:cNvPr id="9" name="TextBox 9"/>
          <p:cNvSpPr txBox="1"/>
          <p:nvPr/>
        </p:nvSpPr>
        <p:spPr>
          <a:xfrm>
            <a:off x="3017802" y="1348401"/>
            <a:ext cx="12185775"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a:rPr>
              <a:t>Whitebox Testing</a:t>
            </a:r>
          </a:p>
        </p:txBody>
      </p:sp>
      <p:sp>
        <p:nvSpPr>
          <p:cNvPr id="10" name="TextBox 10"/>
          <p:cNvSpPr txBox="1"/>
          <p:nvPr/>
        </p:nvSpPr>
        <p:spPr>
          <a:xfrm>
            <a:off x="2967085" y="2857005"/>
            <a:ext cx="5810229" cy="6849110"/>
          </a:xfrm>
          <a:prstGeom prst="rect">
            <a:avLst/>
          </a:prstGeom>
        </p:spPr>
        <p:txBody>
          <a:bodyPr lIns="0" tIns="0" rIns="0" bIns="0" rtlCol="0" anchor="t">
            <a:spAutoFit/>
          </a:bodyPr>
          <a:lstStyle/>
          <a:p>
            <a:pPr>
              <a:lnSpc>
                <a:spcPts val="3640"/>
              </a:lnSpc>
            </a:pPr>
            <a:r>
              <a:rPr lang="en-US" sz="2600">
                <a:solidFill>
                  <a:srgbClr val="343434"/>
                </a:solidFill>
                <a:latin typeface="Open Sans"/>
              </a:rPr>
              <a:t>K</a:t>
            </a:r>
            <a:r>
              <a:rPr lang="en-US" sz="2600">
                <a:solidFill>
                  <a:srgbClr val="343434"/>
                </a:solidFill>
                <a:latin typeface="Open Sans Bold"/>
              </a:rPr>
              <a:t>elebihan:</a:t>
            </a:r>
          </a:p>
          <a:p>
            <a:pPr marL="561341" lvl="1" indent="-280670">
              <a:lnSpc>
                <a:spcPts val="3640"/>
              </a:lnSpc>
              <a:buFont typeface="Arial"/>
              <a:buChar char="•"/>
            </a:pPr>
            <a:r>
              <a:rPr lang="en-US" sz="2600">
                <a:solidFill>
                  <a:srgbClr val="343434"/>
                </a:solidFill>
                <a:latin typeface="Open Sans"/>
              </a:rPr>
              <a:t>Dapat menemukan bug atau error yang tersembunyi, termasuk kesalahan pada tipografi dan sintaks. </a:t>
            </a:r>
          </a:p>
          <a:p>
            <a:pPr marL="561341" lvl="1" indent="-280670">
              <a:lnSpc>
                <a:spcPts val="3640"/>
              </a:lnSpc>
              <a:buFont typeface="Arial"/>
              <a:buChar char="•"/>
            </a:pPr>
            <a:r>
              <a:rPr lang="en-US" sz="2600">
                <a:solidFill>
                  <a:srgbClr val="343434"/>
                </a:solidFill>
                <a:latin typeface="Open Sans"/>
              </a:rPr>
              <a:t>Otomatisasi dan optimasi kode menjadi mudah. </a:t>
            </a:r>
          </a:p>
          <a:p>
            <a:pPr marL="561341" lvl="1" indent="-280670">
              <a:lnSpc>
                <a:spcPts val="3640"/>
              </a:lnSpc>
              <a:buFont typeface="Arial"/>
              <a:buChar char="•"/>
            </a:pPr>
            <a:r>
              <a:rPr lang="en-US" sz="2600">
                <a:solidFill>
                  <a:srgbClr val="343434"/>
                </a:solidFill>
                <a:latin typeface="Open Sans"/>
              </a:rPr>
              <a:t>Pengujian bisa dilakukan pada tahap awal tanpa perlu antarmuka seperti pada black box testing.</a:t>
            </a:r>
          </a:p>
          <a:p>
            <a:pPr marL="561341" lvl="1" indent="-280670">
              <a:lnSpc>
                <a:spcPts val="3640"/>
              </a:lnSpc>
              <a:buFont typeface="Arial"/>
              <a:buChar char="•"/>
            </a:pPr>
            <a:r>
              <a:rPr lang="en-US" sz="2600">
                <a:solidFill>
                  <a:srgbClr val="343434"/>
                </a:solidFill>
                <a:latin typeface="Open Sans"/>
              </a:rPr>
              <a:t>Mengoptimalkan kesalahan penghapusan kode dan membantu dalam menghapus baris kode tambahan.</a:t>
            </a:r>
          </a:p>
        </p:txBody>
      </p:sp>
      <p:sp>
        <p:nvSpPr>
          <p:cNvPr id="11" name="TextBox 11"/>
          <p:cNvSpPr txBox="1"/>
          <p:nvPr/>
        </p:nvSpPr>
        <p:spPr>
          <a:xfrm>
            <a:off x="9405611" y="2857005"/>
            <a:ext cx="8283198" cy="7004050"/>
          </a:xfrm>
          <a:prstGeom prst="rect">
            <a:avLst/>
          </a:prstGeom>
        </p:spPr>
        <p:txBody>
          <a:bodyPr lIns="0" tIns="0" rIns="0" bIns="0" rtlCol="0" anchor="t">
            <a:spAutoFit/>
          </a:bodyPr>
          <a:lstStyle/>
          <a:p>
            <a:pPr>
              <a:lnSpc>
                <a:spcPts val="3500"/>
              </a:lnSpc>
            </a:pPr>
            <a:r>
              <a:rPr lang="en-US" sz="2500">
                <a:solidFill>
                  <a:srgbClr val="343434"/>
                </a:solidFill>
                <a:latin typeface="Open Sans Bold"/>
              </a:rPr>
              <a:t>Kekurangan:</a:t>
            </a:r>
          </a:p>
          <a:p>
            <a:pPr marL="539751" lvl="1" indent="-269876">
              <a:lnSpc>
                <a:spcPts val="3500"/>
              </a:lnSpc>
              <a:buFont typeface="Arial"/>
              <a:buChar char="•"/>
            </a:pPr>
            <a:r>
              <a:rPr lang="en-US" sz="2500">
                <a:solidFill>
                  <a:srgbClr val="343434"/>
                </a:solidFill>
                <a:latin typeface="Open Sans"/>
              </a:rPr>
              <a:t>Pengujian sangat rumit, butuh waktu yang lama, dan biayanya sangat mahal. </a:t>
            </a:r>
          </a:p>
          <a:p>
            <a:pPr marL="539751" lvl="1" indent="-269876">
              <a:lnSpc>
                <a:spcPts val="3500"/>
              </a:lnSpc>
              <a:buFont typeface="Arial"/>
              <a:buChar char="•"/>
            </a:pPr>
            <a:r>
              <a:rPr lang="en-US" sz="2500">
                <a:solidFill>
                  <a:srgbClr val="343434"/>
                </a:solidFill>
                <a:latin typeface="Open Sans"/>
              </a:rPr>
              <a:t>Tester harus memiliki pemahaman programming dan coding yang mendalam. </a:t>
            </a:r>
          </a:p>
          <a:p>
            <a:pPr marL="539751" lvl="1" indent="-269876">
              <a:lnSpc>
                <a:spcPts val="3500"/>
              </a:lnSpc>
              <a:buFont typeface="Arial"/>
              <a:buChar char="•"/>
            </a:pPr>
            <a:r>
              <a:rPr lang="en-US" sz="2500">
                <a:solidFill>
                  <a:srgbClr val="343434"/>
                </a:solidFill>
                <a:latin typeface="Open Sans"/>
              </a:rPr>
              <a:t>Ada kemungkinan tester terlalu fokus pada cara kerja internal software dan melewatkan masalah eksternal.</a:t>
            </a:r>
          </a:p>
          <a:p>
            <a:pPr marL="539751" lvl="1" indent="-269876">
              <a:lnSpc>
                <a:spcPts val="3500"/>
              </a:lnSpc>
              <a:buFont typeface="Arial"/>
              <a:buChar char="•"/>
            </a:pPr>
            <a:r>
              <a:rPr lang="en-US" sz="2500">
                <a:solidFill>
                  <a:srgbClr val="343434"/>
                </a:solidFill>
                <a:latin typeface="Open Sans"/>
              </a:rPr>
              <a:t>Ada kemungkinan tester memiliki pandangan yang bias terhadap software karena mereka terbiasa dengan cara kerja internalnya, sehingga kesalahan dalam produksi bisa lebih banyak. </a:t>
            </a:r>
          </a:p>
          <a:p>
            <a:pPr marL="539751" lvl="1" indent="-269876">
              <a:lnSpc>
                <a:spcPts val="3500"/>
              </a:lnSpc>
              <a:buFont typeface="Arial"/>
              <a:buChar char="•"/>
            </a:pPr>
            <a:r>
              <a:rPr lang="en-US" sz="2500">
                <a:solidFill>
                  <a:srgbClr val="343434"/>
                </a:solidFill>
                <a:latin typeface="Open Sans"/>
              </a:rPr>
              <a:t>Desain ulang dan penulisan ulang kode memerlukan test case untuk bisa ditulis lagi. </a:t>
            </a:r>
          </a:p>
          <a:p>
            <a:pPr marL="539751" lvl="1" indent="-269876">
              <a:lnSpc>
                <a:spcPts val="3500"/>
              </a:lnSpc>
              <a:buFont typeface="Arial"/>
              <a:buChar char="•"/>
            </a:pPr>
            <a:r>
              <a:rPr lang="en-US" sz="2500">
                <a:solidFill>
                  <a:srgbClr val="343434"/>
                </a:solidFill>
                <a:latin typeface="Open Sans"/>
              </a:rPr>
              <a:t>Fungsionalitas yang hilang tidak dapat dideteksi saat kode diuji.</a:t>
            </a:r>
          </a:p>
        </p:txBody>
      </p:sp>
      <p:sp>
        <p:nvSpPr>
          <p:cNvPr id="12" name="AutoShape 12"/>
          <p:cNvSpPr/>
          <p:nvPr/>
        </p:nvSpPr>
        <p:spPr>
          <a:xfrm>
            <a:off x="9091639" y="3074391"/>
            <a:ext cx="0" cy="6471486"/>
          </a:xfrm>
          <a:prstGeom prst="line">
            <a:avLst/>
          </a:prstGeom>
          <a:ln w="38100" cap="flat">
            <a:solidFill>
              <a:srgbClr val="000000"/>
            </a:solidFill>
            <a:prstDash val="solid"/>
            <a:headEnd type="none" w="sm" len="sm"/>
            <a:tailEnd type="none" w="sm" len="sm"/>
          </a:ln>
        </p:spPr>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679465">
            <a:off x="10792946" y="-1474141"/>
            <a:ext cx="13361552" cy="12496271"/>
          </a:xfrm>
          <a:custGeom>
            <a:avLst/>
            <a:gdLst/>
            <a:ahLst/>
            <a:cxnLst/>
            <a:rect l="l" t="t" r="r" b="b"/>
            <a:pathLst>
              <a:path w="13361552" h="12496271">
                <a:moveTo>
                  <a:pt x="0" y="0"/>
                </a:moveTo>
                <a:lnTo>
                  <a:pt x="13361552" y="0"/>
                </a:lnTo>
                <a:lnTo>
                  <a:pt x="13361552" y="12496271"/>
                </a:lnTo>
                <a:lnTo>
                  <a:pt x="0" y="1249627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8525631">
            <a:off x="13688080" y="-1463251"/>
            <a:ext cx="5134469" cy="4801966"/>
          </a:xfrm>
          <a:custGeom>
            <a:avLst/>
            <a:gdLst/>
            <a:ahLst/>
            <a:cxnLst/>
            <a:rect l="l" t="t" r="r" b="b"/>
            <a:pathLst>
              <a:path w="5134469" h="4801966">
                <a:moveTo>
                  <a:pt x="0" y="0"/>
                </a:moveTo>
                <a:lnTo>
                  <a:pt x="5134469" y="0"/>
                </a:lnTo>
                <a:lnTo>
                  <a:pt x="5134469" y="4801965"/>
                </a:lnTo>
                <a:lnTo>
                  <a:pt x="0" y="480196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rot="3167773" flipH="1">
            <a:off x="14372168" y="6346416"/>
            <a:ext cx="4961277" cy="4639990"/>
          </a:xfrm>
          <a:custGeom>
            <a:avLst/>
            <a:gdLst/>
            <a:ahLst/>
            <a:cxnLst/>
            <a:rect l="l" t="t" r="r" b="b"/>
            <a:pathLst>
              <a:path w="4961277" h="4639990">
                <a:moveTo>
                  <a:pt x="4961277" y="0"/>
                </a:moveTo>
                <a:lnTo>
                  <a:pt x="0" y="0"/>
                </a:lnTo>
                <a:lnTo>
                  <a:pt x="0" y="4639989"/>
                </a:lnTo>
                <a:lnTo>
                  <a:pt x="4961277" y="4639989"/>
                </a:lnTo>
                <a:lnTo>
                  <a:pt x="4961277"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1662099" y="2101684"/>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Unit Test</a:t>
            </a:r>
          </a:p>
        </p:txBody>
      </p:sp>
      <p:sp>
        <p:nvSpPr>
          <p:cNvPr id="6" name="TextBox 6"/>
          <p:cNvSpPr txBox="1"/>
          <p:nvPr/>
        </p:nvSpPr>
        <p:spPr>
          <a:xfrm>
            <a:off x="1662099" y="3604017"/>
            <a:ext cx="9361385" cy="4939030"/>
          </a:xfrm>
          <a:prstGeom prst="rect">
            <a:avLst/>
          </a:prstGeom>
        </p:spPr>
        <p:txBody>
          <a:bodyPr lIns="0" tIns="0" rIns="0" bIns="0" rtlCol="0" anchor="t">
            <a:spAutoFit/>
          </a:bodyPr>
          <a:lstStyle/>
          <a:p>
            <a:pPr>
              <a:lnSpc>
                <a:spcPts val="3919"/>
              </a:lnSpc>
            </a:pPr>
            <a:r>
              <a:rPr lang="en-US" sz="2799">
                <a:solidFill>
                  <a:srgbClr val="343434"/>
                </a:solidFill>
                <a:latin typeface="Open Sans Bold"/>
              </a:rPr>
              <a:t>Unit Testing</a:t>
            </a:r>
            <a:r>
              <a:rPr lang="en-US" sz="2799">
                <a:solidFill>
                  <a:srgbClr val="343434"/>
                </a:solidFill>
                <a:latin typeface="Open Sans"/>
              </a:rPr>
              <a:t> adalah proses pengembangan perangkat lunak di mana bagian aplikasi terkecil yang dapat diuji, yang disebut unit, diperiksa secara individual dan independen untuk mendapatkan hasil tepat.</a:t>
            </a:r>
          </a:p>
          <a:p>
            <a:pPr>
              <a:lnSpc>
                <a:spcPts val="3919"/>
              </a:lnSpc>
            </a:pPr>
            <a:r>
              <a:rPr lang="en-US" sz="2799">
                <a:solidFill>
                  <a:srgbClr val="343434"/>
                </a:solidFill>
                <a:latin typeface="Open Sans Bold"/>
              </a:rPr>
              <a:t>Metodologi</a:t>
            </a:r>
            <a:r>
              <a:rPr lang="en-US" sz="2799">
                <a:solidFill>
                  <a:srgbClr val="343434"/>
                </a:solidFill>
                <a:latin typeface="Open Sans"/>
              </a:rPr>
              <a:t> pengujian ini dilakukan selama proses pengembangan oleh Software Developer.</a:t>
            </a:r>
          </a:p>
          <a:p>
            <a:pPr>
              <a:lnSpc>
                <a:spcPts val="3919"/>
              </a:lnSpc>
            </a:pPr>
            <a:r>
              <a:rPr lang="en-US" sz="2799">
                <a:solidFill>
                  <a:srgbClr val="343434"/>
                </a:solidFill>
                <a:latin typeface="Open Sans Bold"/>
              </a:rPr>
              <a:t>Tujuan utama</a:t>
            </a:r>
            <a:r>
              <a:rPr lang="en-US" sz="2799">
                <a:solidFill>
                  <a:srgbClr val="343434"/>
                </a:solidFill>
                <a:latin typeface="Open Sans"/>
              </a:rPr>
              <a:t> dari pengujian unit adalah untuk mengisolasi kode tertulis lantas menguji dan menentukan apakah itu berfungsi sebagaimana dimaksud.</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1258</Words>
  <Application>Microsoft Office PowerPoint</Application>
  <PresentationFormat>Custom</PresentationFormat>
  <Paragraphs>117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Open Sans</vt:lpstr>
      <vt:lpstr>Open Sans Bold</vt:lpstr>
      <vt:lpstr>Magnolia Script</vt:lpstr>
      <vt:lpstr>Magnolia Script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Kuning Simpel Abstrak Presentasi Tugas Kelompok</dc:title>
  <dc:creator>Irwan Nurhidayat</dc:creator>
  <cp:lastModifiedBy>Irwan Nurhidayat</cp:lastModifiedBy>
  <cp:revision>3</cp:revision>
  <dcterms:created xsi:type="dcterms:W3CDTF">2006-08-16T00:00:00Z</dcterms:created>
  <dcterms:modified xsi:type="dcterms:W3CDTF">2023-11-04T07:08:09Z</dcterms:modified>
  <dc:identifier>DAFzGiQ60sA</dc:identifier>
</cp:coreProperties>
</file>