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9"/>
  </p:notesMasterIdLst>
  <p:sldIdLst>
    <p:sldId id="256" r:id="rId2"/>
    <p:sldId id="258" r:id="rId3"/>
    <p:sldId id="273" r:id="rId4"/>
    <p:sldId id="286" r:id="rId5"/>
    <p:sldId id="284" r:id="rId6"/>
    <p:sldId id="285" r:id="rId7"/>
    <p:sldId id="293" r:id="rId8"/>
    <p:sldId id="295" r:id="rId9"/>
    <p:sldId id="297" r:id="rId10"/>
    <p:sldId id="296" r:id="rId11"/>
    <p:sldId id="257" r:id="rId12"/>
    <p:sldId id="298" r:id="rId13"/>
    <p:sldId id="294" r:id="rId14"/>
    <p:sldId id="289" r:id="rId15"/>
    <p:sldId id="299" r:id="rId16"/>
    <p:sldId id="300" r:id="rId17"/>
    <p:sldId id="3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BA02FE40-7994-4687-AFF8-26CD67FB045A}">
          <p14:sldIdLst>
            <p14:sldId id="256"/>
          </p14:sldIdLst>
        </p14:section>
        <p14:section name="INTRODUCTION" id="{65491624-E902-483F-A8A8-74451D2843DE}">
          <p14:sldIdLst>
            <p14:sldId id="258"/>
            <p14:sldId id="273"/>
            <p14:sldId id="286"/>
          </p14:sldIdLst>
        </p14:section>
        <p14:section name="Research Questions" id="{C7CE11B6-BE16-42C0-85E8-F459DEA42DC1}">
          <p14:sldIdLst>
            <p14:sldId id="284"/>
            <p14:sldId id="285"/>
            <p14:sldId id="293"/>
          </p14:sldIdLst>
        </p14:section>
        <p14:section name="SUMMARY/CONCLUSION" id="{6F3EAE9D-466F-44AC-99B5-AA04DC708889}">
          <p14:sldIdLst>
            <p14:sldId id="295"/>
            <p14:sldId id="297"/>
            <p14:sldId id="296"/>
          </p14:sldIdLst>
        </p14:section>
        <p14:section name="GRAPH/CORRELATION HANDOUTS" id="{164BEBC0-2DB0-498C-A890-A13161A2721A}">
          <p14:sldIdLst>
            <p14:sldId id="257"/>
            <p14:sldId id="298"/>
            <p14:sldId id="294"/>
            <p14:sldId id="289"/>
            <p14:sldId id="299"/>
            <p14:sldId id="300"/>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2DFF"/>
    <a:srgbClr val="00FFFF"/>
    <a:srgbClr val="4EE8F1"/>
    <a:srgbClr val="0000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52809" autoAdjust="0"/>
  </p:normalViewPr>
  <p:slideViewPr>
    <p:cSldViewPr snapToGrid="0">
      <p:cViewPr varScale="1">
        <p:scale>
          <a:sx n="45" d="100"/>
          <a:sy n="45" d="100"/>
        </p:scale>
        <p:origin x="2064"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44"/>
    </p:cViewPr>
  </p:sorter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74600-D9AA-4B42-B782-E606C7D5C9F8}"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7193A-4735-45DB-BA48-4791510C083A}" type="slidenum">
              <a:rPr lang="en-US" smtClean="0"/>
              <a:t>‹#›</a:t>
            </a:fld>
            <a:endParaRPr lang="en-US"/>
          </a:p>
        </p:txBody>
      </p:sp>
    </p:spTree>
    <p:extLst>
      <p:ext uri="{BB962C8B-B14F-4D97-AF65-F5344CB8AC3E}">
        <p14:creationId xmlns:p14="http://schemas.microsoft.com/office/powerpoint/2010/main" val="84947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a:solidFill>
                  <a:srgbClr val="D1D5DB"/>
                </a:solidFill>
                <a:effectLst/>
                <a:latin typeface="Söhne"/>
              </a:rPr>
              <a:t>TITLE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 clear and concise title slide clearly conveying the topic of the presentation and grabs the attention of the audience, be easy to read and visually appealing.</a:t>
            </a: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1</a:t>
            </a:fld>
            <a:endParaRPr lang="en-US"/>
          </a:p>
        </p:txBody>
      </p:sp>
    </p:spTree>
    <p:extLst>
      <p:ext uri="{BB962C8B-B14F-4D97-AF65-F5344CB8AC3E}">
        <p14:creationId xmlns:p14="http://schemas.microsoft.com/office/powerpoint/2010/main" val="1603134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a:solidFill>
                  <a:srgbClr val="D1D5DB"/>
                </a:solidFill>
                <a:effectLst/>
                <a:latin typeface="Söhne"/>
              </a:rPr>
              <a:t>FINAL SLIDE</a:t>
            </a: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10</a:t>
            </a:fld>
            <a:endParaRPr lang="en-US"/>
          </a:p>
        </p:txBody>
      </p:sp>
    </p:spTree>
    <p:extLst>
      <p:ext uri="{BB962C8B-B14F-4D97-AF65-F5344CB8AC3E}">
        <p14:creationId xmlns:p14="http://schemas.microsoft.com/office/powerpoint/2010/main" val="4240158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11</a:t>
            </a:fld>
            <a:endParaRPr lang="en-US"/>
          </a:p>
        </p:txBody>
      </p:sp>
    </p:spTree>
    <p:extLst>
      <p:ext uri="{BB962C8B-B14F-4D97-AF65-F5344CB8AC3E}">
        <p14:creationId xmlns:p14="http://schemas.microsoft.com/office/powerpoint/2010/main" val="783886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12</a:t>
            </a:fld>
            <a:endParaRPr lang="en-US"/>
          </a:p>
        </p:txBody>
      </p:sp>
    </p:spTree>
    <p:extLst>
      <p:ext uri="{BB962C8B-B14F-4D97-AF65-F5344CB8AC3E}">
        <p14:creationId xmlns:p14="http://schemas.microsoft.com/office/powerpoint/2010/main" val="1664924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13</a:t>
            </a:fld>
            <a:endParaRPr lang="en-US"/>
          </a:p>
        </p:txBody>
      </p:sp>
    </p:spTree>
    <p:extLst>
      <p:ext uri="{BB962C8B-B14F-4D97-AF65-F5344CB8AC3E}">
        <p14:creationId xmlns:p14="http://schemas.microsoft.com/office/powerpoint/2010/main" val="210836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14</a:t>
            </a:fld>
            <a:endParaRPr lang="en-US"/>
          </a:p>
        </p:txBody>
      </p:sp>
    </p:spTree>
    <p:extLst>
      <p:ext uri="{BB962C8B-B14F-4D97-AF65-F5344CB8AC3E}">
        <p14:creationId xmlns:p14="http://schemas.microsoft.com/office/powerpoint/2010/main" val="3031871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15</a:t>
            </a:fld>
            <a:endParaRPr lang="en-US"/>
          </a:p>
        </p:txBody>
      </p:sp>
    </p:spTree>
    <p:extLst>
      <p:ext uri="{BB962C8B-B14F-4D97-AF65-F5344CB8AC3E}">
        <p14:creationId xmlns:p14="http://schemas.microsoft.com/office/powerpoint/2010/main" val="1149190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16</a:t>
            </a:fld>
            <a:endParaRPr lang="en-US"/>
          </a:p>
        </p:txBody>
      </p:sp>
    </p:spTree>
    <p:extLst>
      <p:ext uri="{BB962C8B-B14F-4D97-AF65-F5344CB8AC3E}">
        <p14:creationId xmlns:p14="http://schemas.microsoft.com/office/powerpoint/2010/main" val="4031228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17</a:t>
            </a:fld>
            <a:endParaRPr lang="en-US"/>
          </a:p>
        </p:txBody>
      </p:sp>
    </p:spTree>
    <p:extLst>
      <p:ext uri="{BB962C8B-B14F-4D97-AF65-F5344CB8AC3E}">
        <p14:creationId xmlns:p14="http://schemas.microsoft.com/office/powerpoint/2010/main" val="2013621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a:solidFill>
                  <a:srgbClr val="D1D5DB"/>
                </a:solidFill>
                <a:effectLst/>
                <a:latin typeface="Söhne"/>
              </a:rPr>
              <a:t>2. Introduction - Topic &amp; Objectives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Provide context about the importance of the topic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Outline the objectives of the presentation and what the audience can expect to learn from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These questions were of interest due to the direct influence the cash rate has on borrowing costs for individuals &amp; businesses.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When the central bank lowers the cash rate, it makes it cheaper for banks to borrow money, which can lead to lower interest rates for borrowers.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Conversely, when the central bank raises the cash rate, it makes it more expensive for banks to borrow money, which can lead to higher interest rates for borrowers.</a:t>
            </a:r>
            <a:endParaRPr lang="en-US"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7107193A-4735-45DB-BA48-4791510C083A}" type="slidenum">
              <a:rPr lang="en-US" smtClean="0"/>
              <a:t>2</a:t>
            </a:fld>
            <a:endParaRPr lang="en-US"/>
          </a:p>
        </p:txBody>
      </p:sp>
    </p:spTree>
    <p:extLst>
      <p:ext uri="{BB962C8B-B14F-4D97-AF65-F5344CB8AC3E}">
        <p14:creationId xmlns:p14="http://schemas.microsoft.com/office/powerpoint/2010/main" val="303490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3</a:t>
            </a:fld>
            <a:endParaRPr lang="en-US"/>
          </a:p>
        </p:txBody>
      </p:sp>
    </p:spTree>
    <p:extLst>
      <p:ext uri="{BB962C8B-B14F-4D97-AF65-F5344CB8AC3E}">
        <p14:creationId xmlns:p14="http://schemas.microsoft.com/office/powerpoint/2010/main" val="112233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solidFill>
                  <a:srgbClr val="E6EDF3"/>
                </a:solidFill>
                <a:latin typeface="-apple-system"/>
              </a:rPr>
              <a:t>RBA cash rate dataset</a:t>
            </a:r>
          </a:p>
          <a:p>
            <a:pPr lvl="1"/>
            <a:r>
              <a:rPr lang="en-US" dirty="0">
                <a:solidFill>
                  <a:srgbClr val="E6EDF3"/>
                </a:solidFill>
                <a:latin typeface="-apple-system"/>
              </a:rPr>
              <a:t>RBA monthly CPI dataset</a:t>
            </a:r>
          </a:p>
          <a:p>
            <a:pPr lvl="1"/>
            <a:r>
              <a:rPr lang="en-US" dirty="0">
                <a:solidFill>
                  <a:srgbClr val="E6EDF3"/>
                </a:solidFill>
                <a:latin typeface="-apple-system"/>
              </a:rPr>
              <a:t>RBA quarterly GDP dataset</a:t>
            </a:r>
          </a:p>
          <a:p>
            <a:pPr lvl="1"/>
            <a:r>
              <a:rPr lang="en-US" dirty="0">
                <a:solidFill>
                  <a:srgbClr val="E6EDF3"/>
                </a:solidFill>
                <a:latin typeface="-apple-system"/>
              </a:rPr>
              <a:t>RBA monthly exchange rate dataset</a:t>
            </a:r>
          </a:p>
          <a:p>
            <a:pPr lvl="1"/>
            <a:r>
              <a:rPr lang="en-US" dirty="0">
                <a:solidFill>
                  <a:srgbClr val="E6EDF3"/>
                </a:solidFill>
                <a:latin typeface="-apple-system"/>
              </a:rPr>
              <a:t>RBA commodities dataset</a:t>
            </a:r>
          </a:p>
          <a:p>
            <a:pPr lvl="1"/>
            <a:r>
              <a:rPr lang="en-US" dirty="0">
                <a:solidFill>
                  <a:srgbClr val="E6EDF3"/>
                </a:solidFill>
                <a:latin typeface="-apple-system"/>
              </a:rPr>
              <a:t>RBA Unemployment job data dataset</a:t>
            </a:r>
          </a:p>
          <a:p>
            <a:pPr lvl="1"/>
            <a:r>
              <a:rPr lang="en-US" dirty="0">
                <a:solidFill>
                  <a:srgbClr val="E6EDF3"/>
                </a:solidFill>
                <a:latin typeface="-apple-system"/>
              </a:rPr>
              <a:t>RBA Housing Debt to Income Ratio</a:t>
            </a: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4</a:t>
            </a:fld>
            <a:endParaRPr lang="en-US"/>
          </a:p>
        </p:txBody>
      </p:sp>
    </p:spTree>
    <p:extLst>
      <p:ext uri="{BB962C8B-B14F-4D97-AF65-F5344CB8AC3E}">
        <p14:creationId xmlns:p14="http://schemas.microsoft.com/office/powerpoint/2010/main" val="19827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u="sng" dirty="0">
                <a:solidFill>
                  <a:srgbClr val="D1D5DB"/>
                </a:solidFill>
                <a:effectLst/>
                <a:latin typeface="Söhne"/>
              </a:rPr>
              <a:t>4. Data Analysis</a:t>
            </a:r>
          </a:p>
          <a:p>
            <a:pPr algn="l">
              <a:buFont typeface="+mj-lt"/>
              <a:buNone/>
            </a:pPr>
            <a:r>
              <a:rPr lang="en-US" b="0" i="0" dirty="0">
                <a:solidFill>
                  <a:srgbClr val="D1D5DB"/>
                </a:solidFill>
                <a:effectLst/>
                <a:latin typeface="Söhne"/>
              </a:rPr>
              <a:t>Provide analysis of the data and conclusions. </a:t>
            </a:r>
          </a:p>
          <a:p>
            <a:pPr algn="l">
              <a:buFont typeface="+mj-lt"/>
              <a:buNone/>
            </a:pPr>
            <a:r>
              <a:rPr lang="en-US" b="0" i="0" dirty="0">
                <a:solidFill>
                  <a:srgbClr val="D1D5DB"/>
                </a:solidFill>
                <a:effectLst/>
                <a:latin typeface="Söhne"/>
              </a:rPr>
              <a:t>Explain the findings and insights it provides.</a:t>
            </a:r>
          </a:p>
          <a:p>
            <a:pPr algn="l">
              <a:buFont typeface="+mj-lt"/>
              <a:buNone/>
            </a:pPr>
            <a:endParaRPr lang="en-US"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i="1" dirty="0"/>
              <a:t>Cash rate have general downward trend which can be attributed to the increasing GDP of the country. Since GDP is the measure of the country’s economic health, it shows that Australia’s economy is growing, and more money is readily available to be borrowed. Ideally, this is should mean that interest rates should be lower. Hence, the opposite effect on the cash rate for every movement of the GDP.</a:t>
            </a:r>
          </a:p>
          <a:p>
            <a:pPr marL="171450" indent="-171450">
              <a:buFontTx/>
              <a:buChar char="-"/>
            </a:pPr>
            <a:r>
              <a:rPr lang="en-US" i="1" dirty="0"/>
              <a:t>The regression analysis between the GDP value and the cash rate produces a linear model with an r-squared of 0.62. This means that the model has a good enough fit to predict the relationship between the GDP value and the cash rate. </a:t>
            </a:r>
          </a:p>
          <a:p>
            <a:pPr marL="171450" indent="-171450">
              <a:buFontTx/>
              <a:buChar char="-"/>
            </a:pPr>
            <a:r>
              <a:rPr lang="en-US" i="1" dirty="0"/>
              <a:t>It also has a Pearson correlation coefficient of -0.79, which is a good indicator of the strong negative correlation of the cash rate with the GDP value. This just means that when there is an increase in the GDP, the cash rate will definitely decrease.</a:t>
            </a:r>
          </a:p>
          <a:p>
            <a:pPr marL="171450" indent="-171450">
              <a:buFontTx/>
              <a:buChar char="-"/>
            </a:pPr>
            <a:r>
              <a:rPr lang="en-US" i="1" dirty="0"/>
              <a:t>However, even though decreasing, the cash rate still fluctuates from month to month, which can be attributed on the % GDP. The </a:t>
            </a:r>
            <a:r>
              <a:rPr lang="en-US" i="1" dirty="0" err="1"/>
              <a:t>the</a:t>
            </a:r>
            <a:r>
              <a:rPr lang="en-US" i="1" dirty="0"/>
              <a:t> dips on the % GDP cause spikes on the cash rates, and the other way around.</a:t>
            </a:r>
          </a:p>
          <a:p>
            <a:pPr marL="171450" indent="-171450">
              <a:buFontTx/>
              <a:buChar char="-"/>
            </a:pPr>
            <a:endParaRPr lang="en-US" i="1" dirty="0"/>
          </a:p>
          <a:p>
            <a:pPr marL="0" indent="0">
              <a:buFontTx/>
              <a:buNone/>
            </a:pPr>
            <a:r>
              <a:rPr lang="en-US" i="1" dirty="0"/>
              <a:t>(Plotting the % GDP vs the cash rate would actually allow a better understanding as to why the cash rate increased or decreased to a certain value. (Anyhow, we could always get the predicted % GDP once we have the current GDP value data and the predicted GDP value data))</a:t>
            </a:r>
          </a:p>
          <a:p>
            <a:pPr marL="171450" indent="-171450">
              <a:buFontTx/>
              <a:buChar char="-"/>
            </a:pPr>
            <a:endParaRPr lang="en-US" i="1" dirty="0"/>
          </a:p>
          <a:p>
            <a:pPr marL="171450" indent="-171450">
              <a:buFontTx/>
              <a:buChar char="-"/>
            </a:pPr>
            <a:endParaRPr lang="en-US" i="1"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Q2. </a:t>
            </a:r>
            <a:r>
              <a:rPr lang="en-US" b="0" i="0" dirty="0">
                <a:solidFill>
                  <a:srgbClr val="E6EDF3"/>
                </a:solidFill>
                <a:effectLst/>
                <a:latin typeface="-apple-system"/>
              </a:rPr>
              <a:t>Which one of these factors is the biggest influencer for the cash rate?</a:t>
            </a:r>
          </a:p>
          <a:p>
            <a:pPr algn="l">
              <a:buFont typeface="+mj-lt"/>
              <a:buNone/>
            </a:pPr>
            <a:endParaRPr lang="en-US" dirty="0"/>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Economic growth (GDP)</a:t>
            </a:r>
          </a:p>
        </p:txBody>
      </p:sp>
      <p:sp>
        <p:nvSpPr>
          <p:cNvPr id="4" name="Slide Number Placeholder 3"/>
          <p:cNvSpPr>
            <a:spLocks noGrp="1"/>
          </p:cNvSpPr>
          <p:nvPr>
            <p:ph type="sldNum" sz="quarter" idx="5"/>
          </p:nvPr>
        </p:nvSpPr>
        <p:spPr/>
        <p:txBody>
          <a:bodyPr/>
          <a:lstStyle/>
          <a:p>
            <a:fld id="{7107193A-4735-45DB-BA48-4791510C083A}" type="slidenum">
              <a:rPr lang="en-US" smtClean="0"/>
              <a:t>5</a:t>
            </a:fld>
            <a:endParaRPr lang="en-US"/>
          </a:p>
        </p:txBody>
      </p:sp>
    </p:spTree>
    <p:extLst>
      <p:ext uri="{BB962C8B-B14F-4D97-AF65-F5344CB8AC3E}">
        <p14:creationId xmlns:p14="http://schemas.microsoft.com/office/powerpoint/2010/main" val="126718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u="sng" dirty="0">
                <a:solidFill>
                  <a:srgbClr val="D1D5DB"/>
                </a:solidFill>
                <a:effectLst/>
                <a:latin typeface="Söhne"/>
              </a:rPr>
              <a:t>4. Data Analysis</a:t>
            </a:r>
          </a:p>
          <a:p>
            <a:pPr algn="l">
              <a:buFont typeface="+mj-lt"/>
              <a:buNone/>
            </a:pPr>
            <a:r>
              <a:rPr lang="en-US" b="0" i="0" dirty="0">
                <a:solidFill>
                  <a:srgbClr val="D1D5DB"/>
                </a:solidFill>
                <a:effectLst/>
                <a:latin typeface="Söhne"/>
              </a:rPr>
              <a:t>Provide analysis of the data and conclusions. </a:t>
            </a:r>
          </a:p>
          <a:p>
            <a:pPr algn="l">
              <a:buFont typeface="+mj-lt"/>
              <a:buNone/>
            </a:pPr>
            <a:r>
              <a:rPr lang="en-US" b="0" i="0" dirty="0">
                <a:solidFill>
                  <a:srgbClr val="D1D5DB"/>
                </a:solidFill>
                <a:effectLst/>
                <a:latin typeface="Söhne"/>
              </a:rPr>
              <a:t>Explain the findings and insights it provides.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Q3. </a:t>
            </a:r>
            <a:r>
              <a:rPr lang="en-US" b="0" i="0" dirty="0">
                <a:solidFill>
                  <a:srgbClr val="E6EDF3"/>
                </a:solidFill>
                <a:effectLst/>
                <a:latin typeface="-apple-system"/>
              </a:rPr>
              <a:t>Which of these factors has positive influence and/or negative influence to the cash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Inflation (CPI) </a:t>
            </a:r>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Economic growth (GDP)</a:t>
            </a:r>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International economic conditions (exchange rates and commodities)</a:t>
            </a:r>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Financial stability (bank interest rates and unemployment</a:t>
            </a:r>
          </a:p>
          <a:p>
            <a:pPr marL="1200150" lvl="2" indent="-2857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6</a:t>
            </a:fld>
            <a:endParaRPr lang="en-US"/>
          </a:p>
        </p:txBody>
      </p:sp>
    </p:spTree>
    <p:extLst>
      <p:ext uri="{BB962C8B-B14F-4D97-AF65-F5344CB8AC3E}">
        <p14:creationId xmlns:p14="http://schemas.microsoft.com/office/powerpoint/2010/main" val="273345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u="sng" dirty="0">
                <a:solidFill>
                  <a:srgbClr val="D1D5DB"/>
                </a:solidFill>
                <a:effectLst/>
                <a:latin typeface="Söhne"/>
              </a:rPr>
              <a:t>4. Data Analysis</a:t>
            </a:r>
          </a:p>
          <a:p>
            <a:pPr algn="l">
              <a:buFont typeface="+mj-lt"/>
              <a:buNone/>
            </a:pPr>
            <a:r>
              <a:rPr lang="en-US" b="0" i="0" dirty="0">
                <a:solidFill>
                  <a:srgbClr val="D1D5DB"/>
                </a:solidFill>
                <a:effectLst/>
                <a:latin typeface="Söhne"/>
              </a:rPr>
              <a:t>Provide analysis of the data and conclusions. </a:t>
            </a:r>
          </a:p>
          <a:p>
            <a:pPr algn="l">
              <a:buFont typeface="+mj-lt"/>
              <a:buNone/>
            </a:pPr>
            <a:r>
              <a:rPr lang="en-US" b="0" i="0" dirty="0">
                <a:solidFill>
                  <a:srgbClr val="D1D5DB"/>
                </a:solidFill>
                <a:effectLst/>
                <a:latin typeface="Söhne"/>
              </a:rPr>
              <a:t>Explain the findings and insights it provides.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Q3. </a:t>
            </a:r>
            <a:r>
              <a:rPr lang="en-US" b="0" i="0" dirty="0">
                <a:solidFill>
                  <a:srgbClr val="E6EDF3"/>
                </a:solidFill>
                <a:effectLst/>
                <a:latin typeface="-apple-system"/>
              </a:rPr>
              <a:t>Which of these factors has positive influence and/or negative influence to the cash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Inflation (CPI) </a:t>
            </a:r>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Economic growth (GDP)</a:t>
            </a:r>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International economic conditions (exchange rates and commodities)</a:t>
            </a:r>
          </a:p>
          <a:p>
            <a:pPr marL="1200150" lvl="2" indent="-2857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Financial stability (bank interest rates and unemployment</a:t>
            </a:r>
          </a:p>
          <a:p>
            <a:pPr marL="1200150" lvl="2" indent="-2857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7</a:t>
            </a:fld>
            <a:endParaRPr lang="en-US"/>
          </a:p>
        </p:txBody>
      </p:sp>
    </p:spTree>
    <p:extLst>
      <p:ext uri="{BB962C8B-B14F-4D97-AF65-F5344CB8AC3E}">
        <p14:creationId xmlns:p14="http://schemas.microsoft.com/office/powerpoint/2010/main" val="1485720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u="sng" dirty="0">
                <a:solidFill>
                  <a:srgbClr val="D1D5DB"/>
                </a:solidFill>
                <a:effectLst/>
                <a:latin typeface="Söhne"/>
              </a:rPr>
              <a:t>6. Summary/Conclusion</a:t>
            </a:r>
          </a:p>
          <a:p>
            <a:pPr algn="l">
              <a:buFont typeface="+mj-lt"/>
              <a:buNone/>
            </a:pPr>
            <a:r>
              <a:rPr lang="en-US" b="1" i="0" dirty="0">
                <a:solidFill>
                  <a:srgbClr val="D1D5DB"/>
                </a:solidFill>
                <a:effectLst/>
                <a:latin typeface="Söhne"/>
              </a:rPr>
              <a:t>Leading indicator – predictive indicator (GDP, CPI?) – normally CPI is a lagging indicator, but at this instance, the data shows CPI is one of the leading indicator that influences the cash rate</a:t>
            </a:r>
          </a:p>
          <a:p>
            <a:pPr algn="l">
              <a:buFont typeface="+mj-lt"/>
              <a:buNone/>
            </a:pPr>
            <a:r>
              <a:rPr lang="en-US" b="1" i="0" dirty="0">
                <a:solidFill>
                  <a:srgbClr val="D1D5DB"/>
                </a:solidFill>
                <a:effectLst/>
                <a:latin typeface="Söhne"/>
              </a:rPr>
              <a:t>Lagging indicator – output measurement (debt/income ratio, exchange rate), we can also include unemployment rate.</a:t>
            </a:r>
          </a:p>
          <a:p>
            <a:pPr algn="l">
              <a:buFont typeface="+mj-lt"/>
              <a:buNone/>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solidFill>
                  <a:srgbClr val="E6EDF3"/>
                </a:solidFill>
                <a:effectLst/>
                <a:latin typeface="-apple-system"/>
              </a:rPr>
              <a:t>So, can we actually forecast the cash rate based on these dataset? The actual question is, what time horizon do we want to forecast this? Short term (6-12months) it will be hard as you will be highly relying on CPI to forecast. But overall, as we improve our GDP and CPI, the cash rate will eventually will come down. It might not be at the same cash rate as pre-pandemic years.</a:t>
            </a:r>
          </a:p>
          <a:p>
            <a:pPr algn="l">
              <a:buFont typeface="+mj-lt"/>
              <a:buNone/>
            </a:pPr>
            <a:endParaRPr lang="en-US" b="0" i="0" dirty="0">
              <a:solidFill>
                <a:srgbClr val="D1D5DB"/>
              </a:solidFill>
              <a:effectLst/>
              <a:latin typeface="Söhne"/>
            </a:endParaRPr>
          </a:p>
          <a:p>
            <a:r>
              <a:rPr lang="en-US" b="1" i="0" dirty="0">
                <a:solidFill>
                  <a:srgbClr val="D1D2D3"/>
                </a:solidFill>
                <a:effectLst/>
                <a:latin typeface="Slack-Lato"/>
              </a:rPr>
              <a:t>GDP</a:t>
            </a:r>
            <a:r>
              <a:rPr lang="en-US" b="0" i="0" dirty="0">
                <a:solidFill>
                  <a:srgbClr val="D1D2D3"/>
                </a:solidFill>
                <a:effectLst/>
                <a:latin typeface="Slack-Lato"/>
              </a:rPr>
              <a:t> is the leading indicator affecting the Cash Rate</a:t>
            </a:r>
          </a:p>
          <a:p>
            <a:r>
              <a:rPr lang="en-US" b="1" i="0" dirty="0">
                <a:solidFill>
                  <a:srgbClr val="D1D2D3"/>
                </a:solidFill>
                <a:effectLst/>
                <a:latin typeface="Slack-Lato"/>
              </a:rPr>
              <a:t>Housing Debt/Disposable Income Ratio </a:t>
            </a:r>
            <a:r>
              <a:rPr lang="en-US" b="0" i="0" dirty="0">
                <a:solidFill>
                  <a:srgbClr val="D1D2D3"/>
                </a:solidFill>
                <a:effectLst/>
                <a:latin typeface="Slack-Lato"/>
              </a:rPr>
              <a:t>is a lagging indicator of the effect of the Cash Rate</a:t>
            </a:r>
            <a:endParaRPr lang="en-US" dirty="0"/>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8</a:t>
            </a:fld>
            <a:endParaRPr lang="en-US"/>
          </a:p>
        </p:txBody>
      </p:sp>
    </p:spTree>
    <p:extLst>
      <p:ext uri="{BB962C8B-B14F-4D97-AF65-F5344CB8AC3E}">
        <p14:creationId xmlns:p14="http://schemas.microsoft.com/office/powerpoint/2010/main" val="292727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Private entities like banks, hedge fund, fund managers will have more complete database, as such, are able to forecast the cash rate better than using RBA datasets</a:t>
            </a:r>
          </a:p>
          <a:p>
            <a:endParaRPr lang="en-AU" dirty="0"/>
          </a:p>
          <a:p>
            <a:r>
              <a:rPr lang="en-AU" dirty="0"/>
              <a:t>Using a more complete database to do machine learning can also greatly assist in forecasting the cash rate</a:t>
            </a:r>
          </a:p>
          <a:p>
            <a:endParaRPr lang="en-AU" dirty="0"/>
          </a:p>
          <a:p>
            <a:r>
              <a:rPr lang="en-AU" dirty="0"/>
              <a:t>Global geopolitics </a:t>
            </a:r>
          </a:p>
          <a:p>
            <a:r>
              <a:rPr lang="en-AU" dirty="0"/>
              <a:t>Supply chain issues – oil/energy (EU), grain export</a:t>
            </a:r>
          </a:p>
          <a:p>
            <a:r>
              <a:rPr lang="en-AU"/>
              <a:t>Logistics issues – early 2021/2022, lockdowns </a:t>
            </a:r>
          </a:p>
          <a:p>
            <a:endParaRPr lang="en-AU"/>
          </a:p>
        </p:txBody>
      </p:sp>
      <p:sp>
        <p:nvSpPr>
          <p:cNvPr id="4" name="Slide Number Placeholder 3"/>
          <p:cNvSpPr>
            <a:spLocks noGrp="1"/>
          </p:cNvSpPr>
          <p:nvPr>
            <p:ph type="sldNum" sz="quarter" idx="5"/>
          </p:nvPr>
        </p:nvSpPr>
        <p:spPr/>
        <p:txBody>
          <a:bodyPr/>
          <a:lstStyle/>
          <a:p>
            <a:fld id="{7107193A-4735-45DB-BA48-4791510C083A}" type="slidenum">
              <a:rPr lang="en-US" smtClean="0"/>
              <a:t>9</a:t>
            </a:fld>
            <a:endParaRPr lang="en-US"/>
          </a:p>
        </p:txBody>
      </p:sp>
    </p:spTree>
    <p:extLst>
      <p:ext uri="{BB962C8B-B14F-4D97-AF65-F5344CB8AC3E}">
        <p14:creationId xmlns:p14="http://schemas.microsoft.com/office/powerpoint/2010/main" val="3858769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4/17/2023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30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3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567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890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4/17/2023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8902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3920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503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6682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4/17/2023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256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96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4/17/2023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770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061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773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02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271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78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3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4/17/2023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289752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7C32-4273-64A0-F1F7-9FE419F8853E}"/>
              </a:ext>
            </a:extLst>
          </p:cNvPr>
          <p:cNvSpPr>
            <a:spLocks noGrp="1"/>
          </p:cNvSpPr>
          <p:nvPr>
            <p:ph type="ctrTitle"/>
          </p:nvPr>
        </p:nvSpPr>
        <p:spPr>
          <a:xfrm>
            <a:off x="558229" y="1520575"/>
            <a:ext cx="11075542" cy="1490480"/>
          </a:xfrm>
        </p:spPr>
        <p:txBody>
          <a:bodyPr anchor="ctr">
            <a:normAutofit/>
          </a:bodyPr>
          <a:lstStyle/>
          <a:p>
            <a:pPr algn="ctr"/>
            <a:r>
              <a:rPr lang="en-US" sz="4800" dirty="0">
                <a:effectLst>
                  <a:reflection blurRad="6350" stA="55000" endA="300" endPos="45500" dir="5400000" sy="-100000" algn="bl" rotWithShape="0"/>
                </a:effectLst>
              </a:rPr>
              <a:t>Forecasting future cash rates</a:t>
            </a:r>
          </a:p>
        </p:txBody>
      </p:sp>
      <p:sp>
        <p:nvSpPr>
          <p:cNvPr id="3" name="Subtitle 2">
            <a:extLst>
              <a:ext uri="{FF2B5EF4-FFF2-40B4-BE49-F238E27FC236}">
                <a16:creationId xmlns:a16="http://schemas.microsoft.com/office/drawing/2014/main" id="{5EFF97A2-0375-1CC2-512E-D7380141BEE3}"/>
              </a:ext>
            </a:extLst>
          </p:cNvPr>
          <p:cNvSpPr>
            <a:spLocks noGrp="1"/>
          </p:cNvSpPr>
          <p:nvPr>
            <p:ph type="subTitle" idx="1"/>
          </p:nvPr>
        </p:nvSpPr>
        <p:spPr>
          <a:xfrm>
            <a:off x="1371600" y="3616503"/>
            <a:ext cx="9448800" cy="545725"/>
          </a:xfrm>
        </p:spPr>
        <p:txBody>
          <a:bodyPr>
            <a:normAutofit/>
          </a:bodyPr>
          <a:lstStyle/>
          <a:p>
            <a:pPr algn="ctr"/>
            <a:r>
              <a:rPr lang="en-US" sz="2400" dirty="0"/>
              <a:t>Factors that influence the RBA cash rate</a:t>
            </a:r>
          </a:p>
        </p:txBody>
      </p:sp>
      <p:sp>
        <p:nvSpPr>
          <p:cNvPr id="7" name="Rectangle 6">
            <a:extLst>
              <a:ext uri="{FF2B5EF4-FFF2-40B4-BE49-F238E27FC236}">
                <a16:creationId xmlns:a16="http://schemas.microsoft.com/office/drawing/2014/main" id="{455999A8-B7EE-08D2-BDC5-58B65F220F9C}"/>
              </a:ext>
            </a:extLst>
          </p:cNvPr>
          <p:cNvSpPr/>
          <p:nvPr/>
        </p:nvSpPr>
        <p:spPr>
          <a:xfrm>
            <a:off x="9767195" y="6457890"/>
            <a:ext cx="2351926" cy="400110"/>
          </a:xfrm>
          <a:prstGeom prst="rect">
            <a:avLst/>
          </a:prstGeom>
          <a:noFill/>
        </p:spPr>
        <p:txBody>
          <a:bodyPr wrap="none" lIns="91440" tIns="45720" rIns="91440" bIns="45720">
            <a:spAutoFit/>
          </a:bodyPr>
          <a:lstStyle/>
          <a:p>
            <a:r>
              <a:rPr lang="en-AU" sz="2000" dirty="0">
                <a:ln w="0"/>
                <a:effectLst>
                  <a:glow rad="139700">
                    <a:schemeClr val="accent5">
                      <a:satMod val="175000"/>
                      <a:alpha val="40000"/>
                    </a:schemeClr>
                  </a:glow>
                </a:effectLst>
              </a:rPr>
              <a:t>Project 1 Group 7</a:t>
            </a:r>
            <a:endParaRPr lang="en-US" sz="2000" dirty="0">
              <a:ln w="0"/>
              <a:effectLst>
                <a:glow rad="139700">
                  <a:schemeClr val="accent5">
                    <a:satMod val="175000"/>
                    <a:alpha val="40000"/>
                  </a:schemeClr>
                </a:glow>
              </a:effectLst>
            </a:endParaRPr>
          </a:p>
        </p:txBody>
      </p:sp>
    </p:spTree>
    <p:extLst>
      <p:ext uri="{BB962C8B-B14F-4D97-AF65-F5344CB8AC3E}">
        <p14:creationId xmlns:p14="http://schemas.microsoft.com/office/powerpoint/2010/main" val="310625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5999A8-B7EE-08D2-BDC5-58B65F220F9C}"/>
              </a:ext>
            </a:extLst>
          </p:cNvPr>
          <p:cNvSpPr/>
          <p:nvPr/>
        </p:nvSpPr>
        <p:spPr>
          <a:xfrm>
            <a:off x="9767195" y="6457890"/>
            <a:ext cx="2351926" cy="400110"/>
          </a:xfrm>
          <a:prstGeom prst="rect">
            <a:avLst/>
          </a:prstGeom>
          <a:noFill/>
        </p:spPr>
        <p:txBody>
          <a:bodyPr wrap="none" lIns="91440" tIns="45720" rIns="91440" bIns="45720">
            <a:spAutoFit/>
          </a:bodyPr>
          <a:lstStyle/>
          <a:p>
            <a:r>
              <a:rPr lang="en-AU" sz="2000" dirty="0">
                <a:ln w="0"/>
                <a:effectLst>
                  <a:glow rad="139700">
                    <a:schemeClr val="accent5">
                      <a:satMod val="175000"/>
                      <a:alpha val="40000"/>
                    </a:schemeClr>
                  </a:glow>
                </a:effectLst>
              </a:rPr>
              <a:t>Project 1 Group 7</a:t>
            </a:r>
            <a:endParaRPr lang="en-US" sz="2000" dirty="0">
              <a:ln w="0"/>
              <a:effectLst>
                <a:glow rad="139700">
                  <a:schemeClr val="accent5">
                    <a:satMod val="175000"/>
                    <a:alpha val="40000"/>
                  </a:schemeClr>
                </a:glow>
              </a:effectLst>
            </a:endParaRPr>
          </a:p>
        </p:txBody>
      </p:sp>
      <p:sp>
        <p:nvSpPr>
          <p:cNvPr id="6" name="Text Placeholder 7">
            <a:extLst>
              <a:ext uri="{FF2B5EF4-FFF2-40B4-BE49-F238E27FC236}">
                <a16:creationId xmlns:a16="http://schemas.microsoft.com/office/drawing/2014/main" id="{4782D7CD-6814-363C-586B-1ABF4947F8DA}"/>
              </a:ext>
            </a:extLst>
          </p:cNvPr>
          <p:cNvSpPr>
            <a:spLocks noGrp="1"/>
          </p:cNvSpPr>
          <p:nvPr>
            <p:ph type="ctrTitle"/>
          </p:nvPr>
        </p:nvSpPr>
        <p:spPr>
          <a:xfrm>
            <a:off x="558800" y="1873724"/>
            <a:ext cx="11074400" cy="3110552"/>
          </a:xfrm>
        </p:spPr>
        <p:txBody>
          <a:bodyPr anchor="ctr">
            <a:normAutofit/>
          </a:bodyPr>
          <a:lstStyle/>
          <a:p>
            <a:pPr algn="ctr"/>
            <a:r>
              <a:rPr lang="en-US" sz="4800" dirty="0"/>
              <a:t>Thank You</a:t>
            </a:r>
          </a:p>
        </p:txBody>
      </p:sp>
    </p:spTree>
    <p:extLst>
      <p:ext uri="{BB962C8B-B14F-4D97-AF65-F5344CB8AC3E}">
        <p14:creationId xmlns:p14="http://schemas.microsoft.com/office/powerpoint/2010/main" val="3998518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UNEMPLOYMENT &amp; Cash Rate</a:t>
            </a:r>
          </a:p>
        </p:txBody>
      </p:sp>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155787" y="1517936"/>
            <a:ext cx="5638800" cy="1127760"/>
          </a:xfrm>
        </p:spPr>
        <p:txBody>
          <a:bodyPr>
            <a:noAutofit/>
          </a:bodyPr>
          <a:lstStyle/>
          <a:p>
            <a:pPr marL="0" indent="0">
              <a:buNone/>
            </a:pPr>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effectLst/>
              </a:rPr>
              <a:t>0.005</a:t>
            </a:r>
            <a:r>
              <a:rPr lang="en-AU" sz="1800" b="1" dirty="0">
                <a:solidFill>
                  <a:srgbClr val="00B050"/>
                </a:solidFill>
              </a:rPr>
              <a:t> </a:t>
            </a:r>
          </a:p>
          <a:p>
            <a:pPr marL="0" indent="0">
              <a:buNone/>
            </a:pPr>
            <a:r>
              <a:rPr lang="en-AU" sz="1800" b="1" dirty="0"/>
              <a:t>Pearson Correlation:  	</a:t>
            </a:r>
            <a:r>
              <a:rPr lang="en-AU" sz="1600" b="1" dirty="0"/>
              <a:t>R = </a:t>
            </a:r>
            <a:r>
              <a:rPr lang="en-AU" sz="1600" b="1" dirty="0">
                <a:solidFill>
                  <a:srgbClr val="00B050"/>
                </a:solidFill>
              </a:rPr>
              <a:t>0.08</a:t>
            </a:r>
            <a:r>
              <a:rPr lang="en-AU" sz="1600" b="1" dirty="0">
                <a:solidFill>
                  <a:srgbClr val="00B050"/>
                </a:solidFill>
                <a:effectLst/>
              </a:rPr>
              <a:t> </a:t>
            </a:r>
            <a:r>
              <a:rPr lang="en-AU" sz="1400" b="1" dirty="0">
                <a:solidFill>
                  <a:srgbClr val="00B050"/>
                </a:solidFill>
              </a:rPr>
              <a:t>(None/Very Weak)</a:t>
            </a:r>
          </a:p>
          <a:p>
            <a:pPr marL="0" indent="0">
              <a:buNone/>
            </a:pPr>
            <a:r>
              <a:rPr lang="en-AU" sz="1800" b="1" dirty="0"/>
              <a:t>Linear Regression:   	</a:t>
            </a:r>
            <a:r>
              <a:rPr lang="en-AU" sz="1600" b="1" dirty="0"/>
              <a:t>y = </a:t>
            </a:r>
            <a:r>
              <a:rPr lang="en-AU" sz="1600" b="1" dirty="0">
                <a:solidFill>
                  <a:srgbClr val="FF0000"/>
                </a:solidFill>
              </a:rPr>
              <a:t>0.08x + 1.02</a:t>
            </a:r>
            <a:endParaRPr lang="en-AU" sz="1800" b="1" dirty="0">
              <a:solidFill>
                <a:srgbClr val="FF0000"/>
              </a:solidFill>
            </a:endParaRPr>
          </a:p>
        </p:txBody>
      </p:sp>
      <p:pic>
        <p:nvPicPr>
          <p:cNvPr id="1028" name="Picture 4">
            <a:extLst>
              <a:ext uri="{FF2B5EF4-FFF2-40B4-BE49-F238E27FC236}">
                <a16:creationId xmlns:a16="http://schemas.microsoft.com/office/drawing/2014/main" id="{2E1E3B9F-45E3-5E36-70C4-F8671C4473EE}"/>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9424" t="9879" r="8352" b="1764"/>
          <a:stretch/>
        </p:blipFill>
        <p:spPr bwMode="auto">
          <a:xfrm>
            <a:off x="5029200" y="2377440"/>
            <a:ext cx="7007013" cy="40617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05B8E12-6456-88AD-EBB5-3A6C8E1C4F7C}"/>
              </a:ext>
            </a:extLst>
          </p:cNvPr>
          <p:cNvPicPr>
            <a:picLocks noGrp="1" noChangeAspect="1" noChangeArrowheads="1"/>
          </p:cNvPicPr>
          <p:nvPr>
            <p:ph sz="quarter" idx="4"/>
          </p:nvPr>
        </p:nvPicPr>
        <p:blipFill rotWithShape="1">
          <a:blip r:embed="rId4">
            <a:extLst>
              <a:ext uri="{28A0092B-C50C-407E-A947-70E740481C1C}">
                <a14:useLocalDpi xmlns:a14="http://schemas.microsoft.com/office/drawing/2010/main" val="0"/>
              </a:ext>
            </a:extLst>
          </a:blip>
          <a:srcRect l="3128" t="10405" r="8273" b="1430"/>
          <a:stretch/>
        </p:blipFill>
        <p:spPr bwMode="auto">
          <a:xfrm>
            <a:off x="257387" y="2733867"/>
            <a:ext cx="4487145" cy="334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00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DEBT-INCOME RATIO &amp; Cash Rate</a:t>
            </a:r>
          </a:p>
        </p:txBody>
      </p:sp>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155787" y="1517936"/>
            <a:ext cx="5638800" cy="1127760"/>
          </a:xfrm>
        </p:spPr>
        <p:txBody>
          <a:bodyPr>
            <a:noAutofit/>
          </a:bodyPr>
          <a:lstStyle/>
          <a:p>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rPr>
              <a:t>0.63</a:t>
            </a:r>
            <a:endParaRPr lang="en-AU" sz="1800" b="1" dirty="0">
              <a:solidFill>
                <a:srgbClr val="00B050"/>
              </a:solidFill>
            </a:endParaRPr>
          </a:p>
          <a:p>
            <a:r>
              <a:rPr lang="en-AU" sz="1800" b="1" dirty="0"/>
              <a:t>Pearson Correlation: 	</a:t>
            </a:r>
            <a:r>
              <a:rPr lang="en-AU" sz="1600" b="1" dirty="0"/>
              <a:t>R = </a:t>
            </a:r>
            <a:r>
              <a:rPr lang="en-AU" sz="1600" b="1" dirty="0">
                <a:solidFill>
                  <a:srgbClr val="FF0000"/>
                </a:solidFill>
              </a:rPr>
              <a:t>-0.79 </a:t>
            </a:r>
            <a:r>
              <a:rPr kumimoji="0" lang="en-AU" sz="1600" b="1" i="0" u="none" strike="noStrike" kern="1200" cap="none" spc="0" normalizeH="0" baseline="0" noProof="0" dirty="0">
                <a:ln>
                  <a:noFill/>
                </a:ln>
                <a:solidFill>
                  <a:srgbClr val="FF0000"/>
                </a:solidFill>
                <a:effectLst/>
                <a:uLnTx/>
                <a:uFillTx/>
                <a:ea typeface="+mn-ea"/>
                <a:cs typeface="+mn-cs"/>
              </a:rPr>
              <a:t>(Strong)</a:t>
            </a:r>
          </a:p>
          <a:p>
            <a:r>
              <a:rPr lang="en-AU" sz="1800" b="1" dirty="0"/>
              <a:t>Linear Regression:	</a:t>
            </a:r>
            <a:r>
              <a:rPr lang="en-AU" sz="1600" b="1" dirty="0"/>
              <a:t>y = </a:t>
            </a:r>
            <a:r>
              <a:rPr lang="en-AU" sz="1600" b="1" dirty="0">
                <a:solidFill>
                  <a:srgbClr val="FF0000"/>
                </a:solidFill>
              </a:rPr>
              <a:t>-12.03x + 13.22</a:t>
            </a:r>
            <a:endParaRPr lang="en-AU" sz="1800" b="1" dirty="0">
              <a:solidFill>
                <a:srgbClr val="FF0000"/>
              </a:solidFill>
            </a:endParaRPr>
          </a:p>
        </p:txBody>
      </p:sp>
      <p:pic>
        <p:nvPicPr>
          <p:cNvPr id="4" name="Picture 4">
            <a:extLst>
              <a:ext uri="{FF2B5EF4-FFF2-40B4-BE49-F238E27FC236}">
                <a16:creationId xmlns:a16="http://schemas.microsoft.com/office/drawing/2014/main" id="{278B9FD7-EE92-4A9B-24EC-BBB6A85B0A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21" t="10676" r="8700" b="2286"/>
          <a:stretch/>
        </p:blipFill>
        <p:spPr bwMode="auto">
          <a:xfrm>
            <a:off x="287867" y="2691810"/>
            <a:ext cx="4501150" cy="34213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EE67666-6C44-B244-FF5E-9D3930698C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283" t="9295" r="8680" b="312"/>
          <a:stretch/>
        </p:blipFill>
        <p:spPr bwMode="auto">
          <a:xfrm>
            <a:off x="5039090" y="1971040"/>
            <a:ext cx="6896181" cy="427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52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478292"/>
            <a:ext cx="8610600" cy="592667"/>
          </a:xfrm>
        </p:spPr>
        <p:txBody>
          <a:bodyPr>
            <a:normAutofit fontScale="90000"/>
          </a:bodyPr>
          <a:lstStyle/>
          <a:p>
            <a:r>
              <a:rPr lang="en-US" dirty="0"/>
              <a:t>EXCHANGE RATE &amp; Cash Rate</a:t>
            </a:r>
          </a:p>
        </p:txBody>
      </p:sp>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155787" y="1517936"/>
            <a:ext cx="4883303" cy="1127760"/>
          </a:xfrm>
        </p:spPr>
        <p:txBody>
          <a:bodyPr>
            <a:noAutofit/>
          </a:bodyPr>
          <a:lstStyle/>
          <a:p>
            <a:pPr marL="0" indent="0">
              <a:buNone/>
            </a:pPr>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effectLst/>
              </a:rPr>
              <a:t>0.58</a:t>
            </a:r>
            <a:endParaRPr lang="en-AU" sz="1800" b="1" dirty="0">
              <a:solidFill>
                <a:srgbClr val="00B050"/>
              </a:solidFill>
              <a:effectLst/>
            </a:endParaRPr>
          </a:p>
          <a:p>
            <a:pPr marL="0" indent="0">
              <a:buNone/>
            </a:pPr>
            <a:r>
              <a:rPr lang="en-AU" sz="1800" b="1" dirty="0"/>
              <a:t>Pearson Correlation:	</a:t>
            </a:r>
            <a:r>
              <a:rPr lang="en-AU" sz="1600" b="1" dirty="0"/>
              <a:t>R = 0.76 </a:t>
            </a:r>
            <a:r>
              <a:rPr lang="en-AU" sz="1400" b="1" dirty="0">
                <a:solidFill>
                  <a:srgbClr val="00B050"/>
                </a:solidFill>
              </a:rPr>
              <a:t>(Strong)</a:t>
            </a:r>
          </a:p>
          <a:p>
            <a:pPr marL="0" indent="0">
              <a:buNone/>
            </a:pPr>
            <a:r>
              <a:rPr lang="en-AU" sz="1800" b="1" dirty="0"/>
              <a:t>Linear regression:	</a:t>
            </a:r>
            <a:r>
              <a:rPr lang="en-AU" sz="1600" b="1" dirty="0"/>
              <a:t>y = </a:t>
            </a:r>
            <a:r>
              <a:rPr lang="en-AU" sz="1600" b="1" dirty="0">
                <a:solidFill>
                  <a:srgbClr val="00B050"/>
                </a:solidFill>
              </a:rPr>
              <a:t>8.45x + -4.76</a:t>
            </a:r>
            <a:endParaRPr lang="en-AU" sz="1800" b="1" dirty="0">
              <a:solidFill>
                <a:srgbClr val="00B050"/>
              </a:solidFill>
            </a:endParaRPr>
          </a:p>
        </p:txBody>
      </p:sp>
      <p:pic>
        <p:nvPicPr>
          <p:cNvPr id="3" name="Picture 2">
            <a:extLst>
              <a:ext uri="{FF2B5EF4-FFF2-40B4-BE49-F238E27FC236}">
                <a16:creationId xmlns:a16="http://schemas.microsoft.com/office/drawing/2014/main" id="{CB9A371C-9CDB-5E4B-5EFB-0643DDC1CB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8" t="10677" r="8632" b="1773"/>
          <a:stretch/>
        </p:blipFill>
        <p:spPr bwMode="auto">
          <a:xfrm>
            <a:off x="287867" y="2830361"/>
            <a:ext cx="4134606" cy="31437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A197535A-2A28-2E71-836F-23CE005E43C5}"/>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619413" y="3218953"/>
            <a:ext cx="7386320" cy="212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06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COMMODITY INDEX &amp; Cash Rate</a:t>
            </a:r>
          </a:p>
        </p:txBody>
      </p:sp>
      <p:pic>
        <p:nvPicPr>
          <p:cNvPr id="3078" name="Picture 6">
            <a:extLst>
              <a:ext uri="{FF2B5EF4-FFF2-40B4-BE49-F238E27FC236}">
                <a16:creationId xmlns:a16="http://schemas.microsoft.com/office/drawing/2014/main" id="{079E0165-54BE-D3CA-EF85-C6FD6F7F58B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3120" y="3218954"/>
            <a:ext cx="7386319" cy="212111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7D4F0FD6-861D-5CA0-9CD6-8A60DEC61265}"/>
              </a:ext>
            </a:extLst>
          </p:cNvPr>
          <p:cNvPicPr>
            <a:picLocks noGrp="1" noChangeAspect="1" noChangeArrowheads="1"/>
          </p:cNvPicPr>
          <p:nvPr>
            <p:ph sz="quarter" idx="4"/>
          </p:nvPr>
        </p:nvPicPr>
        <p:blipFill rotWithShape="1">
          <a:blip r:embed="rId4">
            <a:extLst>
              <a:ext uri="{28A0092B-C50C-407E-A947-70E740481C1C}">
                <a14:useLocalDpi xmlns:a14="http://schemas.microsoft.com/office/drawing/2010/main" val="0"/>
              </a:ext>
            </a:extLst>
          </a:blip>
          <a:srcRect t="5004" r="-30"/>
          <a:stretch/>
        </p:blipFill>
        <p:spPr bwMode="auto">
          <a:xfrm>
            <a:off x="287867" y="2734694"/>
            <a:ext cx="4232881" cy="32870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4">
            <a:extLst>
              <a:ext uri="{FF2B5EF4-FFF2-40B4-BE49-F238E27FC236}">
                <a16:creationId xmlns:a16="http://schemas.microsoft.com/office/drawing/2014/main" id="{429C1558-6BE5-989A-716A-374393268521}"/>
              </a:ext>
            </a:extLst>
          </p:cNvPr>
          <p:cNvSpPr txBox="1">
            <a:spLocks/>
          </p:cNvSpPr>
          <p:nvPr/>
        </p:nvSpPr>
        <p:spPr>
          <a:xfrm>
            <a:off x="155787" y="1517936"/>
            <a:ext cx="5615093" cy="112776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rPr>
              <a:t>0.023</a:t>
            </a:r>
            <a:endParaRPr lang="en-AU" sz="1800" b="1" dirty="0">
              <a:solidFill>
                <a:srgbClr val="00B050"/>
              </a:solidFill>
            </a:endParaRPr>
          </a:p>
          <a:p>
            <a:r>
              <a:rPr lang="en-AU" sz="1800" b="1" dirty="0"/>
              <a:t>Pearson Correlation:	</a:t>
            </a:r>
            <a:r>
              <a:rPr lang="en-AU" sz="1600" b="1" dirty="0"/>
              <a:t>R = </a:t>
            </a:r>
            <a:r>
              <a:rPr kumimoji="0" lang="en-AU" sz="1600" b="1" i="0" u="none" strike="noStrike" kern="1200" cap="none" spc="0" normalizeH="0" baseline="0" noProof="0" dirty="0">
                <a:ln>
                  <a:noFill/>
                </a:ln>
                <a:solidFill>
                  <a:srgbClr val="FF0000"/>
                </a:solidFill>
                <a:effectLst/>
                <a:uLnTx/>
                <a:uFillTx/>
                <a:latin typeface="Century Gothic" panose="020B0502020202020204"/>
                <a:ea typeface="+mn-ea"/>
                <a:cs typeface="+mn-cs"/>
              </a:rPr>
              <a:t>-0.15 </a:t>
            </a:r>
            <a:r>
              <a:rPr kumimoji="0" lang="en-AU" sz="14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(None/Very weak)</a:t>
            </a:r>
          </a:p>
          <a:p>
            <a:r>
              <a:rPr lang="en-AU" sz="1800" b="1" dirty="0"/>
              <a:t>Linear regression:	</a:t>
            </a:r>
            <a:r>
              <a:rPr lang="en-AU" sz="1600" b="1" dirty="0"/>
              <a:t>y = </a:t>
            </a:r>
            <a:r>
              <a:rPr lang="en-AU" sz="1600" b="1" dirty="0">
                <a:solidFill>
                  <a:srgbClr val="FF0000"/>
                </a:solidFill>
              </a:rPr>
              <a:t>-1.21x + 2.94</a:t>
            </a:r>
            <a:endParaRPr lang="en-AU" sz="1800" b="1" dirty="0">
              <a:solidFill>
                <a:srgbClr val="FF0000"/>
              </a:solidFill>
            </a:endParaRPr>
          </a:p>
        </p:txBody>
      </p:sp>
    </p:spTree>
    <p:extLst>
      <p:ext uri="{BB962C8B-B14F-4D97-AF65-F5344CB8AC3E}">
        <p14:creationId xmlns:p14="http://schemas.microsoft.com/office/powerpoint/2010/main" val="319115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GDP ($) &amp; Cash Rate</a:t>
            </a:r>
          </a:p>
        </p:txBody>
      </p:sp>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155787" y="1517936"/>
            <a:ext cx="5638800" cy="1127760"/>
          </a:xfrm>
        </p:spPr>
        <p:txBody>
          <a:bodyPr>
            <a:noAutofit/>
          </a:bodyPr>
          <a:lstStyle/>
          <a:p>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rPr>
              <a:t>0.62</a:t>
            </a:r>
            <a:endParaRPr lang="en-AU" sz="1800" b="1" dirty="0">
              <a:solidFill>
                <a:srgbClr val="00B050"/>
              </a:solidFill>
            </a:endParaRPr>
          </a:p>
          <a:p>
            <a:r>
              <a:rPr lang="en-AU" sz="1800" b="1" dirty="0"/>
              <a:t>Pearson Correlation: 	</a:t>
            </a:r>
            <a:r>
              <a:rPr lang="en-AU" sz="1600" b="1" dirty="0"/>
              <a:t>R = </a:t>
            </a:r>
            <a:r>
              <a:rPr lang="en-AU" sz="1600" b="1" dirty="0">
                <a:solidFill>
                  <a:srgbClr val="FF0000"/>
                </a:solidFill>
              </a:rPr>
              <a:t>-0.79 </a:t>
            </a:r>
            <a:r>
              <a:rPr lang="en-AU" sz="1400" b="1" dirty="0">
                <a:solidFill>
                  <a:srgbClr val="FF0000"/>
                </a:solidFill>
              </a:rPr>
              <a:t>(Strong)</a:t>
            </a:r>
          </a:p>
          <a:p>
            <a:r>
              <a:rPr lang="en-AU" sz="1800" b="1" dirty="0"/>
              <a:t>Linear Regression:	</a:t>
            </a:r>
            <a:r>
              <a:rPr lang="en-AU" sz="1600" b="1" dirty="0"/>
              <a:t>y = </a:t>
            </a:r>
            <a:r>
              <a:rPr lang="en-AU" sz="1600" b="1" dirty="0">
                <a:solidFill>
                  <a:srgbClr val="FF0000"/>
                </a:solidFill>
              </a:rPr>
              <a:t>-2.99x + 16.21</a:t>
            </a:r>
            <a:endParaRPr lang="en-AU" sz="1800" b="1" dirty="0">
              <a:solidFill>
                <a:srgbClr val="FF0000"/>
              </a:solidFill>
            </a:endParaRPr>
          </a:p>
        </p:txBody>
      </p:sp>
      <p:pic>
        <p:nvPicPr>
          <p:cNvPr id="3" name="Picture 4">
            <a:extLst>
              <a:ext uri="{FF2B5EF4-FFF2-40B4-BE49-F238E27FC236}">
                <a16:creationId xmlns:a16="http://schemas.microsoft.com/office/drawing/2014/main" id="{525BB264-ECAA-0019-245A-4AB78BB40F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7" t="10705" r="8689"/>
          <a:stretch/>
        </p:blipFill>
        <p:spPr bwMode="auto">
          <a:xfrm>
            <a:off x="256729" y="2743199"/>
            <a:ext cx="4442306" cy="33426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36EE624D-3880-CCEA-C74A-FD950EFE9451}"/>
              </a:ext>
            </a:extLst>
          </p:cNvPr>
          <p:cNvPicPr>
            <a:picLocks noGrp="1" noChangeAspect="1" noChangeArrowheads="1"/>
          </p:cNvPicPr>
          <p:nvPr>
            <p:ph sz="half" idx="2"/>
          </p:nvPr>
        </p:nvPicPr>
        <p:blipFill rotWithShape="1">
          <a:blip r:embed="rId4">
            <a:extLst>
              <a:ext uri="{28A0092B-C50C-407E-A947-70E740481C1C}">
                <a14:useLocalDpi xmlns:a14="http://schemas.microsoft.com/office/drawing/2010/main" val="0"/>
              </a:ext>
            </a:extLst>
          </a:blip>
          <a:srcRect l="8942" t="10937" r="9570"/>
          <a:stretch/>
        </p:blipFill>
        <p:spPr bwMode="auto">
          <a:xfrm>
            <a:off x="4814584" y="1899919"/>
            <a:ext cx="7221629" cy="443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621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GDP (%) &amp; Cash Rate</a:t>
            </a:r>
          </a:p>
        </p:txBody>
      </p:sp>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155786" y="1517936"/>
            <a:ext cx="5940213" cy="1127760"/>
          </a:xfrm>
        </p:spPr>
        <p:txBody>
          <a:bodyPr>
            <a:noAutofit/>
          </a:bodyPr>
          <a:lstStyle/>
          <a:p>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rPr>
              <a:t>0.019</a:t>
            </a:r>
            <a:endParaRPr lang="en-AU" sz="1800" b="1" dirty="0">
              <a:solidFill>
                <a:srgbClr val="00B050"/>
              </a:solidFill>
            </a:endParaRPr>
          </a:p>
          <a:p>
            <a:r>
              <a:rPr lang="en-AU" sz="1800" b="1" dirty="0"/>
              <a:t>Pearson Correlation: 	</a:t>
            </a:r>
            <a:r>
              <a:rPr lang="en-AU" sz="1600" b="1" dirty="0"/>
              <a:t>R = </a:t>
            </a:r>
            <a:r>
              <a:rPr lang="en-AU" sz="1600" b="1" dirty="0">
                <a:solidFill>
                  <a:srgbClr val="FF0000"/>
                </a:solidFill>
              </a:rPr>
              <a:t>-0.14 </a:t>
            </a:r>
            <a:r>
              <a:rPr lang="en-AU" sz="1400" b="1" dirty="0">
                <a:solidFill>
                  <a:srgbClr val="FF0000"/>
                </a:solidFill>
              </a:rPr>
              <a:t>(</a:t>
            </a:r>
            <a:r>
              <a:rPr lang="en-AU" sz="1400" b="1" i="0" kern="1200" spc="0" baseline="0" dirty="0">
                <a:ln>
                  <a:noFill/>
                </a:ln>
                <a:solidFill>
                  <a:srgbClr val="FF0000"/>
                </a:solidFill>
                <a:effectLst/>
                <a:latin typeface="Consolas" panose="020B0609020204030204" pitchFamily="49" charset="0"/>
                <a:ea typeface="+mn-ea"/>
                <a:cs typeface="+mn-cs"/>
              </a:rPr>
              <a:t>None/Very weak</a:t>
            </a:r>
            <a:r>
              <a:rPr lang="en-AU" sz="1400" b="1" dirty="0">
                <a:solidFill>
                  <a:srgbClr val="FF0000"/>
                </a:solidFill>
              </a:rPr>
              <a:t>)</a:t>
            </a:r>
          </a:p>
          <a:p>
            <a:r>
              <a:rPr lang="en-AU" sz="1800" b="1" dirty="0"/>
              <a:t>Linear Regression:	</a:t>
            </a:r>
            <a:r>
              <a:rPr lang="en-AU" sz="1600" b="1" dirty="0"/>
              <a:t>y = </a:t>
            </a:r>
            <a:r>
              <a:rPr lang="en-AU" sz="1600" b="1" dirty="0">
                <a:solidFill>
                  <a:srgbClr val="00B050"/>
                </a:solidFill>
              </a:rPr>
              <a:t>0.43x + 5.4</a:t>
            </a:r>
            <a:endParaRPr lang="en-AU" sz="1800" b="1" dirty="0">
              <a:solidFill>
                <a:srgbClr val="00B050"/>
              </a:solidFill>
            </a:endParaRPr>
          </a:p>
        </p:txBody>
      </p:sp>
      <p:pic>
        <p:nvPicPr>
          <p:cNvPr id="6" name="Picture 2">
            <a:extLst>
              <a:ext uri="{FF2B5EF4-FFF2-40B4-BE49-F238E27FC236}">
                <a16:creationId xmlns:a16="http://schemas.microsoft.com/office/drawing/2014/main" id="{36EE624D-3880-CCEA-C74A-FD950EFE9451}"/>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8942" t="10937" r="9570"/>
          <a:stretch/>
        </p:blipFill>
        <p:spPr bwMode="auto">
          <a:xfrm>
            <a:off x="4814585" y="2255519"/>
            <a:ext cx="7221629" cy="44399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A1F85F3-7E45-1CE6-8434-3206A3111DFA}"/>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265854" y="2724533"/>
            <a:ext cx="4438664" cy="332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709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CPI (%) &amp; Cash Rate</a:t>
            </a:r>
          </a:p>
        </p:txBody>
      </p:sp>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155786" y="1517936"/>
            <a:ext cx="5940213" cy="1127760"/>
          </a:xfrm>
        </p:spPr>
        <p:txBody>
          <a:bodyPr>
            <a:noAutofit/>
          </a:bodyPr>
          <a:lstStyle/>
          <a:p>
            <a:r>
              <a:rPr lang="en-AU" sz="1800" b="1" dirty="0"/>
              <a:t>Regression Analysis:  	</a:t>
            </a:r>
            <a:r>
              <a:rPr lang="en-AU" sz="1600" b="1" dirty="0"/>
              <a:t>R-squared </a:t>
            </a:r>
            <a:r>
              <a:rPr lang="zh-CN" altLang="en-US" sz="1600" b="1" dirty="0"/>
              <a:t>≈</a:t>
            </a:r>
            <a:r>
              <a:rPr lang="en-AU" sz="1600" b="1" dirty="0"/>
              <a:t> </a:t>
            </a:r>
            <a:r>
              <a:rPr lang="en-AU" sz="1600" b="1" dirty="0">
                <a:solidFill>
                  <a:srgbClr val="00B050"/>
                </a:solidFill>
              </a:rPr>
              <a:t>0.47</a:t>
            </a:r>
            <a:endParaRPr lang="en-AU" sz="1800" b="1" dirty="0">
              <a:solidFill>
                <a:srgbClr val="00B050"/>
              </a:solidFill>
            </a:endParaRPr>
          </a:p>
          <a:p>
            <a:r>
              <a:rPr lang="en-AU" sz="1800" b="1" dirty="0"/>
              <a:t>Pearson Correlation: 	</a:t>
            </a:r>
            <a:r>
              <a:rPr lang="en-AU" sz="1600" b="1" dirty="0"/>
              <a:t>R = </a:t>
            </a:r>
            <a:r>
              <a:rPr lang="en-AU" sz="1600" b="1" dirty="0">
                <a:solidFill>
                  <a:srgbClr val="00B050"/>
                </a:solidFill>
              </a:rPr>
              <a:t>0.69 </a:t>
            </a:r>
            <a:r>
              <a:rPr lang="en-AU" sz="1400" b="1" dirty="0">
                <a:solidFill>
                  <a:srgbClr val="00B050"/>
                </a:solidFill>
              </a:rPr>
              <a:t>(Moderate)</a:t>
            </a:r>
          </a:p>
          <a:p>
            <a:r>
              <a:rPr lang="en-AU" sz="1800" b="1" dirty="0"/>
              <a:t>Linear Regression:	</a:t>
            </a:r>
            <a:r>
              <a:rPr lang="en-AU" sz="1600" b="1" dirty="0"/>
              <a:t>y = </a:t>
            </a:r>
            <a:r>
              <a:rPr lang="en-AU" sz="1600" b="1" dirty="0">
                <a:solidFill>
                  <a:srgbClr val="00B050"/>
                </a:solidFill>
              </a:rPr>
              <a:t>0.97x + 2.54</a:t>
            </a:r>
            <a:endParaRPr lang="en-AU" sz="1800" b="1" dirty="0">
              <a:solidFill>
                <a:srgbClr val="00B050"/>
              </a:solidFill>
            </a:endParaRPr>
          </a:p>
        </p:txBody>
      </p:sp>
      <p:pic>
        <p:nvPicPr>
          <p:cNvPr id="8" name="Picture 2">
            <a:extLst>
              <a:ext uri="{FF2B5EF4-FFF2-40B4-BE49-F238E27FC236}">
                <a16:creationId xmlns:a16="http://schemas.microsoft.com/office/drawing/2014/main" id="{2E1DBBB2-3E36-9A69-E2BD-39254CE97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685" y="1896159"/>
            <a:ext cx="7155529" cy="44290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F658F214-921F-190D-845C-1A9DD6AE2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70" y="2737136"/>
            <a:ext cx="4419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51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B6F2-4BD0-B664-F41F-726787F88EBD}"/>
              </a:ext>
            </a:extLst>
          </p:cNvPr>
          <p:cNvSpPr>
            <a:spLocks noGrp="1"/>
          </p:cNvSpPr>
          <p:nvPr>
            <p:ph type="title"/>
          </p:nvPr>
        </p:nvSpPr>
        <p:spPr>
          <a:xfrm>
            <a:off x="0" y="319461"/>
            <a:ext cx="12192000" cy="780366"/>
          </a:xfrm>
        </p:spPr>
        <p:txBody>
          <a:bodyPr anchor="ctr">
            <a:noAutofit/>
          </a:bodyPr>
          <a:lstStyle/>
          <a:p>
            <a:pPr algn="ctr"/>
            <a:r>
              <a:rPr lang="en-US" sz="3600" b="1" i="0" dirty="0">
                <a:effectLst/>
              </a:rPr>
              <a:t>Australia’s cash interest rate</a:t>
            </a:r>
            <a:endParaRPr lang="en-US" sz="3600" b="1" dirty="0"/>
          </a:p>
        </p:txBody>
      </p:sp>
      <p:sp>
        <p:nvSpPr>
          <p:cNvPr id="5" name="TextBox 4">
            <a:extLst>
              <a:ext uri="{FF2B5EF4-FFF2-40B4-BE49-F238E27FC236}">
                <a16:creationId xmlns:a16="http://schemas.microsoft.com/office/drawing/2014/main" id="{7FC062A5-A030-A64D-473E-A290B492B78F}"/>
              </a:ext>
            </a:extLst>
          </p:cNvPr>
          <p:cNvSpPr txBox="1"/>
          <p:nvPr/>
        </p:nvSpPr>
        <p:spPr>
          <a:xfrm>
            <a:off x="113016" y="1112852"/>
            <a:ext cx="11979667" cy="4308872"/>
          </a:xfrm>
          <a:prstGeom prst="rect">
            <a:avLst/>
          </a:prstGeom>
          <a:noFill/>
        </p:spPr>
        <p:txBody>
          <a:bodyPr wrap="square">
            <a:spAutoFit/>
          </a:bodyPr>
          <a:lstStyle/>
          <a:p>
            <a:pPr algn="ctr"/>
            <a:r>
              <a:rPr lang="en-US" b="0" i="0" dirty="0">
                <a:effectLst/>
              </a:rPr>
              <a:t>The central bank of a country </a:t>
            </a:r>
            <a:r>
              <a:rPr lang="en-US" dirty="0"/>
              <a:t>sets its </a:t>
            </a:r>
            <a:r>
              <a:rPr lang="en-US" b="0" i="0" dirty="0">
                <a:effectLst/>
              </a:rPr>
              <a:t>Cash Interest </a:t>
            </a:r>
            <a:r>
              <a:rPr lang="en-US" dirty="0"/>
              <a:t>R</a:t>
            </a:r>
            <a:r>
              <a:rPr lang="en-US" b="0" i="0" dirty="0">
                <a:effectLst/>
              </a:rPr>
              <a:t>ate, to </a:t>
            </a:r>
            <a:r>
              <a:rPr lang="en-US" dirty="0"/>
              <a:t>control inflation &amp; promote economic growth.</a:t>
            </a:r>
          </a:p>
          <a:p>
            <a:pPr algn="ctr"/>
            <a:endParaRPr lang="en-US" sz="800" dirty="0"/>
          </a:p>
          <a:p>
            <a:pPr algn="ctr"/>
            <a:r>
              <a:rPr lang="en-US" dirty="0"/>
              <a:t>Banks use t</a:t>
            </a:r>
            <a:r>
              <a:rPr lang="en-US" b="0" i="0" dirty="0">
                <a:effectLst/>
              </a:rPr>
              <a:t>he rate to borrow/lend to each other, influencing borrowing costs for individuals &amp; businesses.</a:t>
            </a:r>
          </a:p>
          <a:p>
            <a:pPr algn="ctr"/>
            <a:endParaRPr lang="en-US" sz="800" dirty="0"/>
          </a:p>
          <a:p>
            <a:pPr algn="ctr"/>
            <a:endParaRPr lang="en-US" sz="800" b="0" i="0" dirty="0">
              <a:effectLst/>
            </a:endParaRPr>
          </a:p>
          <a:p>
            <a:pPr algn="ctr"/>
            <a:endParaRPr lang="en-US" sz="800" b="0" i="0" dirty="0">
              <a:effectLst/>
            </a:endParaRPr>
          </a:p>
          <a:p>
            <a:pPr algn="ctr"/>
            <a:endParaRPr lang="en-US" sz="800" b="0" i="0" dirty="0">
              <a:effectLst/>
            </a:endParaRPr>
          </a:p>
          <a:p>
            <a:pPr lvl="2"/>
            <a:r>
              <a:rPr lang="en-US" i="0" dirty="0">
                <a:effectLst/>
                <a:latin typeface="Arial" panose="020B0604020202020204" pitchFamily="34" charset="0"/>
                <a:cs typeface="Arial" panose="020B0604020202020204" pitchFamily="34" charset="0"/>
              </a:rPr>
              <a:t>Key factors the Reserve Bank of Australia (RBA) consider when setting the cash interest rate include:</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Inflation (CPI)</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Economic growth (GDP)</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International economic conditions (exchange rates and commodities)</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Financial stability (bank interest rates and unemployment</a:t>
            </a:r>
          </a:p>
          <a:p>
            <a:pPr marL="1200150" lvl="2"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lvl="2"/>
            <a:r>
              <a:rPr lang="en-US" i="0" dirty="0">
                <a:effectLst/>
                <a:latin typeface="Arial" panose="020B0604020202020204" pitchFamily="34" charset="0"/>
                <a:cs typeface="Arial" panose="020B0604020202020204" pitchFamily="34" charset="0"/>
              </a:rPr>
              <a:t>Exploring relationships between these factors and the cash rate we sought to answer the questions:</a:t>
            </a:r>
            <a:endParaRPr lang="en-US" sz="2000" i="0" dirty="0">
              <a:effectLst/>
              <a:latin typeface="Arial" panose="020B0604020202020204" pitchFamily="34" charset="0"/>
              <a:cs typeface="Arial" panose="020B0604020202020204" pitchFamily="34" charset="0"/>
            </a:endParaRP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How do these factors influence the RBA cash rate decision?</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Which one of these factors is the biggest influencer for the cash rate?</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Which of these factors has positive influence and/or negative influence to the cash rate?</a:t>
            </a:r>
          </a:p>
          <a:p>
            <a:pPr marL="2114550" lvl="4"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What will be the future cash rate based on these 4 factors?</a:t>
            </a:r>
          </a:p>
          <a:p>
            <a:pPr algn="ctr"/>
            <a:endParaRPr lang="en-US" b="0" i="0" dirty="0">
              <a:effectLst/>
            </a:endParaRPr>
          </a:p>
        </p:txBody>
      </p:sp>
    </p:spTree>
    <p:extLst>
      <p:ext uri="{BB962C8B-B14F-4D97-AF65-F5344CB8AC3E}">
        <p14:creationId xmlns:p14="http://schemas.microsoft.com/office/powerpoint/2010/main" val="755683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72CE-7EE9-98C8-89B3-331DF4E0D05B}"/>
              </a:ext>
            </a:extLst>
          </p:cNvPr>
          <p:cNvSpPr>
            <a:spLocks noGrp="1"/>
          </p:cNvSpPr>
          <p:nvPr>
            <p:ph type="ctrTitle"/>
          </p:nvPr>
        </p:nvSpPr>
        <p:spPr>
          <a:xfrm>
            <a:off x="5098551" y="367728"/>
            <a:ext cx="6850294" cy="731607"/>
          </a:xfrm>
        </p:spPr>
        <p:txBody>
          <a:bodyPr>
            <a:noAutofit/>
          </a:bodyPr>
          <a:lstStyle/>
          <a:p>
            <a:r>
              <a:rPr lang="en-US" sz="4400" b="0" i="0" dirty="0">
                <a:effectLst/>
                <a:latin typeface="Arial" panose="020B0604020202020204" pitchFamily="34" charset="0"/>
                <a:cs typeface="Arial" panose="020B0604020202020204" pitchFamily="34" charset="0"/>
              </a:rPr>
              <a:t>regression analysis</a:t>
            </a:r>
            <a:endParaRPr lang="en-US" sz="4400" dirty="0">
              <a:latin typeface="Arial" panose="020B0604020202020204" pitchFamily="34" charset="0"/>
              <a:cs typeface="Arial" panose="020B0604020202020204" pitchFamily="34" charset="0"/>
            </a:endParaRPr>
          </a:p>
        </p:txBody>
      </p:sp>
      <p:sp>
        <p:nvSpPr>
          <p:cNvPr id="4" name="Freeform: Shape 3">
            <a:extLst>
              <a:ext uri="{FF2B5EF4-FFF2-40B4-BE49-F238E27FC236}">
                <a16:creationId xmlns:a16="http://schemas.microsoft.com/office/drawing/2014/main" id="{EE0DB879-26E3-62D9-8F26-C8399DD177CD}"/>
              </a:ext>
            </a:extLst>
          </p:cNvPr>
          <p:cNvSpPr/>
          <p:nvPr/>
        </p:nvSpPr>
        <p:spPr>
          <a:xfrm>
            <a:off x="-10885" y="-76200"/>
            <a:ext cx="6237514" cy="1621970"/>
          </a:xfrm>
          <a:custGeom>
            <a:avLst/>
            <a:gdLst>
              <a:gd name="connsiteX0" fmla="*/ 0 w 5917915"/>
              <a:gd name="connsiteY0" fmla="*/ 0 h 1438382"/>
              <a:gd name="connsiteX1" fmla="*/ 0 w 5917915"/>
              <a:gd name="connsiteY1" fmla="*/ 1438382 h 1438382"/>
              <a:gd name="connsiteX2" fmla="*/ 965771 w 5917915"/>
              <a:gd name="connsiteY2" fmla="*/ 1335640 h 1438382"/>
              <a:gd name="connsiteX3" fmla="*/ 1551398 w 5917915"/>
              <a:gd name="connsiteY3" fmla="*/ 1253447 h 1438382"/>
              <a:gd name="connsiteX4" fmla="*/ 2424701 w 5917915"/>
              <a:gd name="connsiteY4" fmla="*/ 1119883 h 1438382"/>
              <a:gd name="connsiteX5" fmla="*/ 3256908 w 5917915"/>
              <a:gd name="connsiteY5" fmla="*/ 893852 h 1438382"/>
              <a:gd name="connsiteX6" fmla="*/ 4387065 w 5917915"/>
              <a:gd name="connsiteY6" fmla="*/ 534256 h 1438382"/>
              <a:gd name="connsiteX7" fmla="*/ 5917915 w 5917915"/>
              <a:gd name="connsiteY7" fmla="*/ 0 h 1438382"/>
              <a:gd name="connsiteX8" fmla="*/ 0 w 5917915"/>
              <a:gd name="connsiteY8" fmla="*/ 0 h 1438382"/>
              <a:gd name="connsiteX0" fmla="*/ 0 w 5989834"/>
              <a:gd name="connsiteY0" fmla="*/ 0 h 1438382"/>
              <a:gd name="connsiteX1" fmla="*/ 0 w 5989834"/>
              <a:gd name="connsiteY1" fmla="*/ 1438382 h 1438382"/>
              <a:gd name="connsiteX2" fmla="*/ 965771 w 5989834"/>
              <a:gd name="connsiteY2" fmla="*/ 1335640 h 1438382"/>
              <a:gd name="connsiteX3" fmla="*/ 1551398 w 5989834"/>
              <a:gd name="connsiteY3" fmla="*/ 1253447 h 1438382"/>
              <a:gd name="connsiteX4" fmla="*/ 2424701 w 5989834"/>
              <a:gd name="connsiteY4" fmla="*/ 1119883 h 1438382"/>
              <a:gd name="connsiteX5" fmla="*/ 3256908 w 5989834"/>
              <a:gd name="connsiteY5" fmla="*/ 893852 h 1438382"/>
              <a:gd name="connsiteX6" fmla="*/ 4387065 w 5989834"/>
              <a:gd name="connsiteY6" fmla="*/ 534256 h 1438382"/>
              <a:gd name="connsiteX7" fmla="*/ 5989834 w 5989834"/>
              <a:gd name="connsiteY7" fmla="*/ 10274 h 1438382"/>
              <a:gd name="connsiteX8" fmla="*/ 0 w 5989834"/>
              <a:gd name="connsiteY8" fmla="*/ 0 h 1438382"/>
              <a:gd name="connsiteX0" fmla="*/ 0 w 6000108"/>
              <a:gd name="connsiteY0" fmla="*/ 0 h 1438382"/>
              <a:gd name="connsiteX1" fmla="*/ 0 w 6000108"/>
              <a:gd name="connsiteY1" fmla="*/ 1438382 h 1438382"/>
              <a:gd name="connsiteX2" fmla="*/ 965771 w 6000108"/>
              <a:gd name="connsiteY2" fmla="*/ 1335640 h 1438382"/>
              <a:gd name="connsiteX3" fmla="*/ 1551398 w 6000108"/>
              <a:gd name="connsiteY3" fmla="*/ 1253447 h 1438382"/>
              <a:gd name="connsiteX4" fmla="*/ 2424701 w 6000108"/>
              <a:gd name="connsiteY4" fmla="*/ 1119883 h 1438382"/>
              <a:gd name="connsiteX5" fmla="*/ 3256908 w 6000108"/>
              <a:gd name="connsiteY5" fmla="*/ 893852 h 1438382"/>
              <a:gd name="connsiteX6" fmla="*/ 4387065 w 6000108"/>
              <a:gd name="connsiteY6" fmla="*/ 534256 h 1438382"/>
              <a:gd name="connsiteX7" fmla="*/ 6000108 w 6000108"/>
              <a:gd name="connsiteY7" fmla="*/ 20548 h 1438382"/>
              <a:gd name="connsiteX8" fmla="*/ 0 w 6000108"/>
              <a:gd name="connsiteY8" fmla="*/ 0 h 1438382"/>
              <a:gd name="connsiteX0" fmla="*/ 0 w 6000108"/>
              <a:gd name="connsiteY0" fmla="*/ 0 h 1438382"/>
              <a:gd name="connsiteX1" fmla="*/ 0 w 6000108"/>
              <a:gd name="connsiteY1" fmla="*/ 1438382 h 1438382"/>
              <a:gd name="connsiteX2" fmla="*/ 965771 w 6000108"/>
              <a:gd name="connsiteY2" fmla="*/ 1335640 h 1438382"/>
              <a:gd name="connsiteX3" fmla="*/ 1551398 w 6000108"/>
              <a:gd name="connsiteY3" fmla="*/ 1253447 h 1438382"/>
              <a:gd name="connsiteX4" fmla="*/ 2424701 w 6000108"/>
              <a:gd name="connsiteY4" fmla="*/ 1119883 h 1438382"/>
              <a:gd name="connsiteX5" fmla="*/ 3256908 w 6000108"/>
              <a:gd name="connsiteY5" fmla="*/ 893852 h 1438382"/>
              <a:gd name="connsiteX6" fmla="*/ 4387065 w 6000108"/>
              <a:gd name="connsiteY6" fmla="*/ 534256 h 1438382"/>
              <a:gd name="connsiteX7" fmla="*/ 6000108 w 6000108"/>
              <a:gd name="connsiteY7" fmla="*/ 20548 h 1438382"/>
              <a:gd name="connsiteX8" fmla="*/ 3031922 w 6000108"/>
              <a:gd name="connsiteY8" fmla="*/ 10201 h 1438382"/>
              <a:gd name="connsiteX9" fmla="*/ 0 w 6000108"/>
              <a:gd name="connsiteY9" fmla="*/ 0 h 1438382"/>
              <a:gd name="connsiteX0" fmla="*/ 0 w 6000108"/>
              <a:gd name="connsiteY0" fmla="*/ 608 h 1438990"/>
              <a:gd name="connsiteX1" fmla="*/ 0 w 6000108"/>
              <a:gd name="connsiteY1" fmla="*/ 1438990 h 1438990"/>
              <a:gd name="connsiteX2" fmla="*/ 965771 w 6000108"/>
              <a:gd name="connsiteY2" fmla="*/ 1336248 h 1438990"/>
              <a:gd name="connsiteX3" fmla="*/ 1551398 w 6000108"/>
              <a:gd name="connsiteY3" fmla="*/ 1254055 h 1438990"/>
              <a:gd name="connsiteX4" fmla="*/ 2424701 w 6000108"/>
              <a:gd name="connsiteY4" fmla="*/ 1120491 h 1438990"/>
              <a:gd name="connsiteX5" fmla="*/ 3256908 w 6000108"/>
              <a:gd name="connsiteY5" fmla="*/ 894460 h 1438990"/>
              <a:gd name="connsiteX6" fmla="*/ 4387065 w 6000108"/>
              <a:gd name="connsiteY6" fmla="*/ 534864 h 1438990"/>
              <a:gd name="connsiteX7" fmla="*/ 6000108 w 6000108"/>
              <a:gd name="connsiteY7" fmla="*/ 21156 h 1438990"/>
              <a:gd name="connsiteX8" fmla="*/ 4977134 w 6000108"/>
              <a:gd name="connsiteY8" fmla="*/ 0 h 1438990"/>
              <a:gd name="connsiteX9" fmla="*/ 3031922 w 6000108"/>
              <a:gd name="connsiteY9" fmla="*/ 10809 h 1438990"/>
              <a:gd name="connsiteX10" fmla="*/ 0 w 6000108"/>
              <a:gd name="connsiteY10" fmla="*/ 608 h 1438990"/>
              <a:gd name="connsiteX0" fmla="*/ 0 w 6021842"/>
              <a:gd name="connsiteY0" fmla="*/ 608 h 1438990"/>
              <a:gd name="connsiteX1" fmla="*/ 0 w 6021842"/>
              <a:gd name="connsiteY1" fmla="*/ 1438990 h 1438990"/>
              <a:gd name="connsiteX2" fmla="*/ 965771 w 6021842"/>
              <a:gd name="connsiteY2" fmla="*/ 1336248 h 1438990"/>
              <a:gd name="connsiteX3" fmla="*/ 1551398 w 6021842"/>
              <a:gd name="connsiteY3" fmla="*/ 1254055 h 1438990"/>
              <a:gd name="connsiteX4" fmla="*/ 2424701 w 6021842"/>
              <a:gd name="connsiteY4" fmla="*/ 1120491 h 1438990"/>
              <a:gd name="connsiteX5" fmla="*/ 3256908 w 6021842"/>
              <a:gd name="connsiteY5" fmla="*/ 894460 h 1438990"/>
              <a:gd name="connsiteX6" fmla="*/ 4387065 w 6021842"/>
              <a:gd name="connsiteY6" fmla="*/ 534864 h 1438990"/>
              <a:gd name="connsiteX7" fmla="*/ 6021842 w 6021842"/>
              <a:gd name="connsiteY7" fmla="*/ 10348 h 1438990"/>
              <a:gd name="connsiteX8" fmla="*/ 4977134 w 6021842"/>
              <a:gd name="connsiteY8" fmla="*/ 0 h 1438990"/>
              <a:gd name="connsiteX9" fmla="*/ 3031922 w 6021842"/>
              <a:gd name="connsiteY9" fmla="*/ 10809 h 1438990"/>
              <a:gd name="connsiteX10" fmla="*/ 0 w 6021842"/>
              <a:gd name="connsiteY10" fmla="*/ 608 h 1438990"/>
              <a:gd name="connsiteX0" fmla="*/ 0 w 6021842"/>
              <a:gd name="connsiteY0" fmla="*/ 608 h 1438990"/>
              <a:gd name="connsiteX1" fmla="*/ 0 w 6021842"/>
              <a:gd name="connsiteY1" fmla="*/ 1438990 h 1438990"/>
              <a:gd name="connsiteX2" fmla="*/ 965771 w 6021842"/>
              <a:gd name="connsiteY2" fmla="*/ 1336248 h 1438990"/>
              <a:gd name="connsiteX3" fmla="*/ 1551398 w 6021842"/>
              <a:gd name="connsiteY3" fmla="*/ 1254055 h 1438990"/>
              <a:gd name="connsiteX4" fmla="*/ 2511637 w 6021842"/>
              <a:gd name="connsiteY4" fmla="*/ 1153162 h 1438990"/>
              <a:gd name="connsiteX5" fmla="*/ 3256908 w 6021842"/>
              <a:gd name="connsiteY5" fmla="*/ 894460 h 1438990"/>
              <a:gd name="connsiteX6" fmla="*/ 4387065 w 6021842"/>
              <a:gd name="connsiteY6" fmla="*/ 534864 h 1438990"/>
              <a:gd name="connsiteX7" fmla="*/ 6021842 w 6021842"/>
              <a:gd name="connsiteY7" fmla="*/ 10348 h 1438990"/>
              <a:gd name="connsiteX8" fmla="*/ 4977134 w 6021842"/>
              <a:gd name="connsiteY8" fmla="*/ 0 h 1438990"/>
              <a:gd name="connsiteX9" fmla="*/ 3031922 w 6021842"/>
              <a:gd name="connsiteY9" fmla="*/ 10809 h 1438990"/>
              <a:gd name="connsiteX10" fmla="*/ 0 w 6021842"/>
              <a:gd name="connsiteY10" fmla="*/ 608 h 1438990"/>
              <a:gd name="connsiteX0" fmla="*/ 0 w 6021842"/>
              <a:gd name="connsiteY0" fmla="*/ 608 h 1438990"/>
              <a:gd name="connsiteX1" fmla="*/ 0 w 6021842"/>
              <a:gd name="connsiteY1" fmla="*/ 1438990 h 1438990"/>
              <a:gd name="connsiteX2" fmla="*/ 965771 w 6021842"/>
              <a:gd name="connsiteY2" fmla="*/ 1336248 h 1438990"/>
              <a:gd name="connsiteX3" fmla="*/ 1551398 w 6021842"/>
              <a:gd name="connsiteY3" fmla="*/ 1254055 h 1438990"/>
              <a:gd name="connsiteX4" fmla="*/ 2511637 w 6021842"/>
              <a:gd name="connsiteY4" fmla="*/ 1153162 h 1438990"/>
              <a:gd name="connsiteX5" fmla="*/ 3376445 w 6021842"/>
              <a:gd name="connsiteY5" fmla="*/ 916240 h 1438990"/>
              <a:gd name="connsiteX6" fmla="*/ 4387065 w 6021842"/>
              <a:gd name="connsiteY6" fmla="*/ 534864 h 1438990"/>
              <a:gd name="connsiteX7" fmla="*/ 6021842 w 6021842"/>
              <a:gd name="connsiteY7" fmla="*/ 10348 h 1438990"/>
              <a:gd name="connsiteX8" fmla="*/ 4977134 w 6021842"/>
              <a:gd name="connsiteY8" fmla="*/ 0 h 1438990"/>
              <a:gd name="connsiteX9" fmla="*/ 3031922 w 6021842"/>
              <a:gd name="connsiteY9" fmla="*/ 10809 h 1438990"/>
              <a:gd name="connsiteX10" fmla="*/ 0 w 6021842"/>
              <a:gd name="connsiteY10" fmla="*/ 608 h 1438990"/>
              <a:gd name="connsiteX0" fmla="*/ 0 w 6021842"/>
              <a:gd name="connsiteY0" fmla="*/ 608 h 1438990"/>
              <a:gd name="connsiteX1" fmla="*/ 0 w 6021842"/>
              <a:gd name="connsiteY1" fmla="*/ 1438990 h 1438990"/>
              <a:gd name="connsiteX2" fmla="*/ 965771 w 6021842"/>
              <a:gd name="connsiteY2" fmla="*/ 1336248 h 1438990"/>
              <a:gd name="connsiteX3" fmla="*/ 1551398 w 6021842"/>
              <a:gd name="connsiteY3" fmla="*/ 1254055 h 1438990"/>
              <a:gd name="connsiteX4" fmla="*/ 2511637 w 6021842"/>
              <a:gd name="connsiteY4" fmla="*/ 1153162 h 1438990"/>
              <a:gd name="connsiteX5" fmla="*/ 3376445 w 6021842"/>
              <a:gd name="connsiteY5" fmla="*/ 916240 h 1438990"/>
              <a:gd name="connsiteX6" fmla="*/ 4397933 w 6021842"/>
              <a:gd name="connsiteY6" fmla="*/ 567535 h 1438990"/>
              <a:gd name="connsiteX7" fmla="*/ 6021842 w 6021842"/>
              <a:gd name="connsiteY7" fmla="*/ 10348 h 1438990"/>
              <a:gd name="connsiteX8" fmla="*/ 4977134 w 6021842"/>
              <a:gd name="connsiteY8" fmla="*/ 0 h 1438990"/>
              <a:gd name="connsiteX9" fmla="*/ 3031922 w 6021842"/>
              <a:gd name="connsiteY9" fmla="*/ 10809 h 1438990"/>
              <a:gd name="connsiteX10" fmla="*/ 0 w 6021842"/>
              <a:gd name="connsiteY10" fmla="*/ 608 h 1438990"/>
              <a:gd name="connsiteX0" fmla="*/ 0 w 6021842"/>
              <a:gd name="connsiteY0" fmla="*/ 11581 h 1449963"/>
              <a:gd name="connsiteX1" fmla="*/ 0 w 6021842"/>
              <a:gd name="connsiteY1" fmla="*/ 1449963 h 1449963"/>
              <a:gd name="connsiteX2" fmla="*/ 965771 w 6021842"/>
              <a:gd name="connsiteY2" fmla="*/ 1347221 h 1449963"/>
              <a:gd name="connsiteX3" fmla="*/ 1551398 w 6021842"/>
              <a:gd name="connsiteY3" fmla="*/ 1265028 h 1449963"/>
              <a:gd name="connsiteX4" fmla="*/ 2511637 w 6021842"/>
              <a:gd name="connsiteY4" fmla="*/ 1164135 h 1449963"/>
              <a:gd name="connsiteX5" fmla="*/ 3376445 w 6021842"/>
              <a:gd name="connsiteY5" fmla="*/ 927213 h 1449963"/>
              <a:gd name="connsiteX6" fmla="*/ 4397933 w 6021842"/>
              <a:gd name="connsiteY6" fmla="*/ 578508 h 1449963"/>
              <a:gd name="connsiteX7" fmla="*/ 6021842 w 6021842"/>
              <a:gd name="connsiteY7" fmla="*/ 21321 h 1449963"/>
              <a:gd name="connsiteX8" fmla="*/ 4977134 w 6021842"/>
              <a:gd name="connsiteY8" fmla="*/ 10973 h 1449963"/>
              <a:gd name="connsiteX9" fmla="*/ 3053656 w 6021842"/>
              <a:gd name="connsiteY9" fmla="*/ 0 h 1449963"/>
              <a:gd name="connsiteX10" fmla="*/ 0 w 6021842"/>
              <a:gd name="connsiteY10" fmla="*/ 11581 h 1449963"/>
              <a:gd name="connsiteX0" fmla="*/ 0 w 6021842"/>
              <a:gd name="connsiteY0" fmla="*/ 11581 h 1449963"/>
              <a:gd name="connsiteX1" fmla="*/ 0 w 6021842"/>
              <a:gd name="connsiteY1" fmla="*/ 1449963 h 1449963"/>
              <a:gd name="connsiteX2" fmla="*/ 965771 w 6021842"/>
              <a:gd name="connsiteY2" fmla="*/ 1347221 h 1449963"/>
              <a:gd name="connsiteX3" fmla="*/ 1551398 w 6021842"/>
              <a:gd name="connsiteY3" fmla="*/ 1265028 h 1449963"/>
              <a:gd name="connsiteX4" fmla="*/ 2511637 w 6021842"/>
              <a:gd name="connsiteY4" fmla="*/ 1164135 h 1449963"/>
              <a:gd name="connsiteX5" fmla="*/ 3376445 w 6021842"/>
              <a:gd name="connsiteY5" fmla="*/ 927213 h 1449963"/>
              <a:gd name="connsiteX6" fmla="*/ 4397933 w 6021842"/>
              <a:gd name="connsiteY6" fmla="*/ 578508 h 1449963"/>
              <a:gd name="connsiteX7" fmla="*/ 6021842 w 6021842"/>
              <a:gd name="connsiteY7" fmla="*/ 21321 h 1449963"/>
              <a:gd name="connsiteX8" fmla="*/ 4977134 w 6021842"/>
              <a:gd name="connsiteY8" fmla="*/ 10973 h 1449963"/>
              <a:gd name="connsiteX9" fmla="*/ 3053656 w 6021842"/>
              <a:gd name="connsiteY9" fmla="*/ 0 h 1449963"/>
              <a:gd name="connsiteX10" fmla="*/ 0 w 6021842"/>
              <a:gd name="connsiteY10" fmla="*/ 11581 h 1449963"/>
              <a:gd name="connsiteX0" fmla="*/ 0 w 6240024"/>
              <a:gd name="connsiteY0" fmla="*/ 83058 h 1521440"/>
              <a:gd name="connsiteX1" fmla="*/ 0 w 6240024"/>
              <a:gd name="connsiteY1" fmla="*/ 1521440 h 1521440"/>
              <a:gd name="connsiteX2" fmla="*/ 965771 w 6240024"/>
              <a:gd name="connsiteY2" fmla="*/ 1418698 h 1521440"/>
              <a:gd name="connsiteX3" fmla="*/ 1551398 w 6240024"/>
              <a:gd name="connsiteY3" fmla="*/ 1336505 h 1521440"/>
              <a:gd name="connsiteX4" fmla="*/ 2511637 w 6240024"/>
              <a:gd name="connsiteY4" fmla="*/ 1235612 h 1521440"/>
              <a:gd name="connsiteX5" fmla="*/ 3376445 w 6240024"/>
              <a:gd name="connsiteY5" fmla="*/ 998690 h 1521440"/>
              <a:gd name="connsiteX6" fmla="*/ 4397933 w 6240024"/>
              <a:gd name="connsiteY6" fmla="*/ 649985 h 1521440"/>
              <a:gd name="connsiteX7" fmla="*/ 6240024 w 6240024"/>
              <a:gd name="connsiteY7" fmla="*/ 0 h 1521440"/>
              <a:gd name="connsiteX8" fmla="*/ 4977134 w 6240024"/>
              <a:gd name="connsiteY8" fmla="*/ 82450 h 1521440"/>
              <a:gd name="connsiteX9" fmla="*/ 3053656 w 6240024"/>
              <a:gd name="connsiteY9" fmla="*/ 71477 h 1521440"/>
              <a:gd name="connsiteX10" fmla="*/ 0 w 6240024"/>
              <a:gd name="connsiteY10" fmla="*/ 83058 h 1521440"/>
              <a:gd name="connsiteX0" fmla="*/ 0 w 6240024"/>
              <a:gd name="connsiteY0" fmla="*/ 83058 h 1521440"/>
              <a:gd name="connsiteX1" fmla="*/ 0 w 6240024"/>
              <a:gd name="connsiteY1" fmla="*/ 1521440 h 1521440"/>
              <a:gd name="connsiteX2" fmla="*/ 965771 w 6240024"/>
              <a:gd name="connsiteY2" fmla="*/ 1418698 h 1521440"/>
              <a:gd name="connsiteX3" fmla="*/ 1551398 w 6240024"/>
              <a:gd name="connsiteY3" fmla="*/ 1336505 h 1521440"/>
              <a:gd name="connsiteX4" fmla="*/ 2511637 w 6240024"/>
              <a:gd name="connsiteY4" fmla="*/ 1235612 h 1521440"/>
              <a:gd name="connsiteX5" fmla="*/ 3376445 w 6240024"/>
              <a:gd name="connsiteY5" fmla="*/ 998690 h 1521440"/>
              <a:gd name="connsiteX6" fmla="*/ 4397933 w 6240024"/>
              <a:gd name="connsiteY6" fmla="*/ 649985 h 1521440"/>
              <a:gd name="connsiteX7" fmla="*/ 6240024 w 6240024"/>
              <a:gd name="connsiteY7" fmla="*/ 0 h 1521440"/>
              <a:gd name="connsiteX8" fmla="*/ 4930928 w 6240024"/>
              <a:gd name="connsiteY8" fmla="*/ 42885 h 1521440"/>
              <a:gd name="connsiteX9" fmla="*/ 3053656 w 6240024"/>
              <a:gd name="connsiteY9" fmla="*/ 71477 h 1521440"/>
              <a:gd name="connsiteX10" fmla="*/ 0 w 6240024"/>
              <a:gd name="connsiteY10" fmla="*/ 83058 h 1521440"/>
              <a:gd name="connsiteX0" fmla="*/ 0 w 6250933"/>
              <a:gd name="connsiteY0" fmla="*/ 42215 h 1521440"/>
              <a:gd name="connsiteX1" fmla="*/ 10909 w 6250933"/>
              <a:gd name="connsiteY1" fmla="*/ 1521440 h 1521440"/>
              <a:gd name="connsiteX2" fmla="*/ 976680 w 6250933"/>
              <a:gd name="connsiteY2" fmla="*/ 1418698 h 1521440"/>
              <a:gd name="connsiteX3" fmla="*/ 1562307 w 6250933"/>
              <a:gd name="connsiteY3" fmla="*/ 1336505 h 1521440"/>
              <a:gd name="connsiteX4" fmla="*/ 2522546 w 6250933"/>
              <a:gd name="connsiteY4" fmla="*/ 1235612 h 1521440"/>
              <a:gd name="connsiteX5" fmla="*/ 3387354 w 6250933"/>
              <a:gd name="connsiteY5" fmla="*/ 998690 h 1521440"/>
              <a:gd name="connsiteX6" fmla="*/ 4408842 w 6250933"/>
              <a:gd name="connsiteY6" fmla="*/ 649985 h 1521440"/>
              <a:gd name="connsiteX7" fmla="*/ 6250933 w 6250933"/>
              <a:gd name="connsiteY7" fmla="*/ 0 h 1521440"/>
              <a:gd name="connsiteX8" fmla="*/ 4941837 w 6250933"/>
              <a:gd name="connsiteY8" fmla="*/ 42885 h 1521440"/>
              <a:gd name="connsiteX9" fmla="*/ 3064565 w 6250933"/>
              <a:gd name="connsiteY9" fmla="*/ 71477 h 1521440"/>
              <a:gd name="connsiteX10" fmla="*/ 0 w 6250933"/>
              <a:gd name="connsiteY10" fmla="*/ 42215 h 1521440"/>
              <a:gd name="connsiteX0" fmla="*/ 0 w 6250933"/>
              <a:gd name="connsiteY0" fmla="*/ 42215 h 1521440"/>
              <a:gd name="connsiteX1" fmla="*/ 10909 w 6250933"/>
              <a:gd name="connsiteY1" fmla="*/ 1521440 h 1521440"/>
              <a:gd name="connsiteX2" fmla="*/ 976680 w 6250933"/>
              <a:gd name="connsiteY2" fmla="*/ 1418698 h 1521440"/>
              <a:gd name="connsiteX3" fmla="*/ 1562307 w 6250933"/>
              <a:gd name="connsiteY3" fmla="*/ 1336505 h 1521440"/>
              <a:gd name="connsiteX4" fmla="*/ 2522546 w 6250933"/>
              <a:gd name="connsiteY4" fmla="*/ 1235612 h 1521440"/>
              <a:gd name="connsiteX5" fmla="*/ 3387354 w 6250933"/>
              <a:gd name="connsiteY5" fmla="*/ 998690 h 1521440"/>
              <a:gd name="connsiteX6" fmla="*/ 4408842 w 6250933"/>
              <a:gd name="connsiteY6" fmla="*/ 649985 h 1521440"/>
              <a:gd name="connsiteX7" fmla="*/ 6250933 w 6250933"/>
              <a:gd name="connsiteY7" fmla="*/ 0 h 1521440"/>
              <a:gd name="connsiteX8" fmla="*/ 4941837 w 6250933"/>
              <a:gd name="connsiteY8" fmla="*/ 42885 h 1521440"/>
              <a:gd name="connsiteX9" fmla="*/ 3075474 w 6250933"/>
              <a:gd name="connsiteY9" fmla="*/ 40844 h 1521440"/>
              <a:gd name="connsiteX10" fmla="*/ 0 w 6250933"/>
              <a:gd name="connsiteY10" fmla="*/ 42215 h 1521440"/>
              <a:gd name="connsiteX0" fmla="*/ 0 w 6250933"/>
              <a:gd name="connsiteY0" fmla="*/ 42215 h 1521440"/>
              <a:gd name="connsiteX1" fmla="*/ 10909 w 6250933"/>
              <a:gd name="connsiteY1" fmla="*/ 1521440 h 1521440"/>
              <a:gd name="connsiteX2" fmla="*/ 976680 w 6250933"/>
              <a:gd name="connsiteY2" fmla="*/ 1418698 h 1521440"/>
              <a:gd name="connsiteX3" fmla="*/ 1562307 w 6250933"/>
              <a:gd name="connsiteY3" fmla="*/ 1336505 h 1521440"/>
              <a:gd name="connsiteX4" fmla="*/ 2522546 w 6250933"/>
              <a:gd name="connsiteY4" fmla="*/ 1235612 h 1521440"/>
              <a:gd name="connsiteX5" fmla="*/ 3387354 w 6250933"/>
              <a:gd name="connsiteY5" fmla="*/ 998690 h 1521440"/>
              <a:gd name="connsiteX6" fmla="*/ 4408842 w 6250933"/>
              <a:gd name="connsiteY6" fmla="*/ 649985 h 1521440"/>
              <a:gd name="connsiteX7" fmla="*/ 6250933 w 6250933"/>
              <a:gd name="connsiteY7" fmla="*/ 0 h 1521440"/>
              <a:gd name="connsiteX8" fmla="*/ 4930928 w 6250933"/>
              <a:gd name="connsiteY8" fmla="*/ 22464 h 1521440"/>
              <a:gd name="connsiteX9" fmla="*/ 3075474 w 6250933"/>
              <a:gd name="connsiteY9" fmla="*/ 40844 h 1521440"/>
              <a:gd name="connsiteX10" fmla="*/ 0 w 6250933"/>
              <a:gd name="connsiteY10" fmla="*/ 42215 h 152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50933" h="1521440">
                <a:moveTo>
                  <a:pt x="0" y="42215"/>
                </a:moveTo>
                <a:cubicBezTo>
                  <a:pt x="3636" y="535290"/>
                  <a:pt x="7273" y="1028365"/>
                  <a:pt x="10909" y="1521440"/>
                </a:cubicBezTo>
                <a:lnTo>
                  <a:pt x="976680" y="1418698"/>
                </a:lnTo>
                <a:lnTo>
                  <a:pt x="1562307" y="1336505"/>
                </a:lnTo>
                <a:lnTo>
                  <a:pt x="2522546" y="1235612"/>
                </a:lnTo>
                <a:lnTo>
                  <a:pt x="3387354" y="998690"/>
                </a:lnTo>
                <a:lnTo>
                  <a:pt x="4408842" y="649985"/>
                </a:lnTo>
                <a:lnTo>
                  <a:pt x="6250933" y="0"/>
                </a:lnTo>
                <a:lnTo>
                  <a:pt x="4930928" y="22464"/>
                </a:lnTo>
                <a:lnTo>
                  <a:pt x="3075474" y="40844"/>
                </a:lnTo>
                <a:lnTo>
                  <a:pt x="0" y="42215"/>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FC2FF2A-8718-9490-3B52-C746BB419583}"/>
              </a:ext>
            </a:extLst>
          </p:cNvPr>
          <p:cNvSpPr/>
          <p:nvPr/>
        </p:nvSpPr>
        <p:spPr>
          <a:xfrm>
            <a:off x="6924781" y="4500081"/>
            <a:ext cx="5293905" cy="1990191"/>
          </a:xfrm>
          <a:custGeom>
            <a:avLst/>
            <a:gdLst>
              <a:gd name="connsiteX0" fmla="*/ 5373385 w 5506949"/>
              <a:gd name="connsiteY0" fmla="*/ 0 h 1993187"/>
              <a:gd name="connsiteX1" fmla="*/ 3092522 w 5506949"/>
              <a:gd name="connsiteY1" fmla="*/ 205484 h 1993187"/>
              <a:gd name="connsiteX2" fmla="*/ 2239767 w 5506949"/>
              <a:gd name="connsiteY2" fmla="*/ 349322 h 1993187"/>
              <a:gd name="connsiteX3" fmla="*/ 1150706 w 5506949"/>
              <a:gd name="connsiteY3" fmla="*/ 606176 h 1993187"/>
              <a:gd name="connsiteX4" fmla="*/ 410967 w 5506949"/>
              <a:gd name="connsiteY4" fmla="*/ 770562 h 1993187"/>
              <a:gd name="connsiteX5" fmla="*/ 0 w 5506949"/>
              <a:gd name="connsiteY5" fmla="*/ 904126 h 1993187"/>
              <a:gd name="connsiteX6" fmla="*/ 924674 w 5506949"/>
              <a:gd name="connsiteY6" fmla="*/ 760288 h 1993187"/>
              <a:gd name="connsiteX7" fmla="*/ 1448656 w 5506949"/>
              <a:gd name="connsiteY7" fmla="*/ 760288 h 1993187"/>
              <a:gd name="connsiteX8" fmla="*/ 1448656 w 5506949"/>
              <a:gd name="connsiteY8" fmla="*/ 760288 h 1993187"/>
              <a:gd name="connsiteX9" fmla="*/ 1695236 w 5506949"/>
              <a:gd name="connsiteY9" fmla="*/ 780836 h 1993187"/>
              <a:gd name="connsiteX10" fmla="*/ 1746607 w 5506949"/>
              <a:gd name="connsiteY10" fmla="*/ 791110 h 1993187"/>
              <a:gd name="connsiteX11" fmla="*/ 1828800 w 5506949"/>
              <a:gd name="connsiteY11" fmla="*/ 832207 h 1993187"/>
              <a:gd name="connsiteX12" fmla="*/ 1869897 w 5506949"/>
              <a:gd name="connsiteY12" fmla="*/ 842481 h 1993187"/>
              <a:gd name="connsiteX13" fmla="*/ 1993187 w 5506949"/>
              <a:gd name="connsiteY13" fmla="*/ 863030 h 1993187"/>
              <a:gd name="connsiteX14" fmla="*/ 2106203 w 5506949"/>
              <a:gd name="connsiteY14" fmla="*/ 893852 h 1993187"/>
              <a:gd name="connsiteX15" fmla="*/ 2178122 w 5506949"/>
              <a:gd name="connsiteY15" fmla="*/ 914400 h 1993187"/>
              <a:gd name="connsiteX16" fmla="*/ 2332234 w 5506949"/>
              <a:gd name="connsiteY16" fmla="*/ 945223 h 1993187"/>
              <a:gd name="connsiteX17" fmla="*/ 2393879 w 5506949"/>
              <a:gd name="connsiteY17" fmla="*/ 965771 h 1993187"/>
              <a:gd name="connsiteX18" fmla="*/ 2455524 w 5506949"/>
              <a:gd name="connsiteY18" fmla="*/ 986319 h 1993187"/>
              <a:gd name="connsiteX19" fmla="*/ 2558265 w 5506949"/>
              <a:gd name="connsiteY19" fmla="*/ 1017142 h 1993187"/>
              <a:gd name="connsiteX20" fmla="*/ 2619910 w 5506949"/>
              <a:gd name="connsiteY20" fmla="*/ 1037690 h 1993187"/>
              <a:gd name="connsiteX21" fmla="*/ 2671281 w 5506949"/>
              <a:gd name="connsiteY21" fmla="*/ 1047964 h 1993187"/>
              <a:gd name="connsiteX22" fmla="*/ 2784297 w 5506949"/>
              <a:gd name="connsiteY22" fmla="*/ 1089061 h 1993187"/>
              <a:gd name="connsiteX23" fmla="*/ 2856216 w 5506949"/>
              <a:gd name="connsiteY23" fmla="*/ 1109609 h 1993187"/>
              <a:gd name="connsiteX24" fmla="*/ 2897313 w 5506949"/>
              <a:gd name="connsiteY24" fmla="*/ 1140432 h 1993187"/>
              <a:gd name="connsiteX25" fmla="*/ 2958958 w 5506949"/>
              <a:gd name="connsiteY25" fmla="*/ 1150706 h 1993187"/>
              <a:gd name="connsiteX26" fmla="*/ 3030877 w 5506949"/>
              <a:gd name="connsiteY26" fmla="*/ 1171254 h 1993187"/>
              <a:gd name="connsiteX27" fmla="*/ 3123344 w 5506949"/>
              <a:gd name="connsiteY27" fmla="*/ 1191803 h 1993187"/>
              <a:gd name="connsiteX28" fmla="*/ 3246634 w 5506949"/>
              <a:gd name="connsiteY28" fmla="*/ 1243173 h 1993187"/>
              <a:gd name="connsiteX29" fmla="*/ 3349376 w 5506949"/>
              <a:gd name="connsiteY29" fmla="*/ 1263722 h 1993187"/>
              <a:gd name="connsiteX30" fmla="*/ 3431569 w 5506949"/>
              <a:gd name="connsiteY30" fmla="*/ 1294544 h 1993187"/>
              <a:gd name="connsiteX31" fmla="*/ 3493214 w 5506949"/>
              <a:gd name="connsiteY31" fmla="*/ 1335641 h 1993187"/>
              <a:gd name="connsiteX32" fmla="*/ 3534310 w 5506949"/>
              <a:gd name="connsiteY32" fmla="*/ 1345915 h 1993187"/>
              <a:gd name="connsiteX33" fmla="*/ 3565133 w 5506949"/>
              <a:gd name="connsiteY33" fmla="*/ 1356189 h 1993187"/>
              <a:gd name="connsiteX34" fmla="*/ 3606230 w 5506949"/>
              <a:gd name="connsiteY34" fmla="*/ 1376737 h 1993187"/>
              <a:gd name="connsiteX35" fmla="*/ 3688423 w 5506949"/>
              <a:gd name="connsiteY35" fmla="*/ 1397286 h 1993187"/>
              <a:gd name="connsiteX36" fmla="*/ 3811713 w 5506949"/>
              <a:gd name="connsiteY36" fmla="*/ 1438382 h 1993187"/>
              <a:gd name="connsiteX37" fmla="*/ 3852809 w 5506949"/>
              <a:gd name="connsiteY37" fmla="*/ 1448657 h 1993187"/>
              <a:gd name="connsiteX38" fmla="*/ 3893906 w 5506949"/>
              <a:gd name="connsiteY38" fmla="*/ 1458931 h 1993187"/>
              <a:gd name="connsiteX39" fmla="*/ 3965825 w 5506949"/>
              <a:gd name="connsiteY39" fmla="*/ 1489753 h 1993187"/>
              <a:gd name="connsiteX40" fmla="*/ 4006922 w 5506949"/>
              <a:gd name="connsiteY40" fmla="*/ 1510301 h 1993187"/>
              <a:gd name="connsiteX41" fmla="*/ 4078841 w 5506949"/>
              <a:gd name="connsiteY41" fmla="*/ 1530850 h 1993187"/>
              <a:gd name="connsiteX42" fmla="*/ 4140486 w 5506949"/>
              <a:gd name="connsiteY42" fmla="*/ 1541124 h 1993187"/>
              <a:gd name="connsiteX43" fmla="*/ 4222679 w 5506949"/>
              <a:gd name="connsiteY43" fmla="*/ 1561672 h 1993187"/>
              <a:gd name="connsiteX44" fmla="*/ 4325421 w 5506949"/>
              <a:gd name="connsiteY44" fmla="*/ 1582221 h 1993187"/>
              <a:gd name="connsiteX45" fmla="*/ 4376791 w 5506949"/>
              <a:gd name="connsiteY45" fmla="*/ 1602769 h 1993187"/>
              <a:gd name="connsiteX46" fmla="*/ 4479533 w 5506949"/>
              <a:gd name="connsiteY46" fmla="*/ 1623317 h 1993187"/>
              <a:gd name="connsiteX47" fmla="*/ 4623371 w 5506949"/>
              <a:gd name="connsiteY47" fmla="*/ 1654140 h 1993187"/>
              <a:gd name="connsiteX48" fmla="*/ 4674742 w 5506949"/>
              <a:gd name="connsiteY48" fmla="*/ 1664414 h 1993187"/>
              <a:gd name="connsiteX49" fmla="*/ 4715838 w 5506949"/>
              <a:gd name="connsiteY49" fmla="*/ 1674688 h 1993187"/>
              <a:gd name="connsiteX50" fmla="*/ 4798032 w 5506949"/>
              <a:gd name="connsiteY50" fmla="*/ 1705510 h 1993187"/>
              <a:gd name="connsiteX51" fmla="*/ 4869951 w 5506949"/>
              <a:gd name="connsiteY51" fmla="*/ 1726059 h 1993187"/>
              <a:gd name="connsiteX52" fmla="*/ 4911047 w 5506949"/>
              <a:gd name="connsiteY52" fmla="*/ 1736333 h 1993187"/>
              <a:gd name="connsiteX53" fmla="*/ 5075434 w 5506949"/>
              <a:gd name="connsiteY53" fmla="*/ 1808252 h 1993187"/>
              <a:gd name="connsiteX54" fmla="*/ 5106256 w 5506949"/>
              <a:gd name="connsiteY54" fmla="*/ 1828800 h 1993187"/>
              <a:gd name="connsiteX55" fmla="*/ 5208998 w 5506949"/>
              <a:gd name="connsiteY55" fmla="*/ 1849349 h 1993187"/>
              <a:gd name="connsiteX56" fmla="*/ 5250095 w 5506949"/>
              <a:gd name="connsiteY56" fmla="*/ 1869897 h 1993187"/>
              <a:gd name="connsiteX57" fmla="*/ 5280917 w 5506949"/>
              <a:gd name="connsiteY57" fmla="*/ 1890445 h 1993187"/>
              <a:gd name="connsiteX58" fmla="*/ 5311740 w 5506949"/>
              <a:gd name="connsiteY58" fmla="*/ 1900719 h 1993187"/>
              <a:gd name="connsiteX59" fmla="*/ 5424755 w 5506949"/>
              <a:gd name="connsiteY59" fmla="*/ 1941816 h 1993187"/>
              <a:gd name="connsiteX60" fmla="*/ 5455578 w 5506949"/>
              <a:gd name="connsiteY60" fmla="*/ 1962364 h 1993187"/>
              <a:gd name="connsiteX61" fmla="*/ 5486400 w 5506949"/>
              <a:gd name="connsiteY61" fmla="*/ 1972639 h 1993187"/>
              <a:gd name="connsiteX62" fmla="*/ 5506949 w 5506949"/>
              <a:gd name="connsiteY62" fmla="*/ 1993187 h 1993187"/>
              <a:gd name="connsiteX63" fmla="*/ 5373385 w 5506949"/>
              <a:gd name="connsiteY63" fmla="*/ 0 h 1993187"/>
              <a:gd name="connsiteX0" fmla="*/ 5373385 w 5486903"/>
              <a:gd name="connsiteY0" fmla="*/ 0 h 1973903"/>
              <a:gd name="connsiteX1" fmla="*/ 3092522 w 5486903"/>
              <a:gd name="connsiteY1" fmla="*/ 205484 h 1973903"/>
              <a:gd name="connsiteX2" fmla="*/ 2239767 w 5486903"/>
              <a:gd name="connsiteY2" fmla="*/ 349322 h 1973903"/>
              <a:gd name="connsiteX3" fmla="*/ 1150706 w 5486903"/>
              <a:gd name="connsiteY3" fmla="*/ 606176 h 1973903"/>
              <a:gd name="connsiteX4" fmla="*/ 410967 w 5486903"/>
              <a:gd name="connsiteY4" fmla="*/ 770562 h 1973903"/>
              <a:gd name="connsiteX5" fmla="*/ 0 w 5486903"/>
              <a:gd name="connsiteY5" fmla="*/ 904126 h 1973903"/>
              <a:gd name="connsiteX6" fmla="*/ 924674 w 5486903"/>
              <a:gd name="connsiteY6" fmla="*/ 760288 h 1973903"/>
              <a:gd name="connsiteX7" fmla="*/ 1448656 w 5486903"/>
              <a:gd name="connsiteY7" fmla="*/ 760288 h 1973903"/>
              <a:gd name="connsiteX8" fmla="*/ 1448656 w 5486903"/>
              <a:gd name="connsiteY8" fmla="*/ 760288 h 1973903"/>
              <a:gd name="connsiteX9" fmla="*/ 1695236 w 5486903"/>
              <a:gd name="connsiteY9" fmla="*/ 780836 h 1973903"/>
              <a:gd name="connsiteX10" fmla="*/ 1746607 w 5486903"/>
              <a:gd name="connsiteY10" fmla="*/ 791110 h 1973903"/>
              <a:gd name="connsiteX11" fmla="*/ 1828800 w 5486903"/>
              <a:gd name="connsiteY11" fmla="*/ 832207 h 1973903"/>
              <a:gd name="connsiteX12" fmla="*/ 1869897 w 5486903"/>
              <a:gd name="connsiteY12" fmla="*/ 842481 h 1973903"/>
              <a:gd name="connsiteX13" fmla="*/ 1993187 w 5486903"/>
              <a:gd name="connsiteY13" fmla="*/ 863030 h 1973903"/>
              <a:gd name="connsiteX14" fmla="*/ 2106203 w 5486903"/>
              <a:gd name="connsiteY14" fmla="*/ 893852 h 1973903"/>
              <a:gd name="connsiteX15" fmla="*/ 2178122 w 5486903"/>
              <a:gd name="connsiteY15" fmla="*/ 914400 h 1973903"/>
              <a:gd name="connsiteX16" fmla="*/ 2332234 w 5486903"/>
              <a:gd name="connsiteY16" fmla="*/ 945223 h 1973903"/>
              <a:gd name="connsiteX17" fmla="*/ 2393879 w 5486903"/>
              <a:gd name="connsiteY17" fmla="*/ 965771 h 1973903"/>
              <a:gd name="connsiteX18" fmla="*/ 2455524 w 5486903"/>
              <a:gd name="connsiteY18" fmla="*/ 986319 h 1973903"/>
              <a:gd name="connsiteX19" fmla="*/ 2558265 w 5486903"/>
              <a:gd name="connsiteY19" fmla="*/ 1017142 h 1973903"/>
              <a:gd name="connsiteX20" fmla="*/ 2619910 w 5486903"/>
              <a:gd name="connsiteY20" fmla="*/ 1037690 h 1973903"/>
              <a:gd name="connsiteX21" fmla="*/ 2671281 w 5486903"/>
              <a:gd name="connsiteY21" fmla="*/ 1047964 h 1973903"/>
              <a:gd name="connsiteX22" fmla="*/ 2784297 w 5486903"/>
              <a:gd name="connsiteY22" fmla="*/ 1089061 h 1973903"/>
              <a:gd name="connsiteX23" fmla="*/ 2856216 w 5486903"/>
              <a:gd name="connsiteY23" fmla="*/ 1109609 h 1973903"/>
              <a:gd name="connsiteX24" fmla="*/ 2897313 w 5486903"/>
              <a:gd name="connsiteY24" fmla="*/ 1140432 h 1973903"/>
              <a:gd name="connsiteX25" fmla="*/ 2958958 w 5486903"/>
              <a:gd name="connsiteY25" fmla="*/ 1150706 h 1973903"/>
              <a:gd name="connsiteX26" fmla="*/ 3030877 w 5486903"/>
              <a:gd name="connsiteY26" fmla="*/ 1171254 h 1973903"/>
              <a:gd name="connsiteX27" fmla="*/ 3123344 w 5486903"/>
              <a:gd name="connsiteY27" fmla="*/ 1191803 h 1973903"/>
              <a:gd name="connsiteX28" fmla="*/ 3246634 w 5486903"/>
              <a:gd name="connsiteY28" fmla="*/ 1243173 h 1973903"/>
              <a:gd name="connsiteX29" fmla="*/ 3349376 w 5486903"/>
              <a:gd name="connsiteY29" fmla="*/ 1263722 h 1973903"/>
              <a:gd name="connsiteX30" fmla="*/ 3431569 w 5486903"/>
              <a:gd name="connsiteY30" fmla="*/ 1294544 h 1973903"/>
              <a:gd name="connsiteX31" fmla="*/ 3493214 w 5486903"/>
              <a:gd name="connsiteY31" fmla="*/ 1335641 h 1973903"/>
              <a:gd name="connsiteX32" fmla="*/ 3534310 w 5486903"/>
              <a:gd name="connsiteY32" fmla="*/ 1345915 h 1973903"/>
              <a:gd name="connsiteX33" fmla="*/ 3565133 w 5486903"/>
              <a:gd name="connsiteY33" fmla="*/ 1356189 h 1973903"/>
              <a:gd name="connsiteX34" fmla="*/ 3606230 w 5486903"/>
              <a:gd name="connsiteY34" fmla="*/ 1376737 h 1973903"/>
              <a:gd name="connsiteX35" fmla="*/ 3688423 w 5486903"/>
              <a:gd name="connsiteY35" fmla="*/ 1397286 h 1973903"/>
              <a:gd name="connsiteX36" fmla="*/ 3811713 w 5486903"/>
              <a:gd name="connsiteY36" fmla="*/ 1438382 h 1973903"/>
              <a:gd name="connsiteX37" fmla="*/ 3852809 w 5486903"/>
              <a:gd name="connsiteY37" fmla="*/ 1448657 h 1973903"/>
              <a:gd name="connsiteX38" fmla="*/ 3893906 w 5486903"/>
              <a:gd name="connsiteY38" fmla="*/ 1458931 h 1973903"/>
              <a:gd name="connsiteX39" fmla="*/ 3965825 w 5486903"/>
              <a:gd name="connsiteY39" fmla="*/ 1489753 h 1973903"/>
              <a:gd name="connsiteX40" fmla="*/ 4006922 w 5486903"/>
              <a:gd name="connsiteY40" fmla="*/ 1510301 h 1973903"/>
              <a:gd name="connsiteX41" fmla="*/ 4078841 w 5486903"/>
              <a:gd name="connsiteY41" fmla="*/ 1530850 h 1973903"/>
              <a:gd name="connsiteX42" fmla="*/ 4140486 w 5486903"/>
              <a:gd name="connsiteY42" fmla="*/ 1541124 h 1973903"/>
              <a:gd name="connsiteX43" fmla="*/ 4222679 w 5486903"/>
              <a:gd name="connsiteY43" fmla="*/ 1561672 h 1973903"/>
              <a:gd name="connsiteX44" fmla="*/ 4325421 w 5486903"/>
              <a:gd name="connsiteY44" fmla="*/ 1582221 h 1973903"/>
              <a:gd name="connsiteX45" fmla="*/ 4376791 w 5486903"/>
              <a:gd name="connsiteY45" fmla="*/ 1602769 h 1973903"/>
              <a:gd name="connsiteX46" fmla="*/ 4479533 w 5486903"/>
              <a:gd name="connsiteY46" fmla="*/ 1623317 h 1973903"/>
              <a:gd name="connsiteX47" fmla="*/ 4623371 w 5486903"/>
              <a:gd name="connsiteY47" fmla="*/ 1654140 h 1973903"/>
              <a:gd name="connsiteX48" fmla="*/ 4674742 w 5486903"/>
              <a:gd name="connsiteY48" fmla="*/ 1664414 h 1973903"/>
              <a:gd name="connsiteX49" fmla="*/ 4715838 w 5486903"/>
              <a:gd name="connsiteY49" fmla="*/ 1674688 h 1973903"/>
              <a:gd name="connsiteX50" fmla="*/ 4798032 w 5486903"/>
              <a:gd name="connsiteY50" fmla="*/ 1705510 h 1973903"/>
              <a:gd name="connsiteX51" fmla="*/ 4869951 w 5486903"/>
              <a:gd name="connsiteY51" fmla="*/ 1726059 h 1973903"/>
              <a:gd name="connsiteX52" fmla="*/ 4911047 w 5486903"/>
              <a:gd name="connsiteY52" fmla="*/ 1736333 h 1973903"/>
              <a:gd name="connsiteX53" fmla="*/ 5075434 w 5486903"/>
              <a:gd name="connsiteY53" fmla="*/ 1808252 h 1973903"/>
              <a:gd name="connsiteX54" fmla="*/ 5106256 w 5486903"/>
              <a:gd name="connsiteY54" fmla="*/ 1828800 h 1973903"/>
              <a:gd name="connsiteX55" fmla="*/ 5208998 w 5486903"/>
              <a:gd name="connsiteY55" fmla="*/ 1849349 h 1973903"/>
              <a:gd name="connsiteX56" fmla="*/ 5250095 w 5486903"/>
              <a:gd name="connsiteY56" fmla="*/ 1869897 h 1973903"/>
              <a:gd name="connsiteX57" fmla="*/ 5280917 w 5486903"/>
              <a:gd name="connsiteY57" fmla="*/ 1890445 h 1973903"/>
              <a:gd name="connsiteX58" fmla="*/ 5311740 w 5486903"/>
              <a:gd name="connsiteY58" fmla="*/ 1900719 h 1973903"/>
              <a:gd name="connsiteX59" fmla="*/ 5424755 w 5486903"/>
              <a:gd name="connsiteY59" fmla="*/ 1941816 h 1973903"/>
              <a:gd name="connsiteX60" fmla="*/ 5455578 w 5486903"/>
              <a:gd name="connsiteY60" fmla="*/ 1962364 h 1973903"/>
              <a:gd name="connsiteX61" fmla="*/ 5486400 w 5486903"/>
              <a:gd name="connsiteY61" fmla="*/ 1972639 h 1973903"/>
              <a:gd name="connsiteX62" fmla="*/ 5404208 w 5486903"/>
              <a:gd name="connsiteY62" fmla="*/ 1972639 h 1973903"/>
              <a:gd name="connsiteX63" fmla="*/ 5373385 w 5486903"/>
              <a:gd name="connsiteY63" fmla="*/ 0 h 1973903"/>
              <a:gd name="connsiteX0" fmla="*/ 5373385 w 5458192"/>
              <a:gd name="connsiteY0" fmla="*/ 0 h 1972639"/>
              <a:gd name="connsiteX1" fmla="*/ 3092522 w 5458192"/>
              <a:gd name="connsiteY1" fmla="*/ 205484 h 1972639"/>
              <a:gd name="connsiteX2" fmla="*/ 2239767 w 5458192"/>
              <a:gd name="connsiteY2" fmla="*/ 349322 h 1972639"/>
              <a:gd name="connsiteX3" fmla="*/ 1150706 w 5458192"/>
              <a:gd name="connsiteY3" fmla="*/ 606176 h 1972639"/>
              <a:gd name="connsiteX4" fmla="*/ 410967 w 5458192"/>
              <a:gd name="connsiteY4" fmla="*/ 770562 h 1972639"/>
              <a:gd name="connsiteX5" fmla="*/ 0 w 5458192"/>
              <a:gd name="connsiteY5" fmla="*/ 904126 h 1972639"/>
              <a:gd name="connsiteX6" fmla="*/ 924674 w 5458192"/>
              <a:gd name="connsiteY6" fmla="*/ 760288 h 1972639"/>
              <a:gd name="connsiteX7" fmla="*/ 1448656 w 5458192"/>
              <a:gd name="connsiteY7" fmla="*/ 760288 h 1972639"/>
              <a:gd name="connsiteX8" fmla="*/ 1448656 w 5458192"/>
              <a:gd name="connsiteY8" fmla="*/ 760288 h 1972639"/>
              <a:gd name="connsiteX9" fmla="*/ 1695236 w 5458192"/>
              <a:gd name="connsiteY9" fmla="*/ 780836 h 1972639"/>
              <a:gd name="connsiteX10" fmla="*/ 1746607 w 5458192"/>
              <a:gd name="connsiteY10" fmla="*/ 791110 h 1972639"/>
              <a:gd name="connsiteX11" fmla="*/ 1828800 w 5458192"/>
              <a:gd name="connsiteY11" fmla="*/ 832207 h 1972639"/>
              <a:gd name="connsiteX12" fmla="*/ 1869897 w 5458192"/>
              <a:gd name="connsiteY12" fmla="*/ 842481 h 1972639"/>
              <a:gd name="connsiteX13" fmla="*/ 1993187 w 5458192"/>
              <a:gd name="connsiteY13" fmla="*/ 863030 h 1972639"/>
              <a:gd name="connsiteX14" fmla="*/ 2106203 w 5458192"/>
              <a:gd name="connsiteY14" fmla="*/ 893852 h 1972639"/>
              <a:gd name="connsiteX15" fmla="*/ 2178122 w 5458192"/>
              <a:gd name="connsiteY15" fmla="*/ 914400 h 1972639"/>
              <a:gd name="connsiteX16" fmla="*/ 2332234 w 5458192"/>
              <a:gd name="connsiteY16" fmla="*/ 945223 h 1972639"/>
              <a:gd name="connsiteX17" fmla="*/ 2393879 w 5458192"/>
              <a:gd name="connsiteY17" fmla="*/ 965771 h 1972639"/>
              <a:gd name="connsiteX18" fmla="*/ 2455524 w 5458192"/>
              <a:gd name="connsiteY18" fmla="*/ 986319 h 1972639"/>
              <a:gd name="connsiteX19" fmla="*/ 2558265 w 5458192"/>
              <a:gd name="connsiteY19" fmla="*/ 1017142 h 1972639"/>
              <a:gd name="connsiteX20" fmla="*/ 2619910 w 5458192"/>
              <a:gd name="connsiteY20" fmla="*/ 1037690 h 1972639"/>
              <a:gd name="connsiteX21" fmla="*/ 2671281 w 5458192"/>
              <a:gd name="connsiteY21" fmla="*/ 1047964 h 1972639"/>
              <a:gd name="connsiteX22" fmla="*/ 2784297 w 5458192"/>
              <a:gd name="connsiteY22" fmla="*/ 1089061 h 1972639"/>
              <a:gd name="connsiteX23" fmla="*/ 2856216 w 5458192"/>
              <a:gd name="connsiteY23" fmla="*/ 1109609 h 1972639"/>
              <a:gd name="connsiteX24" fmla="*/ 2897313 w 5458192"/>
              <a:gd name="connsiteY24" fmla="*/ 1140432 h 1972639"/>
              <a:gd name="connsiteX25" fmla="*/ 2958958 w 5458192"/>
              <a:gd name="connsiteY25" fmla="*/ 1150706 h 1972639"/>
              <a:gd name="connsiteX26" fmla="*/ 3030877 w 5458192"/>
              <a:gd name="connsiteY26" fmla="*/ 1171254 h 1972639"/>
              <a:gd name="connsiteX27" fmla="*/ 3123344 w 5458192"/>
              <a:gd name="connsiteY27" fmla="*/ 1191803 h 1972639"/>
              <a:gd name="connsiteX28" fmla="*/ 3246634 w 5458192"/>
              <a:gd name="connsiteY28" fmla="*/ 1243173 h 1972639"/>
              <a:gd name="connsiteX29" fmla="*/ 3349376 w 5458192"/>
              <a:gd name="connsiteY29" fmla="*/ 1263722 h 1972639"/>
              <a:gd name="connsiteX30" fmla="*/ 3431569 w 5458192"/>
              <a:gd name="connsiteY30" fmla="*/ 1294544 h 1972639"/>
              <a:gd name="connsiteX31" fmla="*/ 3493214 w 5458192"/>
              <a:gd name="connsiteY31" fmla="*/ 1335641 h 1972639"/>
              <a:gd name="connsiteX32" fmla="*/ 3534310 w 5458192"/>
              <a:gd name="connsiteY32" fmla="*/ 1345915 h 1972639"/>
              <a:gd name="connsiteX33" fmla="*/ 3565133 w 5458192"/>
              <a:gd name="connsiteY33" fmla="*/ 1356189 h 1972639"/>
              <a:gd name="connsiteX34" fmla="*/ 3606230 w 5458192"/>
              <a:gd name="connsiteY34" fmla="*/ 1376737 h 1972639"/>
              <a:gd name="connsiteX35" fmla="*/ 3688423 w 5458192"/>
              <a:gd name="connsiteY35" fmla="*/ 1397286 h 1972639"/>
              <a:gd name="connsiteX36" fmla="*/ 3811713 w 5458192"/>
              <a:gd name="connsiteY36" fmla="*/ 1438382 h 1972639"/>
              <a:gd name="connsiteX37" fmla="*/ 3852809 w 5458192"/>
              <a:gd name="connsiteY37" fmla="*/ 1448657 h 1972639"/>
              <a:gd name="connsiteX38" fmla="*/ 3893906 w 5458192"/>
              <a:gd name="connsiteY38" fmla="*/ 1458931 h 1972639"/>
              <a:gd name="connsiteX39" fmla="*/ 3965825 w 5458192"/>
              <a:gd name="connsiteY39" fmla="*/ 1489753 h 1972639"/>
              <a:gd name="connsiteX40" fmla="*/ 4006922 w 5458192"/>
              <a:gd name="connsiteY40" fmla="*/ 1510301 h 1972639"/>
              <a:gd name="connsiteX41" fmla="*/ 4078841 w 5458192"/>
              <a:gd name="connsiteY41" fmla="*/ 1530850 h 1972639"/>
              <a:gd name="connsiteX42" fmla="*/ 4140486 w 5458192"/>
              <a:gd name="connsiteY42" fmla="*/ 1541124 h 1972639"/>
              <a:gd name="connsiteX43" fmla="*/ 4222679 w 5458192"/>
              <a:gd name="connsiteY43" fmla="*/ 1561672 h 1972639"/>
              <a:gd name="connsiteX44" fmla="*/ 4325421 w 5458192"/>
              <a:gd name="connsiteY44" fmla="*/ 1582221 h 1972639"/>
              <a:gd name="connsiteX45" fmla="*/ 4376791 w 5458192"/>
              <a:gd name="connsiteY45" fmla="*/ 1602769 h 1972639"/>
              <a:gd name="connsiteX46" fmla="*/ 4479533 w 5458192"/>
              <a:gd name="connsiteY46" fmla="*/ 1623317 h 1972639"/>
              <a:gd name="connsiteX47" fmla="*/ 4623371 w 5458192"/>
              <a:gd name="connsiteY47" fmla="*/ 1654140 h 1972639"/>
              <a:gd name="connsiteX48" fmla="*/ 4674742 w 5458192"/>
              <a:gd name="connsiteY48" fmla="*/ 1664414 h 1972639"/>
              <a:gd name="connsiteX49" fmla="*/ 4715838 w 5458192"/>
              <a:gd name="connsiteY49" fmla="*/ 1674688 h 1972639"/>
              <a:gd name="connsiteX50" fmla="*/ 4798032 w 5458192"/>
              <a:gd name="connsiteY50" fmla="*/ 1705510 h 1972639"/>
              <a:gd name="connsiteX51" fmla="*/ 4869951 w 5458192"/>
              <a:gd name="connsiteY51" fmla="*/ 1726059 h 1972639"/>
              <a:gd name="connsiteX52" fmla="*/ 4911047 w 5458192"/>
              <a:gd name="connsiteY52" fmla="*/ 1736333 h 1972639"/>
              <a:gd name="connsiteX53" fmla="*/ 5075434 w 5458192"/>
              <a:gd name="connsiteY53" fmla="*/ 1808252 h 1972639"/>
              <a:gd name="connsiteX54" fmla="*/ 5106256 w 5458192"/>
              <a:gd name="connsiteY54" fmla="*/ 1828800 h 1972639"/>
              <a:gd name="connsiteX55" fmla="*/ 5208998 w 5458192"/>
              <a:gd name="connsiteY55" fmla="*/ 1849349 h 1972639"/>
              <a:gd name="connsiteX56" fmla="*/ 5250095 w 5458192"/>
              <a:gd name="connsiteY56" fmla="*/ 1869897 h 1972639"/>
              <a:gd name="connsiteX57" fmla="*/ 5280917 w 5458192"/>
              <a:gd name="connsiteY57" fmla="*/ 1890445 h 1972639"/>
              <a:gd name="connsiteX58" fmla="*/ 5311740 w 5458192"/>
              <a:gd name="connsiteY58" fmla="*/ 1900719 h 1972639"/>
              <a:gd name="connsiteX59" fmla="*/ 5424755 w 5458192"/>
              <a:gd name="connsiteY59" fmla="*/ 1941816 h 1972639"/>
              <a:gd name="connsiteX60" fmla="*/ 5455578 w 5458192"/>
              <a:gd name="connsiteY60" fmla="*/ 1962364 h 1972639"/>
              <a:gd name="connsiteX61" fmla="*/ 5352836 w 5458192"/>
              <a:gd name="connsiteY61" fmla="*/ 1900720 h 1972639"/>
              <a:gd name="connsiteX62" fmla="*/ 5404208 w 5458192"/>
              <a:gd name="connsiteY62" fmla="*/ 1972639 h 1972639"/>
              <a:gd name="connsiteX63" fmla="*/ 5373385 w 5458192"/>
              <a:gd name="connsiteY63" fmla="*/ 0 h 1972639"/>
              <a:gd name="connsiteX0" fmla="*/ 5373385 w 5458192"/>
              <a:gd name="connsiteY0" fmla="*/ 0 h 1963742"/>
              <a:gd name="connsiteX1" fmla="*/ 3092522 w 5458192"/>
              <a:gd name="connsiteY1" fmla="*/ 205484 h 1963742"/>
              <a:gd name="connsiteX2" fmla="*/ 2239767 w 5458192"/>
              <a:gd name="connsiteY2" fmla="*/ 349322 h 1963742"/>
              <a:gd name="connsiteX3" fmla="*/ 1150706 w 5458192"/>
              <a:gd name="connsiteY3" fmla="*/ 606176 h 1963742"/>
              <a:gd name="connsiteX4" fmla="*/ 410967 w 5458192"/>
              <a:gd name="connsiteY4" fmla="*/ 770562 h 1963742"/>
              <a:gd name="connsiteX5" fmla="*/ 0 w 5458192"/>
              <a:gd name="connsiteY5" fmla="*/ 904126 h 1963742"/>
              <a:gd name="connsiteX6" fmla="*/ 924674 w 5458192"/>
              <a:gd name="connsiteY6" fmla="*/ 760288 h 1963742"/>
              <a:gd name="connsiteX7" fmla="*/ 1448656 w 5458192"/>
              <a:gd name="connsiteY7" fmla="*/ 760288 h 1963742"/>
              <a:gd name="connsiteX8" fmla="*/ 1448656 w 5458192"/>
              <a:gd name="connsiteY8" fmla="*/ 760288 h 1963742"/>
              <a:gd name="connsiteX9" fmla="*/ 1695236 w 5458192"/>
              <a:gd name="connsiteY9" fmla="*/ 780836 h 1963742"/>
              <a:gd name="connsiteX10" fmla="*/ 1746607 w 5458192"/>
              <a:gd name="connsiteY10" fmla="*/ 791110 h 1963742"/>
              <a:gd name="connsiteX11" fmla="*/ 1828800 w 5458192"/>
              <a:gd name="connsiteY11" fmla="*/ 832207 h 1963742"/>
              <a:gd name="connsiteX12" fmla="*/ 1869897 w 5458192"/>
              <a:gd name="connsiteY12" fmla="*/ 842481 h 1963742"/>
              <a:gd name="connsiteX13" fmla="*/ 1993187 w 5458192"/>
              <a:gd name="connsiteY13" fmla="*/ 863030 h 1963742"/>
              <a:gd name="connsiteX14" fmla="*/ 2106203 w 5458192"/>
              <a:gd name="connsiteY14" fmla="*/ 893852 h 1963742"/>
              <a:gd name="connsiteX15" fmla="*/ 2178122 w 5458192"/>
              <a:gd name="connsiteY15" fmla="*/ 914400 h 1963742"/>
              <a:gd name="connsiteX16" fmla="*/ 2332234 w 5458192"/>
              <a:gd name="connsiteY16" fmla="*/ 945223 h 1963742"/>
              <a:gd name="connsiteX17" fmla="*/ 2393879 w 5458192"/>
              <a:gd name="connsiteY17" fmla="*/ 965771 h 1963742"/>
              <a:gd name="connsiteX18" fmla="*/ 2455524 w 5458192"/>
              <a:gd name="connsiteY18" fmla="*/ 986319 h 1963742"/>
              <a:gd name="connsiteX19" fmla="*/ 2558265 w 5458192"/>
              <a:gd name="connsiteY19" fmla="*/ 1017142 h 1963742"/>
              <a:gd name="connsiteX20" fmla="*/ 2619910 w 5458192"/>
              <a:gd name="connsiteY20" fmla="*/ 1037690 h 1963742"/>
              <a:gd name="connsiteX21" fmla="*/ 2671281 w 5458192"/>
              <a:gd name="connsiteY21" fmla="*/ 1047964 h 1963742"/>
              <a:gd name="connsiteX22" fmla="*/ 2784297 w 5458192"/>
              <a:gd name="connsiteY22" fmla="*/ 1089061 h 1963742"/>
              <a:gd name="connsiteX23" fmla="*/ 2856216 w 5458192"/>
              <a:gd name="connsiteY23" fmla="*/ 1109609 h 1963742"/>
              <a:gd name="connsiteX24" fmla="*/ 2897313 w 5458192"/>
              <a:gd name="connsiteY24" fmla="*/ 1140432 h 1963742"/>
              <a:gd name="connsiteX25" fmla="*/ 2958958 w 5458192"/>
              <a:gd name="connsiteY25" fmla="*/ 1150706 h 1963742"/>
              <a:gd name="connsiteX26" fmla="*/ 3030877 w 5458192"/>
              <a:gd name="connsiteY26" fmla="*/ 1171254 h 1963742"/>
              <a:gd name="connsiteX27" fmla="*/ 3123344 w 5458192"/>
              <a:gd name="connsiteY27" fmla="*/ 1191803 h 1963742"/>
              <a:gd name="connsiteX28" fmla="*/ 3246634 w 5458192"/>
              <a:gd name="connsiteY28" fmla="*/ 1243173 h 1963742"/>
              <a:gd name="connsiteX29" fmla="*/ 3349376 w 5458192"/>
              <a:gd name="connsiteY29" fmla="*/ 1263722 h 1963742"/>
              <a:gd name="connsiteX30" fmla="*/ 3431569 w 5458192"/>
              <a:gd name="connsiteY30" fmla="*/ 1294544 h 1963742"/>
              <a:gd name="connsiteX31" fmla="*/ 3493214 w 5458192"/>
              <a:gd name="connsiteY31" fmla="*/ 1335641 h 1963742"/>
              <a:gd name="connsiteX32" fmla="*/ 3534310 w 5458192"/>
              <a:gd name="connsiteY32" fmla="*/ 1345915 h 1963742"/>
              <a:gd name="connsiteX33" fmla="*/ 3565133 w 5458192"/>
              <a:gd name="connsiteY33" fmla="*/ 1356189 h 1963742"/>
              <a:gd name="connsiteX34" fmla="*/ 3606230 w 5458192"/>
              <a:gd name="connsiteY34" fmla="*/ 1376737 h 1963742"/>
              <a:gd name="connsiteX35" fmla="*/ 3688423 w 5458192"/>
              <a:gd name="connsiteY35" fmla="*/ 1397286 h 1963742"/>
              <a:gd name="connsiteX36" fmla="*/ 3811713 w 5458192"/>
              <a:gd name="connsiteY36" fmla="*/ 1438382 h 1963742"/>
              <a:gd name="connsiteX37" fmla="*/ 3852809 w 5458192"/>
              <a:gd name="connsiteY37" fmla="*/ 1448657 h 1963742"/>
              <a:gd name="connsiteX38" fmla="*/ 3893906 w 5458192"/>
              <a:gd name="connsiteY38" fmla="*/ 1458931 h 1963742"/>
              <a:gd name="connsiteX39" fmla="*/ 3965825 w 5458192"/>
              <a:gd name="connsiteY39" fmla="*/ 1489753 h 1963742"/>
              <a:gd name="connsiteX40" fmla="*/ 4006922 w 5458192"/>
              <a:gd name="connsiteY40" fmla="*/ 1510301 h 1963742"/>
              <a:gd name="connsiteX41" fmla="*/ 4078841 w 5458192"/>
              <a:gd name="connsiteY41" fmla="*/ 1530850 h 1963742"/>
              <a:gd name="connsiteX42" fmla="*/ 4140486 w 5458192"/>
              <a:gd name="connsiteY42" fmla="*/ 1541124 h 1963742"/>
              <a:gd name="connsiteX43" fmla="*/ 4222679 w 5458192"/>
              <a:gd name="connsiteY43" fmla="*/ 1561672 h 1963742"/>
              <a:gd name="connsiteX44" fmla="*/ 4325421 w 5458192"/>
              <a:gd name="connsiteY44" fmla="*/ 1582221 h 1963742"/>
              <a:gd name="connsiteX45" fmla="*/ 4376791 w 5458192"/>
              <a:gd name="connsiteY45" fmla="*/ 1602769 h 1963742"/>
              <a:gd name="connsiteX46" fmla="*/ 4479533 w 5458192"/>
              <a:gd name="connsiteY46" fmla="*/ 1623317 h 1963742"/>
              <a:gd name="connsiteX47" fmla="*/ 4623371 w 5458192"/>
              <a:gd name="connsiteY47" fmla="*/ 1654140 h 1963742"/>
              <a:gd name="connsiteX48" fmla="*/ 4674742 w 5458192"/>
              <a:gd name="connsiteY48" fmla="*/ 1664414 h 1963742"/>
              <a:gd name="connsiteX49" fmla="*/ 4715838 w 5458192"/>
              <a:gd name="connsiteY49" fmla="*/ 1674688 h 1963742"/>
              <a:gd name="connsiteX50" fmla="*/ 4798032 w 5458192"/>
              <a:gd name="connsiteY50" fmla="*/ 1705510 h 1963742"/>
              <a:gd name="connsiteX51" fmla="*/ 4869951 w 5458192"/>
              <a:gd name="connsiteY51" fmla="*/ 1726059 h 1963742"/>
              <a:gd name="connsiteX52" fmla="*/ 4911047 w 5458192"/>
              <a:gd name="connsiteY52" fmla="*/ 1736333 h 1963742"/>
              <a:gd name="connsiteX53" fmla="*/ 5075434 w 5458192"/>
              <a:gd name="connsiteY53" fmla="*/ 1808252 h 1963742"/>
              <a:gd name="connsiteX54" fmla="*/ 5106256 w 5458192"/>
              <a:gd name="connsiteY54" fmla="*/ 1828800 h 1963742"/>
              <a:gd name="connsiteX55" fmla="*/ 5208998 w 5458192"/>
              <a:gd name="connsiteY55" fmla="*/ 1849349 h 1963742"/>
              <a:gd name="connsiteX56" fmla="*/ 5250095 w 5458192"/>
              <a:gd name="connsiteY56" fmla="*/ 1869897 h 1963742"/>
              <a:gd name="connsiteX57" fmla="*/ 5280917 w 5458192"/>
              <a:gd name="connsiteY57" fmla="*/ 1890445 h 1963742"/>
              <a:gd name="connsiteX58" fmla="*/ 5311740 w 5458192"/>
              <a:gd name="connsiteY58" fmla="*/ 1900719 h 1963742"/>
              <a:gd name="connsiteX59" fmla="*/ 5424755 w 5458192"/>
              <a:gd name="connsiteY59" fmla="*/ 1941816 h 1963742"/>
              <a:gd name="connsiteX60" fmla="*/ 5455578 w 5458192"/>
              <a:gd name="connsiteY60" fmla="*/ 1962364 h 1963742"/>
              <a:gd name="connsiteX61" fmla="*/ 5352836 w 5458192"/>
              <a:gd name="connsiteY61" fmla="*/ 1900720 h 1963742"/>
              <a:gd name="connsiteX62" fmla="*/ 5404208 w 5458192"/>
              <a:gd name="connsiteY62" fmla="*/ 1212351 h 1963742"/>
              <a:gd name="connsiteX63" fmla="*/ 5373385 w 5458192"/>
              <a:gd name="connsiteY63" fmla="*/ 0 h 1963742"/>
              <a:gd name="connsiteX0" fmla="*/ 5373385 w 5427714"/>
              <a:gd name="connsiteY0" fmla="*/ 0 h 1941940"/>
              <a:gd name="connsiteX1" fmla="*/ 3092522 w 5427714"/>
              <a:gd name="connsiteY1" fmla="*/ 205484 h 1941940"/>
              <a:gd name="connsiteX2" fmla="*/ 2239767 w 5427714"/>
              <a:gd name="connsiteY2" fmla="*/ 349322 h 1941940"/>
              <a:gd name="connsiteX3" fmla="*/ 1150706 w 5427714"/>
              <a:gd name="connsiteY3" fmla="*/ 606176 h 1941940"/>
              <a:gd name="connsiteX4" fmla="*/ 410967 w 5427714"/>
              <a:gd name="connsiteY4" fmla="*/ 770562 h 1941940"/>
              <a:gd name="connsiteX5" fmla="*/ 0 w 5427714"/>
              <a:gd name="connsiteY5" fmla="*/ 904126 h 1941940"/>
              <a:gd name="connsiteX6" fmla="*/ 924674 w 5427714"/>
              <a:gd name="connsiteY6" fmla="*/ 760288 h 1941940"/>
              <a:gd name="connsiteX7" fmla="*/ 1448656 w 5427714"/>
              <a:gd name="connsiteY7" fmla="*/ 760288 h 1941940"/>
              <a:gd name="connsiteX8" fmla="*/ 1448656 w 5427714"/>
              <a:gd name="connsiteY8" fmla="*/ 760288 h 1941940"/>
              <a:gd name="connsiteX9" fmla="*/ 1695236 w 5427714"/>
              <a:gd name="connsiteY9" fmla="*/ 780836 h 1941940"/>
              <a:gd name="connsiteX10" fmla="*/ 1746607 w 5427714"/>
              <a:gd name="connsiteY10" fmla="*/ 791110 h 1941940"/>
              <a:gd name="connsiteX11" fmla="*/ 1828800 w 5427714"/>
              <a:gd name="connsiteY11" fmla="*/ 832207 h 1941940"/>
              <a:gd name="connsiteX12" fmla="*/ 1869897 w 5427714"/>
              <a:gd name="connsiteY12" fmla="*/ 842481 h 1941940"/>
              <a:gd name="connsiteX13" fmla="*/ 1993187 w 5427714"/>
              <a:gd name="connsiteY13" fmla="*/ 863030 h 1941940"/>
              <a:gd name="connsiteX14" fmla="*/ 2106203 w 5427714"/>
              <a:gd name="connsiteY14" fmla="*/ 893852 h 1941940"/>
              <a:gd name="connsiteX15" fmla="*/ 2178122 w 5427714"/>
              <a:gd name="connsiteY15" fmla="*/ 914400 h 1941940"/>
              <a:gd name="connsiteX16" fmla="*/ 2332234 w 5427714"/>
              <a:gd name="connsiteY16" fmla="*/ 945223 h 1941940"/>
              <a:gd name="connsiteX17" fmla="*/ 2393879 w 5427714"/>
              <a:gd name="connsiteY17" fmla="*/ 965771 h 1941940"/>
              <a:gd name="connsiteX18" fmla="*/ 2455524 w 5427714"/>
              <a:gd name="connsiteY18" fmla="*/ 986319 h 1941940"/>
              <a:gd name="connsiteX19" fmla="*/ 2558265 w 5427714"/>
              <a:gd name="connsiteY19" fmla="*/ 1017142 h 1941940"/>
              <a:gd name="connsiteX20" fmla="*/ 2619910 w 5427714"/>
              <a:gd name="connsiteY20" fmla="*/ 1037690 h 1941940"/>
              <a:gd name="connsiteX21" fmla="*/ 2671281 w 5427714"/>
              <a:gd name="connsiteY21" fmla="*/ 1047964 h 1941940"/>
              <a:gd name="connsiteX22" fmla="*/ 2784297 w 5427714"/>
              <a:gd name="connsiteY22" fmla="*/ 1089061 h 1941940"/>
              <a:gd name="connsiteX23" fmla="*/ 2856216 w 5427714"/>
              <a:gd name="connsiteY23" fmla="*/ 1109609 h 1941940"/>
              <a:gd name="connsiteX24" fmla="*/ 2897313 w 5427714"/>
              <a:gd name="connsiteY24" fmla="*/ 1140432 h 1941940"/>
              <a:gd name="connsiteX25" fmla="*/ 2958958 w 5427714"/>
              <a:gd name="connsiteY25" fmla="*/ 1150706 h 1941940"/>
              <a:gd name="connsiteX26" fmla="*/ 3030877 w 5427714"/>
              <a:gd name="connsiteY26" fmla="*/ 1171254 h 1941940"/>
              <a:gd name="connsiteX27" fmla="*/ 3123344 w 5427714"/>
              <a:gd name="connsiteY27" fmla="*/ 1191803 h 1941940"/>
              <a:gd name="connsiteX28" fmla="*/ 3246634 w 5427714"/>
              <a:gd name="connsiteY28" fmla="*/ 1243173 h 1941940"/>
              <a:gd name="connsiteX29" fmla="*/ 3349376 w 5427714"/>
              <a:gd name="connsiteY29" fmla="*/ 1263722 h 1941940"/>
              <a:gd name="connsiteX30" fmla="*/ 3431569 w 5427714"/>
              <a:gd name="connsiteY30" fmla="*/ 1294544 h 1941940"/>
              <a:gd name="connsiteX31" fmla="*/ 3493214 w 5427714"/>
              <a:gd name="connsiteY31" fmla="*/ 1335641 h 1941940"/>
              <a:gd name="connsiteX32" fmla="*/ 3534310 w 5427714"/>
              <a:gd name="connsiteY32" fmla="*/ 1345915 h 1941940"/>
              <a:gd name="connsiteX33" fmla="*/ 3565133 w 5427714"/>
              <a:gd name="connsiteY33" fmla="*/ 1356189 h 1941940"/>
              <a:gd name="connsiteX34" fmla="*/ 3606230 w 5427714"/>
              <a:gd name="connsiteY34" fmla="*/ 1376737 h 1941940"/>
              <a:gd name="connsiteX35" fmla="*/ 3688423 w 5427714"/>
              <a:gd name="connsiteY35" fmla="*/ 1397286 h 1941940"/>
              <a:gd name="connsiteX36" fmla="*/ 3811713 w 5427714"/>
              <a:gd name="connsiteY36" fmla="*/ 1438382 h 1941940"/>
              <a:gd name="connsiteX37" fmla="*/ 3852809 w 5427714"/>
              <a:gd name="connsiteY37" fmla="*/ 1448657 h 1941940"/>
              <a:gd name="connsiteX38" fmla="*/ 3893906 w 5427714"/>
              <a:gd name="connsiteY38" fmla="*/ 1458931 h 1941940"/>
              <a:gd name="connsiteX39" fmla="*/ 3965825 w 5427714"/>
              <a:gd name="connsiteY39" fmla="*/ 1489753 h 1941940"/>
              <a:gd name="connsiteX40" fmla="*/ 4006922 w 5427714"/>
              <a:gd name="connsiteY40" fmla="*/ 1510301 h 1941940"/>
              <a:gd name="connsiteX41" fmla="*/ 4078841 w 5427714"/>
              <a:gd name="connsiteY41" fmla="*/ 1530850 h 1941940"/>
              <a:gd name="connsiteX42" fmla="*/ 4140486 w 5427714"/>
              <a:gd name="connsiteY42" fmla="*/ 1541124 h 1941940"/>
              <a:gd name="connsiteX43" fmla="*/ 4222679 w 5427714"/>
              <a:gd name="connsiteY43" fmla="*/ 1561672 h 1941940"/>
              <a:gd name="connsiteX44" fmla="*/ 4325421 w 5427714"/>
              <a:gd name="connsiteY44" fmla="*/ 1582221 h 1941940"/>
              <a:gd name="connsiteX45" fmla="*/ 4376791 w 5427714"/>
              <a:gd name="connsiteY45" fmla="*/ 1602769 h 1941940"/>
              <a:gd name="connsiteX46" fmla="*/ 4479533 w 5427714"/>
              <a:gd name="connsiteY46" fmla="*/ 1623317 h 1941940"/>
              <a:gd name="connsiteX47" fmla="*/ 4623371 w 5427714"/>
              <a:gd name="connsiteY47" fmla="*/ 1654140 h 1941940"/>
              <a:gd name="connsiteX48" fmla="*/ 4674742 w 5427714"/>
              <a:gd name="connsiteY48" fmla="*/ 1664414 h 1941940"/>
              <a:gd name="connsiteX49" fmla="*/ 4715838 w 5427714"/>
              <a:gd name="connsiteY49" fmla="*/ 1674688 h 1941940"/>
              <a:gd name="connsiteX50" fmla="*/ 4798032 w 5427714"/>
              <a:gd name="connsiteY50" fmla="*/ 1705510 h 1941940"/>
              <a:gd name="connsiteX51" fmla="*/ 4869951 w 5427714"/>
              <a:gd name="connsiteY51" fmla="*/ 1726059 h 1941940"/>
              <a:gd name="connsiteX52" fmla="*/ 4911047 w 5427714"/>
              <a:gd name="connsiteY52" fmla="*/ 1736333 h 1941940"/>
              <a:gd name="connsiteX53" fmla="*/ 5075434 w 5427714"/>
              <a:gd name="connsiteY53" fmla="*/ 1808252 h 1941940"/>
              <a:gd name="connsiteX54" fmla="*/ 5106256 w 5427714"/>
              <a:gd name="connsiteY54" fmla="*/ 1828800 h 1941940"/>
              <a:gd name="connsiteX55" fmla="*/ 5208998 w 5427714"/>
              <a:gd name="connsiteY55" fmla="*/ 1849349 h 1941940"/>
              <a:gd name="connsiteX56" fmla="*/ 5250095 w 5427714"/>
              <a:gd name="connsiteY56" fmla="*/ 1869897 h 1941940"/>
              <a:gd name="connsiteX57" fmla="*/ 5280917 w 5427714"/>
              <a:gd name="connsiteY57" fmla="*/ 1890445 h 1941940"/>
              <a:gd name="connsiteX58" fmla="*/ 5311740 w 5427714"/>
              <a:gd name="connsiteY58" fmla="*/ 1900719 h 1941940"/>
              <a:gd name="connsiteX59" fmla="*/ 5424755 w 5427714"/>
              <a:gd name="connsiteY59" fmla="*/ 1941816 h 1941940"/>
              <a:gd name="connsiteX60" fmla="*/ 5404207 w 5427714"/>
              <a:gd name="connsiteY60" fmla="*/ 1664413 h 1941940"/>
              <a:gd name="connsiteX61" fmla="*/ 5352836 w 5427714"/>
              <a:gd name="connsiteY61" fmla="*/ 1900720 h 1941940"/>
              <a:gd name="connsiteX62" fmla="*/ 5404208 w 5427714"/>
              <a:gd name="connsiteY62" fmla="*/ 1212351 h 1941940"/>
              <a:gd name="connsiteX63" fmla="*/ 5373385 w 5427714"/>
              <a:gd name="connsiteY63" fmla="*/ 0 h 1941940"/>
              <a:gd name="connsiteX0" fmla="*/ 5373385 w 5568872"/>
              <a:gd name="connsiteY0" fmla="*/ 0 h 1942013"/>
              <a:gd name="connsiteX1" fmla="*/ 3092522 w 5568872"/>
              <a:gd name="connsiteY1" fmla="*/ 205484 h 1942013"/>
              <a:gd name="connsiteX2" fmla="*/ 2239767 w 5568872"/>
              <a:gd name="connsiteY2" fmla="*/ 349322 h 1942013"/>
              <a:gd name="connsiteX3" fmla="*/ 1150706 w 5568872"/>
              <a:gd name="connsiteY3" fmla="*/ 606176 h 1942013"/>
              <a:gd name="connsiteX4" fmla="*/ 410967 w 5568872"/>
              <a:gd name="connsiteY4" fmla="*/ 770562 h 1942013"/>
              <a:gd name="connsiteX5" fmla="*/ 0 w 5568872"/>
              <a:gd name="connsiteY5" fmla="*/ 904126 h 1942013"/>
              <a:gd name="connsiteX6" fmla="*/ 924674 w 5568872"/>
              <a:gd name="connsiteY6" fmla="*/ 760288 h 1942013"/>
              <a:gd name="connsiteX7" fmla="*/ 1448656 w 5568872"/>
              <a:gd name="connsiteY7" fmla="*/ 760288 h 1942013"/>
              <a:gd name="connsiteX8" fmla="*/ 1448656 w 5568872"/>
              <a:gd name="connsiteY8" fmla="*/ 760288 h 1942013"/>
              <a:gd name="connsiteX9" fmla="*/ 1695236 w 5568872"/>
              <a:gd name="connsiteY9" fmla="*/ 780836 h 1942013"/>
              <a:gd name="connsiteX10" fmla="*/ 1746607 w 5568872"/>
              <a:gd name="connsiteY10" fmla="*/ 791110 h 1942013"/>
              <a:gd name="connsiteX11" fmla="*/ 1828800 w 5568872"/>
              <a:gd name="connsiteY11" fmla="*/ 832207 h 1942013"/>
              <a:gd name="connsiteX12" fmla="*/ 1869897 w 5568872"/>
              <a:gd name="connsiteY12" fmla="*/ 842481 h 1942013"/>
              <a:gd name="connsiteX13" fmla="*/ 1993187 w 5568872"/>
              <a:gd name="connsiteY13" fmla="*/ 863030 h 1942013"/>
              <a:gd name="connsiteX14" fmla="*/ 2106203 w 5568872"/>
              <a:gd name="connsiteY14" fmla="*/ 893852 h 1942013"/>
              <a:gd name="connsiteX15" fmla="*/ 2178122 w 5568872"/>
              <a:gd name="connsiteY15" fmla="*/ 914400 h 1942013"/>
              <a:gd name="connsiteX16" fmla="*/ 2332234 w 5568872"/>
              <a:gd name="connsiteY16" fmla="*/ 945223 h 1942013"/>
              <a:gd name="connsiteX17" fmla="*/ 2393879 w 5568872"/>
              <a:gd name="connsiteY17" fmla="*/ 965771 h 1942013"/>
              <a:gd name="connsiteX18" fmla="*/ 2455524 w 5568872"/>
              <a:gd name="connsiteY18" fmla="*/ 986319 h 1942013"/>
              <a:gd name="connsiteX19" fmla="*/ 2558265 w 5568872"/>
              <a:gd name="connsiteY19" fmla="*/ 1017142 h 1942013"/>
              <a:gd name="connsiteX20" fmla="*/ 2619910 w 5568872"/>
              <a:gd name="connsiteY20" fmla="*/ 1037690 h 1942013"/>
              <a:gd name="connsiteX21" fmla="*/ 2671281 w 5568872"/>
              <a:gd name="connsiteY21" fmla="*/ 1047964 h 1942013"/>
              <a:gd name="connsiteX22" fmla="*/ 2784297 w 5568872"/>
              <a:gd name="connsiteY22" fmla="*/ 1089061 h 1942013"/>
              <a:gd name="connsiteX23" fmla="*/ 2856216 w 5568872"/>
              <a:gd name="connsiteY23" fmla="*/ 1109609 h 1942013"/>
              <a:gd name="connsiteX24" fmla="*/ 2897313 w 5568872"/>
              <a:gd name="connsiteY24" fmla="*/ 1140432 h 1942013"/>
              <a:gd name="connsiteX25" fmla="*/ 2958958 w 5568872"/>
              <a:gd name="connsiteY25" fmla="*/ 1150706 h 1942013"/>
              <a:gd name="connsiteX26" fmla="*/ 3030877 w 5568872"/>
              <a:gd name="connsiteY26" fmla="*/ 1171254 h 1942013"/>
              <a:gd name="connsiteX27" fmla="*/ 3123344 w 5568872"/>
              <a:gd name="connsiteY27" fmla="*/ 1191803 h 1942013"/>
              <a:gd name="connsiteX28" fmla="*/ 3246634 w 5568872"/>
              <a:gd name="connsiteY28" fmla="*/ 1243173 h 1942013"/>
              <a:gd name="connsiteX29" fmla="*/ 3349376 w 5568872"/>
              <a:gd name="connsiteY29" fmla="*/ 1263722 h 1942013"/>
              <a:gd name="connsiteX30" fmla="*/ 3431569 w 5568872"/>
              <a:gd name="connsiteY30" fmla="*/ 1294544 h 1942013"/>
              <a:gd name="connsiteX31" fmla="*/ 3493214 w 5568872"/>
              <a:gd name="connsiteY31" fmla="*/ 1335641 h 1942013"/>
              <a:gd name="connsiteX32" fmla="*/ 3534310 w 5568872"/>
              <a:gd name="connsiteY32" fmla="*/ 1345915 h 1942013"/>
              <a:gd name="connsiteX33" fmla="*/ 3565133 w 5568872"/>
              <a:gd name="connsiteY33" fmla="*/ 1356189 h 1942013"/>
              <a:gd name="connsiteX34" fmla="*/ 3606230 w 5568872"/>
              <a:gd name="connsiteY34" fmla="*/ 1376737 h 1942013"/>
              <a:gd name="connsiteX35" fmla="*/ 3688423 w 5568872"/>
              <a:gd name="connsiteY35" fmla="*/ 1397286 h 1942013"/>
              <a:gd name="connsiteX36" fmla="*/ 3811713 w 5568872"/>
              <a:gd name="connsiteY36" fmla="*/ 1438382 h 1942013"/>
              <a:gd name="connsiteX37" fmla="*/ 3852809 w 5568872"/>
              <a:gd name="connsiteY37" fmla="*/ 1448657 h 1942013"/>
              <a:gd name="connsiteX38" fmla="*/ 3893906 w 5568872"/>
              <a:gd name="connsiteY38" fmla="*/ 1458931 h 1942013"/>
              <a:gd name="connsiteX39" fmla="*/ 3965825 w 5568872"/>
              <a:gd name="connsiteY39" fmla="*/ 1489753 h 1942013"/>
              <a:gd name="connsiteX40" fmla="*/ 4006922 w 5568872"/>
              <a:gd name="connsiteY40" fmla="*/ 1510301 h 1942013"/>
              <a:gd name="connsiteX41" fmla="*/ 4078841 w 5568872"/>
              <a:gd name="connsiteY41" fmla="*/ 1530850 h 1942013"/>
              <a:gd name="connsiteX42" fmla="*/ 4140486 w 5568872"/>
              <a:gd name="connsiteY42" fmla="*/ 1541124 h 1942013"/>
              <a:gd name="connsiteX43" fmla="*/ 4222679 w 5568872"/>
              <a:gd name="connsiteY43" fmla="*/ 1561672 h 1942013"/>
              <a:gd name="connsiteX44" fmla="*/ 4325421 w 5568872"/>
              <a:gd name="connsiteY44" fmla="*/ 1582221 h 1942013"/>
              <a:gd name="connsiteX45" fmla="*/ 4376791 w 5568872"/>
              <a:gd name="connsiteY45" fmla="*/ 1602769 h 1942013"/>
              <a:gd name="connsiteX46" fmla="*/ 4479533 w 5568872"/>
              <a:gd name="connsiteY46" fmla="*/ 1623317 h 1942013"/>
              <a:gd name="connsiteX47" fmla="*/ 4623371 w 5568872"/>
              <a:gd name="connsiteY47" fmla="*/ 1654140 h 1942013"/>
              <a:gd name="connsiteX48" fmla="*/ 4674742 w 5568872"/>
              <a:gd name="connsiteY48" fmla="*/ 1664414 h 1942013"/>
              <a:gd name="connsiteX49" fmla="*/ 4715838 w 5568872"/>
              <a:gd name="connsiteY49" fmla="*/ 1674688 h 1942013"/>
              <a:gd name="connsiteX50" fmla="*/ 4798032 w 5568872"/>
              <a:gd name="connsiteY50" fmla="*/ 1705510 h 1942013"/>
              <a:gd name="connsiteX51" fmla="*/ 4869951 w 5568872"/>
              <a:gd name="connsiteY51" fmla="*/ 1726059 h 1942013"/>
              <a:gd name="connsiteX52" fmla="*/ 4911047 w 5568872"/>
              <a:gd name="connsiteY52" fmla="*/ 1736333 h 1942013"/>
              <a:gd name="connsiteX53" fmla="*/ 5075434 w 5568872"/>
              <a:gd name="connsiteY53" fmla="*/ 1808252 h 1942013"/>
              <a:gd name="connsiteX54" fmla="*/ 5106256 w 5568872"/>
              <a:gd name="connsiteY54" fmla="*/ 1828800 h 1942013"/>
              <a:gd name="connsiteX55" fmla="*/ 5208998 w 5568872"/>
              <a:gd name="connsiteY55" fmla="*/ 1849349 h 1942013"/>
              <a:gd name="connsiteX56" fmla="*/ 5250095 w 5568872"/>
              <a:gd name="connsiteY56" fmla="*/ 1869897 h 1942013"/>
              <a:gd name="connsiteX57" fmla="*/ 5280917 w 5568872"/>
              <a:gd name="connsiteY57" fmla="*/ 1890445 h 1942013"/>
              <a:gd name="connsiteX58" fmla="*/ 5311740 w 5568872"/>
              <a:gd name="connsiteY58" fmla="*/ 1900719 h 1942013"/>
              <a:gd name="connsiteX59" fmla="*/ 5424755 w 5568872"/>
              <a:gd name="connsiteY59" fmla="*/ 1941816 h 1942013"/>
              <a:gd name="connsiteX60" fmla="*/ 5404207 w 5568872"/>
              <a:gd name="connsiteY60" fmla="*/ 1664413 h 1942013"/>
              <a:gd name="connsiteX61" fmla="*/ 5568593 w 5568872"/>
              <a:gd name="connsiteY61" fmla="*/ 1273996 h 1942013"/>
              <a:gd name="connsiteX62" fmla="*/ 5404208 w 5568872"/>
              <a:gd name="connsiteY62" fmla="*/ 1212351 h 1942013"/>
              <a:gd name="connsiteX63" fmla="*/ 5373385 w 5568872"/>
              <a:gd name="connsiteY63" fmla="*/ 0 h 1942013"/>
              <a:gd name="connsiteX0" fmla="*/ 5373385 w 5427046"/>
              <a:gd name="connsiteY0" fmla="*/ 0 h 1942025"/>
              <a:gd name="connsiteX1" fmla="*/ 3092522 w 5427046"/>
              <a:gd name="connsiteY1" fmla="*/ 205484 h 1942025"/>
              <a:gd name="connsiteX2" fmla="*/ 2239767 w 5427046"/>
              <a:gd name="connsiteY2" fmla="*/ 349322 h 1942025"/>
              <a:gd name="connsiteX3" fmla="*/ 1150706 w 5427046"/>
              <a:gd name="connsiteY3" fmla="*/ 606176 h 1942025"/>
              <a:gd name="connsiteX4" fmla="*/ 410967 w 5427046"/>
              <a:gd name="connsiteY4" fmla="*/ 770562 h 1942025"/>
              <a:gd name="connsiteX5" fmla="*/ 0 w 5427046"/>
              <a:gd name="connsiteY5" fmla="*/ 904126 h 1942025"/>
              <a:gd name="connsiteX6" fmla="*/ 924674 w 5427046"/>
              <a:gd name="connsiteY6" fmla="*/ 760288 h 1942025"/>
              <a:gd name="connsiteX7" fmla="*/ 1448656 w 5427046"/>
              <a:gd name="connsiteY7" fmla="*/ 760288 h 1942025"/>
              <a:gd name="connsiteX8" fmla="*/ 1448656 w 5427046"/>
              <a:gd name="connsiteY8" fmla="*/ 760288 h 1942025"/>
              <a:gd name="connsiteX9" fmla="*/ 1695236 w 5427046"/>
              <a:gd name="connsiteY9" fmla="*/ 780836 h 1942025"/>
              <a:gd name="connsiteX10" fmla="*/ 1746607 w 5427046"/>
              <a:gd name="connsiteY10" fmla="*/ 791110 h 1942025"/>
              <a:gd name="connsiteX11" fmla="*/ 1828800 w 5427046"/>
              <a:gd name="connsiteY11" fmla="*/ 832207 h 1942025"/>
              <a:gd name="connsiteX12" fmla="*/ 1869897 w 5427046"/>
              <a:gd name="connsiteY12" fmla="*/ 842481 h 1942025"/>
              <a:gd name="connsiteX13" fmla="*/ 1993187 w 5427046"/>
              <a:gd name="connsiteY13" fmla="*/ 863030 h 1942025"/>
              <a:gd name="connsiteX14" fmla="*/ 2106203 w 5427046"/>
              <a:gd name="connsiteY14" fmla="*/ 893852 h 1942025"/>
              <a:gd name="connsiteX15" fmla="*/ 2178122 w 5427046"/>
              <a:gd name="connsiteY15" fmla="*/ 914400 h 1942025"/>
              <a:gd name="connsiteX16" fmla="*/ 2332234 w 5427046"/>
              <a:gd name="connsiteY16" fmla="*/ 945223 h 1942025"/>
              <a:gd name="connsiteX17" fmla="*/ 2393879 w 5427046"/>
              <a:gd name="connsiteY17" fmla="*/ 965771 h 1942025"/>
              <a:gd name="connsiteX18" fmla="*/ 2455524 w 5427046"/>
              <a:gd name="connsiteY18" fmla="*/ 986319 h 1942025"/>
              <a:gd name="connsiteX19" fmla="*/ 2558265 w 5427046"/>
              <a:gd name="connsiteY19" fmla="*/ 1017142 h 1942025"/>
              <a:gd name="connsiteX20" fmla="*/ 2619910 w 5427046"/>
              <a:gd name="connsiteY20" fmla="*/ 1037690 h 1942025"/>
              <a:gd name="connsiteX21" fmla="*/ 2671281 w 5427046"/>
              <a:gd name="connsiteY21" fmla="*/ 1047964 h 1942025"/>
              <a:gd name="connsiteX22" fmla="*/ 2784297 w 5427046"/>
              <a:gd name="connsiteY22" fmla="*/ 1089061 h 1942025"/>
              <a:gd name="connsiteX23" fmla="*/ 2856216 w 5427046"/>
              <a:gd name="connsiteY23" fmla="*/ 1109609 h 1942025"/>
              <a:gd name="connsiteX24" fmla="*/ 2897313 w 5427046"/>
              <a:gd name="connsiteY24" fmla="*/ 1140432 h 1942025"/>
              <a:gd name="connsiteX25" fmla="*/ 2958958 w 5427046"/>
              <a:gd name="connsiteY25" fmla="*/ 1150706 h 1942025"/>
              <a:gd name="connsiteX26" fmla="*/ 3030877 w 5427046"/>
              <a:gd name="connsiteY26" fmla="*/ 1171254 h 1942025"/>
              <a:gd name="connsiteX27" fmla="*/ 3123344 w 5427046"/>
              <a:gd name="connsiteY27" fmla="*/ 1191803 h 1942025"/>
              <a:gd name="connsiteX28" fmla="*/ 3246634 w 5427046"/>
              <a:gd name="connsiteY28" fmla="*/ 1243173 h 1942025"/>
              <a:gd name="connsiteX29" fmla="*/ 3349376 w 5427046"/>
              <a:gd name="connsiteY29" fmla="*/ 1263722 h 1942025"/>
              <a:gd name="connsiteX30" fmla="*/ 3431569 w 5427046"/>
              <a:gd name="connsiteY30" fmla="*/ 1294544 h 1942025"/>
              <a:gd name="connsiteX31" fmla="*/ 3493214 w 5427046"/>
              <a:gd name="connsiteY31" fmla="*/ 1335641 h 1942025"/>
              <a:gd name="connsiteX32" fmla="*/ 3534310 w 5427046"/>
              <a:gd name="connsiteY32" fmla="*/ 1345915 h 1942025"/>
              <a:gd name="connsiteX33" fmla="*/ 3565133 w 5427046"/>
              <a:gd name="connsiteY33" fmla="*/ 1356189 h 1942025"/>
              <a:gd name="connsiteX34" fmla="*/ 3606230 w 5427046"/>
              <a:gd name="connsiteY34" fmla="*/ 1376737 h 1942025"/>
              <a:gd name="connsiteX35" fmla="*/ 3688423 w 5427046"/>
              <a:gd name="connsiteY35" fmla="*/ 1397286 h 1942025"/>
              <a:gd name="connsiteX36" fmla="*/ 3811713 w 5427046"/>
              <a:gd name="connsiteY36" fmla="*/ 1438382 h 1942025"/>
              <a:gd name="connsiteX37" fmla="*/ 3852809 w 5427046"/>
              <a:gd name="connsiteY37" fmla="*/ 1448657 h 1942025"/>
              <a:gd name="connsiteX38" fmla="*/ 3893906 w 5427046"/>
              <a:gd name="connsiteY38" fmla="*/ 1458931 h 1942025"/>
              <a:gd name="connsiteX39" fmla="*/ 3965825 w 5427046"/>
              <a:gd name="connsiteY39" fmla="*/ 1489753 h 1942025"/>
              <a:gd name="connsiteX40" fmla="*/ 4006922 w 5427046"/>
              <a:gd name="connsiteY40" fmla="*/ 1510301 h 1942025"/>
              <a:gd name="connsiteX41" fmla="*/ 4078841 w 5427046"/>
              <a:gd name="connsiteY41" fmla="*/ 1530850 h 1942025"/>
              <a:gd name="connsiteX42" fmla="*/ 4140486 w 5427046"/>
              <a:gd name="connsiteY42" fmla="*/ 1541124 h 1942025"/>
              <a:gd name="connsiteX43" fmla="*/ 4222679 w 5427046"/>
              <a:gd name="connsiteY43" fmla="*/ 1561672 h 1942025"/>
              <a:gd name="connsiteX44" fmla="*/ 4325421 w 5427046"/>
              <a:gd name="connsiteY44" fmla="*/ 1582221 h 1942025"/>
              <a:gd name="connsiteX45" fmla="*/ 4376791 w 5427046"/>
              <a:gd name="connsiteY45" fmla="*/ 1602769 h 1942025"/>
              <a:gd name="connsiteX46" fmla="*/ 4479533 w 5427046"/>
              <a:gd name="connsiteY46" fmla="*/ 1623317 h 1942025"/>
              <a:gd name="connsiteX47" fmla="*/ 4623371 w 5427046"/>
              <a:gd name="connsiteY47" fmla="*/ 1654140 h 1942025"/>
              <a:gd name="connsiteX48" fmla="*/ 4674742 w 5427046"/>
              <a:gd name="connsiteY48" fmla="*/ 1664414 h 1942025"/>
              <a:gd name="connsiteX49" fmla="*/ 4715838 w 5427046"/>
              <a:gd name="connsiteY49" fmla="*/ 1674688 h 1942025"/>
              <a:gd name="connsiteX50" fmla="*/ 4798032 w 5427046"/>
              <a:gd name="connsiteY50" fmla="*/ 1705510 h 1942025"/>
              <a:gd name="connsiteX51" fmla="*/ 4869951 w 5427046"/>
              <a:gd name="connsiteY51" fmla="*/ 1726059 h 1942025"/>
              <a:gd name="connsiteX52" fmla="*/ 4911047 w 5427046"/>
              <a:gd name="connsiteY52" fmla="*/ 1736333 h 1942025"/>
              <a:gd name="connsiteX53" fmla="*/ 5075434 w 5427046"/>
              <a:gd name="connsiteY53" fmla="*/ 1808252 h 1942025"/>
              <a:gd name="connsiteX54" fmla="*/ 5106256 w 5427046"/>
              <a:gd name="connsiteY54" fmla="*/ 1828800 h 1942025"/>
              <a:gd name="connsiteX55" fmla="*/ 5208998 w 5427046"/>
              <a:gd name="connsiteY55" fmla="*/ 1849349 h 1942025"/>
              <a:gd name="connsiteX56" fmla="*/ 5250095 w 5427046"/>
              <a:gd name="connsiteY56" fmla="*/ 1869897 h 1942025"/>
              <a:gd name="connsiteX57" fmla="*/ 5280917 w 5427046"/>
              <a:gd name="connsiteY57" fmla="*/ 1890445 h 1942025"/>
              <a:gd name="connsiteX58" fmla="*/ 5311740 w 5427046"/>
              <a:gd name="connsiteY58" fmla="*/ 1900719 h 1942025"/>
              <a:gd name="connsiteX59" fmla="*/ 5424755 w 5427046"/>
              <a:gd name="connsiteY59" fmla="*/ 1941816 h 1942025"/>
              <a:gd name="connsiteX60" fmla="*/ 5404207 w 5427046"/>
              <a:gd name="connsiteY60" fmla="*/ 1664413 h 1942025"/>
              <a:gd name="connsiteX61" fmla="*/ 5404208 w 5427046"/>
              <a:gd name="connsiteY61" fmla="*/ 1212351 h 1942025"/>
              <a:gd name="connsiteX62" fmla="*/ 5373385 w 5427046"/>
              <a:gd name="connsiteY62" fmla="*/ 0 h 1942025"/>
              <a:gd name="connsiteX0" fmla="*/ 5373385 w 5412346"/>
              <a:gd name="connsiteY0" fmla="*/ 0 h 1916028"/>
              <a:gd name="connsiteX1" fmla="*/ 3092522 w 5412346"/>
              <a:gd name="connsiteY1" fmla="*/ 205484 h 1916028"/>
              <a:gd name="connsiteX2" fmla="*/ 2239767 w 5412346"/>
              <a:gd name="connsiteY2" fmla="*/ 349322 h 1916028"/>
              <a:gd name="connsiteX3" fmla="*/ 1150706 w 5412346"/>
              <a:gd name="connsiteY3" fmla="*/ 606176 h 1916028"/>
              <a:gd name="connsiteX4" fmla="*/ 410967 w 5412346"/>
              <a:gd name="connsiteY4" fmla="*/ 770562 h 1916028"/>
              <a:gd name="connsiteX5" fmla="*/ 0 w 5412346"/>
              <a:gd name="connsiteY5" fmla="*/ 904126 h 1916028"/>
              <a:gd name="connsiteX6" fmla="*/ 924674 w 5412346"/>
              <a:gd name="connsiteY6" fmla="*/ 760288 h 1916028"/>
              <a:gd name="connsiteX7" fmla="*/ 1448656 w 5412346"/>
              <a:gd name="connsiteY7" fmla="*/ 760288 h 1916028"/>
              <a:gd name="connsiteX8" fmla="*/ 1448656 w 5412346"/>
              <a:gd name="connsiteY8" fmla="*/ 760288 h 1916028"/>
              <a:gd name="connsiteX9" fmla="*/ 1695236 w 5412346"/>
              <a:gd name="connsiteY9" fmla="*/ 780836 h 1916028"/>
              <a:gd name="connsiteX10" fmla="*/ 1746607 w 5412346"/>
              <a:gd name="connsiteY10" fmla="*/ 791110 h 1916028"/>
              <a:gd name="connsiteX11" fmla="*/ 1828800 w 5412346"/>
              <a:gd name="connsiteY11" fmla="*/ 832207 h 1916028"/>
              <a:gd name="connsiteX12" fmla="*/ 1869897 w 5412346"/>
              <a:gd name="connsiteY12" fmla="*/ 842481 h 1916028"/>
              <a:gd name="connsiteX13" fmla="*/ 1993187 w 5412346"/>
              <a:gd name="connsiteY13" fmla="*/ 863030 h 1916028"/>
              <a:gd name="connsiteX14" fmla="*/ 2106203 w 5412346"/>
              <a:gd name="connsiteY14" fmla="*/ 893852 h 1916028"/>
              <a:gd name="connsiteX15" fmla="*/ 2178122 w 5412346"/>
              <a:gd name="connsiteY15" fmla="*/ 914400 h 1916028"/>
              <a:gd name="connsiteX16" fmla="*/ 2332234 w 5412346"/>
              <a:gd name="connsiteY16" fmla="*/ 945223 h 1916028"/>
              <a:gd name="connsiteX17" fmla="*/ 2393879 w 5412346"/>
              <a:gd name="connsiteY17" fmla="*/ 965771 h 1916028"/>
              <a:gd name="connsiteX18" fmla="*/ 2455524 w 5412346"/>
              <a:gd name="connsiteY18" fmla="*/ 986319 h 1916028"/>
              <a:gd name="connsiteX19" fmla="*/ 2558265 w 5412346"/>
              <a:gd name="connsiteY19" fmla="*/ 1017142 h 1916028"/>
              <a:gd name="connsiteX20" fmla="*/ 2619910 w 5412346"/>
              <a:gd name="connsiteY20" fmla="*/ 1037690 h 1916028"/>
              <a:gd name="connsiteX21" fmla="*/ 2671281 w 5412346"/>
              <a:gd name="connsiteY21" fmla="*/ 1047964 h 1916028"/>
              <a:gd name="connsiteX22" fmla="*/ 2784297 w 5412346"/>
              <a:gd name="connsiteY22" fmla="*/ 1089061 h 1916028"/>
              <a:gd name="connsiteX23" fmla="*/ 2856216 w 5412346"/>
              <a:gd name="connsiteY23" fmla="*/ 1109609 h 1916028"/>
              <a:gd name="connsiteX24" fmla="*/ 2897313 w 5412346"/>
              <a:gd name="connsiteY24" fmla="*/ 1140432 h 1916028"/>
              <a:gd name="connsiteX25" fmla="*/ 2958958 w 5412346"/>
              <a:gd name="connsiteY25" fmla="*/ 1150706 h 1916028"/>
              <a:gd name="connsiteX26" fmla="*/ 3030877 w 5412346"/>
              <a:gd name="connsiteY26" fmla="*/ 1171254 h 1916028"/>
              <a:gd name="connsiteX27" fmla="*/ 3123344 w 5412346"/>
              <a:gd name="connsiteY27" fmla="*/ 1191803 h 1916028"/>
              <a:gd name="connsiteX28" fmla="*/ 3246634 w 5412346"/>
              <a:gd name="connsiteY28" fmla="*/ 1243173 h 1916028"/>
              <a:gd name="connsiteX29" fmla="*/ 3349376 w 5412346"/>
              <a:gd name="connsiteY29" fmla="*/ 1263722 h 1916028"/>
              <a:gd name="connsiteX30" fmla="*/ 3431569 w 5412346"/>
              <a:gd name="connsiteY30" fmla="*/ 1294544 h 1916028"/>
              <a:gd name="connsiteX31" fmla="*/ 3493214 w 5412346"/>
              <a:gd name="connsiteY31" fmla="*/ 1335641 h 1916028"/>
              <a:gd name="connsiteX32" fmla="*/ 3534310 w 5412346"/>
              <a:gd name="connsiteY32" fmla="*/ 1345915 h 1916028"/>
              <a:gd name="connsiteX33" fmla="*/ 3565133 w 5412346"/>
              <a:gd name="connsiteY33" fmla="*/ 1356189 h 1916028"/>
              <a:gd name="connsiteX34" fmla="*/ 3606230 w 5412346"/>
              <a:gd name="connsiteY34" fmla="*/ 1376737 h 1916028"/>
              <a:gd name="connsiteX35" fmla="*/ 3688423 w 5412346"/>
              <a:gd name="connsiteY35" fmla="*/ 1397286 h 1916028"/>
              <a:gd name="connsiteX36" fmla="*/ 3811713 w 5412346"/>
              <a:gd name="connsiteY36" fmla="*/ 1438382 h 1916028"/>
              <a:gd name="connsiteX37" fmla="*/ 3852809 w 5412346"/>
              <a:gd name="connsiteY37" fmla="*/ 1448657 h 1916028"/>
              <a:gd name="connsiteX38" fmla="*/ 3893906 w 5412346"/>
              <a:gd name="connsiteY38" fmla="*/ 1458931 h 1916028"/>
              <a:gd name="connsiteX39" fmla="*/ 3965825 w 5412346"/>
              <a:gd name="connsiteY39" fmla="*/ 1489753 h 1916028"/>
              <a:gd name="connsiteX40" fmla="*/ 4006922 w 5412346"/>
              <a:gd name="connsiteY40" fmla="*/ 1510301 h 1916028"/>
              <a:gd name="connsiteX41" fmla="*/ 4078841 w 5412346"/>
              <a:gd name="connsiteY41" fmla="*/ 1530850 h 1916028"/>
              <a:gd name="connsiteX42" fmla="*/ 4140486 w 5412346"/>
              <a:gd name="connsiteY42" fmla="*/ 1541124 h 1916028"/>
              <a:gd name="connsiteX43" fmla="*/ 4222679 w 5412346"/>
              <a:gd name="connsiteY43" fmla="*/ 1561672 h 1916028"/>
              <a:gd name="connsiteX44" fmla="*/ 4325421 w 5412346"/>
              <a:gd name="connsiteY44" fmla="*/ 1582221 h 1916028"/>
              <a:gd name="connsiteX45" fmla="*/ 4376791 w 5412346"/>
              <a:gd name="connsiteY45" fmla="*/ 1602769 h 1916028"/>
              <a:gd name="connsiteX46" fmla="*/ 4479533 w 5412346"/>
              <a:gd name="connsiteY46" fmla="*/ 1623317 h 1916028"/>
              <a:gd name="connsiteX47" fmla="*/ 4623371 w 5412346"/>
              <a:gd name="connsiteY47" fmla="*/ 1654140 h 1916028"/>
              <a:gd name="connsiteX48" fmla="*/ 4674742 w 5412346"/>
              <a:gd name="connsiteY48" fmla="*/ 1664414 h 1916028"/>
              <a:gd name="connsiteX49" fmla="*/ 4715838 w 5412346"/>
              <a:gd name="connsiteY49" fmla="*/ 1674688 h 1916028"/>
              <a:gd name="connsiteX50" fmla="*/ 4798032 w 5412346"/>
              <a:gd name="connsiteY50" fmla="*/ 1705510 h 1916028"/>
              <a:gd name="connsiteX51" fmla="*/ 4869951 w 5412346"/>
              <a:gd name="connsiteY51" fmla="*/ 1726059 h 1916028"/>
              <a:gd name="connsiteX52" fmla="*/ 4911047 w 5412346"/>
              <a:gd name="connsiteY52" fmla="*/ 1736333 h 1916028"/>
              <a:gd name="connsiteX53" fmla="*/ 5075434 w 5412346"/>
              <a:gd name="connsiteY53" fmla="*/ 1808252 h 1916028"/>
              <a:gd name="connsiteX54" fmla="*/ 5106256 w 5412346"/>
              <a:gd name="connsiteY54" fmla="*/ 1828800 h 1916028"/>
              <a:gd name="connsiteX55" fmla="*/ 5208998 w 5412346"/>
              <a:gd name="connsiteY55" fmla="*/ 1849349 h 1916028"/>
              <a:gd name="connsiteX56" fmla="*/ 5250095 w 5412346"/>
              <a:gd name="connsiteY56" fmla="*/ 1869897 h 1916028"/>
              <a:gd name="connsiteX57" fmla="*/ 5280917 w 5412346"/>
              <a:gd name="connsiteY57" fmla="*/ 1890445 h 1916028"/>
              <a:gd name="connsiteX58" fmla="*/ 5311740 w 5412346"/>
              <a:gd name="connsiteY58" fmla="*/ 1900719 h 1916028"/>
              <a:gd name="connsiteX59" fmla="*/ 5404207 w 5412346"/>
              <a:gd name="connsiteY59" fmla="*/ 1664413 h 1916028"/>
              <a:gd name="connsiteX60" fmla="*/ 5404208 w 5412346"/>
              <a:gd name="connsiteY60" fmla="*/ 1212351 h 1916028"/>
              <a:gd name="connsiteX61" fmla="*/ 5373385 w 5412346"/>
              <a:gd name="connsiteY61" fmla="*/ 0 h 1916028"/>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746607 w 5406920"/>
              <a:gd name="connsiteY10" fmla="*/ 791110 h 1942752"/>
              <a:gd name="connsiteX11" fmla="*/ 1828800 w 5406920"/>
              <a:gd name="connsiteY11" fmla="*/ 832207 h 1942752"/>
              <a:gd name="connsiteX12" fmla="*/ 1869897 w 5406920"/>
              <a:gd name="connsiteY12" fmla="*/ 842481 h 1942752"/>
              <a:gd name="connsiteX13" fmla="*/ 1993187 w 5406920"/>
              <a:gd name="connsiteY13" fmla="*/ 863030 h 1942752"/>
              <a:gd name="connsiteX14" fmla="*/ 2106203 w 5406920"/>
              <a:gd name="connsiteY14" fmla="*/ 893852 h 1942752"/>
              <a:gd name="connsiteX15" fmla="*/ 2178122 w 5406920"/>
              <a:gd name="connsiteY15" fmla="*/ 914400 h 1942752"/>
              <a:gd name="connsiteX16" fmla="*/ 2332234 w 5406920"/>
              <a:gd name="connsiteY16" fmla="*/ 945223 h 1942752"/>
              <a:gd name="connsiteX17" fmla="*/ 2393879 w 5406920"/>
              <a:gd name="connsiteY17" fmla="*/ 965771 h 1942752"/>
              <a:gd name="connsiteX18" fmla="*/ 2455524 w 5406920"/>
              <a:gd name="connsiteY18" fmla="*/ 986319 h 1942752"/>
              <a:gd name="connsiteX19" fmla="*/ 2558265 w 5406920"/>
              <a:gd name="connsiteY19" fmla="*/ 1017142 h 1942752"/>
              <a:gd name="connsiteX20" fmla="*/ 2619910 w 5406920"/>
              <a:gd name="connsiteY20" fmla="*/ 1037690 h 1942752"/>
              <a:gd name="connsiteX21" fmla="*/ 2671281 w 5406920"/>
              <a:gd name="connsiteY21" fmla="*/ 1047964 h 1942752"/>
              <a:gd name="connsiteX22" fmla="*/ 2784297 w 5406920"/>
              <a:gd name="connsiteY22" fmla="*/ 1089061 h 1942752"/>
              <a:gd name="connsiteX23" fmla="*/ 2856216 w 5406920"/>
              <a:gd name="connsiteY23" fmla="*/ 1109609 h 1942752"/>
              <a:gd name="connsiteX24" fmla="*/ 2897313 w 5406920"/>
              <a:gd name="connsiteY24" fmla="*/ 1140432 h 1942752"/>
              <a:gd name="connsiteX25" fmla="*/ 2958958 w 5406920"/>
              <a:gd name="connsiteY25" fmla="*/ 1150706 h 1942752"/>
              <a:gd name="connsiteX26" fmla="*/ 3030877 w 5406920"/>
              <a:gd name="connsiteY26" fmla="*/ 1171254 h 1942752"/>
              <a:gd name="connsiteX27" fmla="*/ 3123344 w 5406920"/>
              <a:gd name="connsiteY27" fmla="*/ 1191803 h 1942752"/>
              <a:gd name="connsiteX28" fmla="*/ 3246634 w 5406920"/>
              <a:gd name="connsiteY28" fmla="*/ 1243173 h 1942752"/>
              <a:gd name="connsiteX29" fmla="*/ 3349376 w 5406920"/>
              <a:gd name="connsiteY29" fmla="*/ 1263722 h 1942752"/>
              <a:gd name="connsiteX30" fmla="*/ 3431569 w 5406920"/>
              <a:gd name="connsiteY30" fmla="*/ 1294544 h 1942752"/>
              <a:gd name="connsiteX31" fmla="*/ 3493214 w 5406920"/>
              <a:gd name="connsiteY31" fmla="*/ 1335641 h 1942752"/>
              <a:gd name="connsiteX32" fmla="*/ 3534310 w 5406920"/>
              <a:gd name="connsiteY32" fmla="*/ 1345915 h 1942752"/>
              <a:gd name="connsiteX33" fmla="*/ 3565133 w 5406920"/>
              <a:gd name="connsiteY33" fmla="*/ 1356189 h 1942752"/>
              <a:gd name="connsiteX34" fmla="*/ 3606230 w 5406920"/>
              <a:gd name="connsiteY34" fmla="*/ 1376737 h 1942752"/>
              <a:gd name="connsiteX35" fmla="*/ 3688423 w 5406920"/>
              <a:gd name="connsiteY35" fmla="*/ 1397286 h 1942752"/>
              <a:gd name="connsiteX36" fmla="*/ 3811713 w 5406920"/>
              <a:gd name="connsiteY36" fmla="*/ 1438382 h 1942752"/>
              <a:gd name="connsiteX37" fmla="*/ 3852809 w 5406920"/>
              <a:gd name="connsiteY37" fmla="*/ 1448657 h 1942752"/>
              <a:gd name="connsiteX38" fmla="*/ 3893906 w 5406920"/>
              <a:gd name="connsiteY38" fmla="*/ 1458931 h 1942752"/>
              <a:gd name="connsiteX39" fmla="*/ 3965825 w 5406920"/>
              <a:gd name="connsiteY39" fmla="*/ 1489753 h 1942752"/>
              <a:gd name="connsiteX40" fmla="*/ 4006922 w 5406920"/>
              <a:gd name="connsiteY40" fmla="*/ 1510301 h 1942752"/>
              <a:gd name="connsiteX41" fmla="*/ 4078841 w 5406920"/>
              <a:gd name="connsiteY41" fmla="*/ 1530850 h 1942752"/>
              <a:gd name="connsiteX42" fmla="*/ 4140486 w 5406920"/>
              <a:gd name="connsiteY42" fmla="*/ 1541124 h 1942752"/>
              <a:gd name="connsiteX43" fmla="*/ 4222679 w 5406920"/>
              <a:gd name="connsiteY43" fmla="*/ 1561672 h 1942752"/>
              <a:gd name="connsiteX44" fmla="*/ 4325421 w 5406920"/>
              <a:gd name="connsiteY44" fmla="*/ 1582221 h 1942752"/>
              <a:gd name="connsiteX45" fmla="*/ 4376791 w 5406920"/>
              <a:gd name="connsiteY45" fmla="*/ 1602769 h 1942752"/>
              <a:gd name="connsiteX46" fmla="*/ 4479533 w 5406920"/>
              <a:gd name="connsiteY46" fmla="*/ 1623317 h 1942752"/>
              <a:gd name="connsiteX47" fmla="*/ 4623371 w 5406920"/>
              <a:gd name="connsiteY47" fmla="*/ 1654140 h 1942752"/>
              <a:gd name="connsiteX48" fmla="*/ 4674742 w 5406920"/>
              <a:gd name="connsiteY48" fmla="*/ 1664414 h 1942752"/>
              <a:gd name="connsiteX49" fmla="*/ 4715838 w 5406920"/>
              <a:gd name="connsiteY49" fmla="*/ 1674688 h 1942752"/>
              <a:gd name="connsiteX50" fmla="*/ 4798032 w 5406920"/>
              <a:gd name="connsiteY50" fmla="*/ 1705510 h 1942752"/>
              <a:gd name="connsiteX51" fmla="*/ 4869951 w 5406920"/>
              <a:gd name="connsiteY51" fmla="*/ 1726059 h 1942752"/>
              <a:gd name="connsiteX52" fmla="*/ 4911047 w 5406920"/>
              <a:gd name="connsiteY52" fmla="*/ 1736333 h 1942752"/>
              <a:gd name="connsiteX53" fmla="*/ 5075434 w 5406920"/>
              <a:gd name="connsiteY53" fmla="*/ 1808252 h 1942752"/>
              <a:gd name="connsiteX54" fmla="*/ 5106256 w 5406920"/>
              <a:gd name="connsiteY54" fmla="*/ 1828800 h 1942752"/>
              <a:gd name="connsiteX55" fmla="*/ 5208998 w 5406920"/>
              <a:gd name="connsiteY55" fmla="*/ 1849349 h 1942752"/>
              <a:gd name="connsiteX56" fmla="*/ 5250095 w 5406920"/>
              <a:gd name="connsiteY56" fmla="*/ 1869897 h 1942752"/>
              <a:gd name="connsiteX57" fmla="*/ 5280917 w 5406920"/>
              <a:gd name="connsiteY57" fmla="*/ 1890445 h 1942752"/>
              <a:gd name="connsiteX58" fmla="*/ 5393933 w 5406920"/>
              <a:gd name="connsiteY58" fmla="*/ 1931541 h 1942752"/>
              <a:gd name="connsiteX59" fmla="*/ 5404207 w 5406920"/>
              <a:gd name="connsiteY59" fmla="*/ 1664413 h 1942752"/>
              <a:gd name="connsiteX60" fmla="*/ 5404208 w 5406920"/>
              <a:gd name="connsiteY60" fmla="*/ 1212351 h 1942752"/>
              <a:gd name="connsiteX61" fmla="*/ 5373385 w 5406920"/>
              <a:gd name="connsiteY61"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746607 w 5406920"/>
              <a:gd name="connsiteY10" fmla="*/ 791110 h 1942752"/>
              <a:gd name="connsiteX11" fmla="*/ 1828800 w 5406920"/>
              <a:gd name="connsiteY11" fmla="*/ 832207 h 1942752"/>
              <a:gd name="connsiteX12" fmla="*/ 1869897 w 5406920"/>
              <a:gd name="connsiteY12" fmla="*/ 842481 h 1942752"/>
              <a:gd name="connsiteX13" fmla="*/ 1993187 w 5406920"/>
              <a:gd name="connsiteY13" fmla="*/ 863030 h 1942752"/>
              <a:gd name="connsiteX14" fmla="*/ 2106203 w 5406920"/>
              <a:gd name="connsiteY14" fmla="*/ 893852 h 1942752"/>
              <a:gd name="connsiteX15" fmla="*/ 2332234 w 5406920"/>
              <a:gd name="connsiteY15" fmla="*/ 945223 h 1942752"/>
              <a:gd name="connsiteX16" fmla="*/ 2393879 w 5406920"/>
              <a:gd name="connsiteY16" fmla="*/ 965771 h 1942752"/>
              <a:gd name="connsiteX17" fmla="*/ 2455524 w 5406920"/>
              <a:gd name="connsiteY17" fmla="*/ 986319 h 1942752"/>
              <a:gd name="connsiteX18" fmla="*/ 2558265 w 5406920"/>
              <a:gd name="connsiteY18" fmla="*/ 1017142 h 1942752"/>
              <a:gd name="connsiteX19" fmla="*/ 2619910 w 5406920"/>
              <a:gd name="connsiteY19" fmla="*/ 1037690 h 1942752"/>
              <a:gd name="connsiteX20" fmla="*/ 2671281 w 5406920"/>
              <a:gd name="connsiteY20" fmla="*/ 1047964 h 1942752"/>
              <a:gd name="connsiteX21" fmla="*/ 2784297 w 5406920"/>
              <a:gd name="connsiteY21" fmla="*/ 1089061 h 1942752"/>
              <a:gd name="connsiteX22" fmla="*/ 2856216 w 5406920"/>
              <a:gd name="connsiteY22" fmla="*/ 1109609 h 1942752"/>
              <a:gd name="connsiteX23" fmla="*/ 2897313 w 5406920"/>
              <a:gd name="connsiteY23" fmla="*/ 1140432 h 1942752"/>
              <a:gd name="connsiteX24" fmla="*/ 2958958 w 5406920"/>
              <a:gd name="connsiteY24" fmla="*/ 1150706 h 1942752"/>
              <a:gd name="connsiteX25" fmla="*/ 3030877 w 5406920"/>
              <a:gd name="connsiteY25" fmla="*/ 1171254 h 1942752"/>
              <a:gd name="connsiteX26" fmla="*/ 3123344 w 5406920"/>
              <a:gd name="connsiteY26" fmla="*/ 1191803 h 1942752"/>
              <a:gd name="connsiteX27" fmla="*/ 3246634 w 5406920"/>
              <a:gd name="connsiteY27" fmla="*/ 1243173 h 1942752"/>
              <a:gd name="connsiteX28" fmla="*/ 3349376 w 5406920"/>
              <a:gd name="connsiteY28" fmla="*/ 1263722 h 1942752"/>
              <a:gd name="connsiteX29" fmla="*/ 3431569 w 5406920"/>
              <a:gd name="connsiteY29" fmla="*/ 1294544 h 1942752"/>
              <a:gd name="connsiteX30" fmla="*/ 3493214 w 5406920"/>
              <a:gd name="connsiteY30" fmla="*/ 1335641 h 1942752"/>
              <a:gd name="connsiteX31" fmla="*/ 3534310 w 5406920"/>
              <a:gd name="connsiteY31" fmla="*/ 1345915 h 1942752"/>
              <a:gd name="connsiteX32" fmla="*/ 3565133 w 5406920"/>
              <a:gd name="connsiteY32" fmla="*/ 1356189 h 1942752"/>
              <a:gd name="connsiteX33" fmla="*/ 3606230 w 5406920"/>
              <a:gd name="connsiteY33" fmla="*/ 1376737 h 1942752"/>
              <a:gd name="connsiteX34" fmla="*/ 3688423 w 5406920"/>
              <a:gd name="connsiteY34" fmla="*/ 1397286 h 1942752"/>
              <a:gd name="connsiteX35" fmla="*/ 3811713 w 5406920"/>
              <a:gd name="connsiteY35" fmla="*/ 1438382 h 1942752"/>
              <a:gd name="connsiteX36" fmla="*/ 3852809 w 5406920"/>
              <a:gd name="connsiteY36" fmla="*/ 1448657 h 1942752"/>
              <a:gd name="connsiteX37" fmla="*/ 3893906 w 5406920"/>
              <a:gd name="connsiteY37" fmla="*/ 1458931 h 1942752"/>
              <a:gd name="connsiteX38" fmla="*/ 3965825 w 5406920"/>
              <a:gd name="connsiteY38" fmla="*/ 1489753 h 1942752"/>
              <a:gd name="connsiteX39" fmla="*/ 4006922 w 5406920"/>
              <a:gd name="connsiteY39" fmla="*/ 1510301 h 1942752"/>
              <a:gd name="connsiteX40" fmla="*/ 4078841 w 5406920"/>
              <a:gd name="connsiteY40" fmla="*/ 1530850 h 1942752"/>
              <a:gd name="connsiteX41" fmla="*/ 4140486 w 5406920"/>
              <a:gd name="connsiteY41" fmla="*/ 1541124 h 1942752"/>
              <a:gd name="connsiteX42" fmla="*/ 4222679 w 5406920"/>
              <a:gd name="connsiteY42" fmla="*/ 1561672 h 1942752"/>
              <a:gd name="connsiteX43" fmla="*/ 4325421 w 5406920"/>
              <a:gd name="connsiteY43" fmla="*/ 1582221 h 1942752"/>
              <a:gd name="connsiteX44" fmla="*/ 4376791 w 5406920"/>
              <a:gd name="connsiteY44" fmla="*/ 1602769 h 1942752"/>
              <a:gd name="connsiteX45" fmla="*/ 4479533 w 5406920"/>
              <a:gd name="connsiteY45" fmla="*/ 1623317 h 1942752"/>
              <a:gd name="connsiteX46" fmla="*/ 4623371 w 5406920"/>
              <a:gd name="connsiteY46" fmla="*/ 1654140 h 1942752"/>
              <a:gd name="connsiteX47" fmla="*/ 4674742 w 5406920"/>
              <a:gd name="connsiteY47" fmla="*/ 1664414 h 1942752"/>
              <a:gd name="connsiteX48" fmla="*/ 4715838 w 5406920"/>
              <a:gd name="connsiteY48" fmla="*/ 1674688 h 1942752"/>
              <a:gd name="connsiteX49" fmla="*/ 4798032 w 5406920"/>
              <a:gd name="connsiteY49" fmla="*/ 1705510 h 1942752"/>
              <a:gd name="connsiteX50" fmla="*/ 4869951 w 5406920"/>
              <a:gd name="connsiteY50" fmla="*/ 1726059 h 1942752"/>
              <a:gd name="connsiteX51" fmla="*/ 4911047 w 5406920"/>
              <a:gd name="connsiteY51" fmla="*/ 1736333 h 1942752"/>
              <a:gd name="connsiteX52" fmla="*/ 5075434 w 5406920"/>
              <a:gd name="connsiteY52" fmla="*/ 1808252 h 1942752"/>
              <a:gd name="connsiteX53" fmla="*/ 5106256 w 5406920"/>
              <a:gd name="connsiteY53" fmla="*/ 1828800 h 1942752"/>
              <a:gd name="connsiteX54" fmla="*/ 5208998 w 5406920"/>
              <a:gd name="connsiteY54" fmla="*/ 1849349 h 1942752"/>
              <a:gd name="connsiteX55" fmla="*/ 5250095 w 5406920"/>
              <a:gd name="connsiteY55" fmla="*/ 1869897 h 1942752"/>
              <a:gd name="connsiteX56" fmla="*/ 5280917 w 5406920"/>
              <a:gd name="connsiteY56" fmla="*/ 1890445 h 1942752"/>
              <a:gd name="connsiteX57" fmla="*/ 5393933 w 5406920"/>
              <a:gd name="connsiteY57" fmla="*/ 1931541 h 1942752"/>
              <a:gd name="connsiteX58" fmla="*/ 5404207 w 5406920"/>
              <a:gd name="connsiteY58" fmla="*/ 1664413 h 1942752"/>
              <a:gd name="connsiteX59" fmla="*/ 5404208 w 5406920"/>
              <a:gd name="connsiteY59" fmla="*/ 1212351 h 1942752"/>
              <a:gd name="connsiteX60" fmla="*/ 5373385 w 5406920"/>
              <a:gd name="connsiteY60"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746607 w 5406920"/>
              <a:gd name="connsiteY10" fmla="*/ 791110 h 1942752"/>
              <a:gd name="connsiteX11" fmla="*/ 1828800 w 5406920"/>
              <a:gd name="connsiteY11" fmla="*/ 832207 h 1942752"/>
              <a:gd name="connsiteX12" fmla="*/ 1993187 w 5406920"/>
              <a:gd name="connsiteY12" fmla="*/ 863030 h 1942752"/>
              <a:gd name="connsiteX13" fmla="*/ 2106203 w 5406920"/>
              <a:gd name="connsiteY13" fmla="*/ 893852 h 1942752"/>
              <a:gd name="connsiteX14" fmla="*/ 2332234 w 5406920"/>
              <a:gd name="connsiteY14" fmla="*/ 945223 h 1942752"/>
              <a:gd name="connsiteX15" fmla="*/ 2393879 w 5406920"/>
              <a:gd name="connsiteY15" fmla="*/ 965771 h 1942752"/>
              <a:gd name="connsiteX16" fmla="*/ 2455524 w 5406920"/>
              <a:gd name="connsiteY16" fmla="*/ 986319 h 1942752"/>
              <a:gd name="connsiteX17" fmla="*/ 2558265 w 5406920"/>
              <a:gd name="connsiteY17" fmla="*/ 1017142 h 1942752"/>
              <a:gd name="connsiteX18" fmla="*/ 2619910 w 5406920"/>
              <a:gd name="connsiteY18" fmla="*/ 1037690 h 1942752"/>
              <a:gd name="connsiteX19" fmla="*/ 2671281 w 5406920"/>
              <a:gd name="connsiteY19" fmla="*/ 1047964 h 1942752"/>
              <a:gd name="connsiteX20" fmla="*/ 2784297 w 5406920"/>
              <a:gd name="connsiteY20" fmla="*/ 1089061 h 1942752"/>
              <a:gd name="connsiteX21" fmla="*/ 2856216 w 5406920"/>
              <a:gd name="connsiteY21" fmla="*/ 1109609 h 1942752"/>
              <a:gd name="connsiteX22" fmla="*/ 2897313 w 5406920"/>
              <a:gd name="connsiteY22" fmla="*/ 1140432 h 1942752"/>
              <a:gd name="connsiteX23" fmla="*/ 2958958 w 5406920"/>
              <a:gd name="connsiteY23" fmla="*/ 1150706 h 1942752"/>
              <a:gd name="connsiteX24" fmla="*/ 3030877 w 5406920"/>
              <a:gd name="connsiteY24" fmla="*/ 1171254 h 1942752"/>
              <a:gd name="connsiteX25" fmla="*/ 3123344 w 5406920"/>
              <a:gd name="connsiteY25" fmla="*/ 1191803 h 1942752"/>
              <a:gd name="connsiteX26" fmla="*/ 3246634 w 5406920"/>
              <a:gd name="connsiteY26" fmla="*/ 1243173 h 1942752"/>
              <a:gd name="connsiteX27" fmla="*/ 3349376 w 5406920"/>
              <a:gd name="connsiteY27" fmla="*/ 1263722 h 1942752"/>
              <a:gd name="connsiteX28" fmla="*/ 3431569 w 5406920"/>
              <a:gd name="connsiteY28" fmla="*/ 1294544 h 1942752"/>
              <a:gd name="connsiteX29" fmla="*/ 3493214 w 5406920"/>
              <a:gd name="connsiteY29" fmla="*/ 1335641 h 1942752"/>
              <a:gd name="connsiteX30" fmla="*/ 3534310 w 5406920"/>
              <a:gd name="connsiteY30" fmla="*/ 1345915 h 1942752"/>
              <a:gd name="connsiteX31" fmla="*/ 3565133 w 5406920"/>
              <a:gd name="connsiteY31" fmla="*/ 1356189 h 1942752"/>
              <a:gd name="connsiteX32" fmla="*/ 3606230 w 5406920"/>
              <a:gd name="connsiteY32" fmla="*/ 1376737 h 1942752"/>
              <a:gd name="connsiteX33" fmla="*/ 3688423 w 5406920"/>
              <a:gd name="connsiteY33" fmla="*/ 1397286 h 1942752"/>
              <a:gd name="connsiteX34" fmla="*/ 3811713 w 5406920"/>
              <a:gd name="connsiteY34" fmla="*/ 1438382 h 1942752"/>
              <a:gd name="connsiteX35" fmla="*/ 3852809 w 5406920"/>
              <a:gd name="connsiteY35" fmla="*/ 1448657 h 1942752"/>
              <a:gd name="connsiteX36" fmla="*/ 3893906 w 5406920"/>
              <a:gd name="connsiteY36" fmla="*/ 1458931 h 1942752"/>
              <a:gd name="connsiteX37" fmla="*/ 3965825 w 5406920"/>
              <a:gd name="connsiteY37" fmla="*/ 1489753 h 1942752"/>
              <a:gd name="connsiteX38" fmla="*/ 4006922 w 5406920"/>
              <a:gd name="connsiteY38" fmla="*/ 1510301 h 1942752"/>
              <a:gd name="connsiteX39" fmla="*/ 4078841 w 5406920"/>
              <a:gd name="connsiteY39" fmla="*/ 1530850 h 1942752"/>
              <a:gd name="connsiteX40" fmla="*/ 4140486 w 5406920"/>
              <a:gd name="connsiteY40" fmla="*/ 1541124 h 1942752"/>
              <a:gd name="connsiteX41" fmla="*/ 4222679 w 5406920"/>
              <a:gd name="connsiteY41" fmla="*/ 1561672 h 1942752"/>
              <a:gd name="connsiteX42" fmla="*/ 4325421 w 5406920"/>
              <a:gd name="connsiteY42" fmla="*/ 1582221 h 1942752"/>
              <a:gd name="connsiteX43" fmla="*/ 4376791 w 5406920"/>
              <a:gd name="connsiteY43" fmla="*/ 1602769 h 1942752"/>
              <a:gd name="connsiteX44" fmla="*/ 4479533 w 5406920"/>
              <a:gd name="connsiteY44" fmla="*/ 1623317 h 1942752"/>
              <a:gd name="connsiteX45" fmla="*/ 4623371 w 5406920"/>
              <a:gd name="connsiteY45" fmla="*/ 1654140 h 1942752"/>
              <a:gd name="connsiteX46" fmla="*/ 4674742 w 5406920"/>
              <a:gd name="connsiteY46" fmla="*/ 1664414 h 1942752"/>
              <a:gd name="connsiteX47" fmla="*/ 4715838 w 5406920"/>
              <a:gd name="connsiteY47" fmla="*/ 1674688 h 1942752"/>
              <a:gd name="connsiteX48" fmla="*/ 4798032 w 5406920"/>
              <a:gd name="connsiteY48" fmla="*/ 1705510 h 1942752"/>
              <a:gd name="connsiteX49" fmla="*/ 4869951 w 5406920"/>
              <a:gd name="connsiteY49" fmla="*/ 1726059 h 1942752"/>
              <a:gd name="connsiteX50" fmla="*/ 4911047 w 5406920"/>
              <a:gd name="connsiteY50" fmla="*/ 1736333 h 1942752"/>
              <a:gd name="connsiteX51" fmla="*/ 5075434 w 5406920"/>
              <a:gd name="connsiteY51" fmla="*/ 1808252 h 1942752"/>
              <a:gd name="connsiteX52" fmla="*/ 5106256 w 5406920"/>
              <a:gd name="connsiteY52" fmla="*/ 1828800 h 1942752"/>
              <a:gd name="connsiteX53" fmla="*/ 5208998 w 5406920"/>
              <a:gd name="connsiteY53" fmla="*/ 1849349 h 1942752"/>
              <a:gd name="connsiteX54" fmla="*/ 5250095 w 5406920"/>
              <a:gd name="connsiteY54" fmla="*/ 1869897 h 1942752"/>
              <a:gd name="connsiteX55" fmla="*/ 5280917 w 5406920"/>
              <a:gd name="connsiteY55" fmla="*/ 1890445 h 1942752"/>
              <a:gd name="connsiteX56" fmla="*/ 5393933 w 5406920"/>
              <a:gd name="connsiteY56" fmla="*/ 1931541 h 1942752"/>
              <a:gd name="connsiteX57" fmla="*/ 5404207 w 5406920"/>
              <a:gd name="connsiteY57" fmla="*/ 1664413 h 1942752"/>
              <a:gd name="connsiteX58" fmla="*/ 5404208 w 5406920"/>
              <a:gd name="connsiteY58" fmla="*/ 1212351 h 1942752"/>
              <a:gd name="connsiteX59" fmla="*/ 5373385 w 5406920"/>
              <a:gd name="connsiteY59"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455524 w 5406920"/>
              <a:gd name="connsiteY15" fmla="*/ 986319 h 1942752"/>
              <a:gd name="connsiteX16" fmla="*/ 2558265 w 5406920"/>
              <a:gd name="connsiteY16" fmla="*/ 1017142 h 1942752"/>
              <a:gd name="connsiteX17" fmla="*/ 2619910 w 5406920"/>
              <a:gd name="connsiteY17" fmla="*/ 1037690 h 1942752"/>
              <a:gd name="connsiteX18" fmla="*/ 2671281 w 5406920"/>
              <a:gd name="connsiteY18" fmla="*/ 1047964 h 1942752"/>
              <a:gd name="connsiteX19" fmla="*/ 2784297 w 5406920"/>
              <a:gd name="connsiteY19" fmla="*/ 1089061 h 1942752"/>
              <a:gd name="connsiteX20" fmla="*/ 2856216 w 5406920"/>
              <a:gd name="connsiteY20" fmla="*/ 1109609 h 1942752"/>
              <a:gd name="connsiteX21" fmla="*/ 2897313 w 5406920"/>
              <a:gd name="connsiteY21" fmla="*/ 1140432 h 1942752"/>
              <a:gd name="connsiteX22" fmla="*/ 2958958 w 5406920"/>
              <a:gd name="connsiteY22" fmla="*/ 1150706 h 1942752"/>
              <a:gd name="connsiteX23" fmla="*/ 3030877 w 5406920"/>
              <a:gd name="connsiteY23" fmla="*/ 1171254 h 1942752"/>
              <a:gd name="connsiteX24" fmla="*/ 3123344 w 5406920"/>
              <a:gd name="connsiteY24" fmla="*/ 1191803 h 1942752"/>
              <a:gd name="connsiteX25" fmla="*/ 3246634 w 5406920"/>
              <a:gd name="connsiteY25" fmla="*/ 1243173 h 1942752"/>
              <a:gd name="connsiteX26" fmla="*/ 3349376 w 5406920"/>
              <a:gd name="connsiteY26" fmla="*/ 1263722 h 1942752"/>
              <a:gd name="connsiteX27" fmla="*/ 3431569 w 5406920"/>
              <a:gd name="connsiteY27" fmla="*/ 1294544 h 1942752"/>
              <a:gd name="connsiteX28" fmla="*/ 3493214 w 5406920"/>
              <a:gd name="connsiteY28" fmla="*/ 1335641 h 1942752"/>
              <a:gd name="connsiteX29" fmla="*/ 3534310 w 5406920"/>
              <a:gd name="connsiteY29" fmla="*/ 1345915 h 1942752"/>
              <a:gd name="connsiteX30" fmla="*/ 3565133 w 5406920"/>
              <a:gd name="connsiteY30" fmla="*/ 1356189 h 1942752"/>
              <a:gd name="connsiteX31" fmla="*/ 3606230 w 5406920"/>
              <a:gd name="connsiteY31" fmla="*/ 1376737 h 1942752"/>
              <a:gd name="connsiteX32" fmla="*/ 3688423 w 5406920"/>
              <a:gd name="connsiteY32" fmla="*/ 1397286 h 1942752"/>
              <a:gd name="connsiteX33" fmla="*/ 3811713 w 5406920"/>
              <a:gd name="connsiteY33" fmla="*/ 1438382 h 1942752"/>
              <a:gd name="connsiteX34" fmla="*/ 3852809 w 5406920"/>
              <a:gd name="connsiteY34" fmla="*/ 1448657 h 1942752"/>
              <a:gd name="connsiteX35" fmla="*/ 3893906 w 5406920"/>
              <a:gd name="connsiteY35" fmla="*/ 1458931 h 1942752"/>
              <a:gd name="connsiteX36" fmla="*/ 3965825 w 5406920"/>
              <a:gd name="connsiteY36" fmla="*/ 1489753 h 1942752"/>
              <a:gd name="connsiteX37" fmla="*/ 4006922 w 5406920"/>
              <a:gd name="connsiteY37" fmla="*/ 1510301 h 1942752"/>
              <a:gd name="connsiteX38" fmla="*/ 4078841 w 5406920"/>
              <a:gd name="connsiteY38" fmla="*/ 1530850 h 1942752"/>
              <a:gd name="connsiteX39" fmla="*/ 4140486 w 5406920"/>
              <a:gd name="connsiteY39" fmla="*/ 1541124 h 1942752"/>
              <a:gd name="connsiteX40" fmla="*/ 4222679 w 5406920"/>
              <a:gd name="connsiteY40" fmla="*/ 1561672 h 1942752"/>
              <a:gd name="connsiteX41" fmla="*/ 4325421 w 5406920"/>
              <a:gd name="connsiteY41" fmla="*/ 1582221 h 1942752"/>
              <a:gd name="connsiteX42" fmla="*/ 4376791 w 5406920"/>
              <a:gd name="connsiteY42" fmla="*/ 1602769 h 1942752"/>
              <a:gd name="connsiteX43" fmla="*/ 4479533 w 5406920"/>
              <a:gd name="connsiteY43" fmla="*/ 1623317 h 1942752"/>
              <a:gd name="connsiteX44" fmla="*/ 4623371 w 5406920"/>
              <a:gd name="connsiteY44" fmla="*/ 1654140 h 1942752"/>
              <a:gd name="connsiteX45" fmla="*/ 4674742 w 5406920"/>
              <a:gd name="connsiteY45" fmla="*/ 1664414 h 1942752"/>
              <a:gd name="connsiteX46" fmla="*/ 4715838 w 5406920"/>
              <a:gd name="connsiteY46" fmla="*/ 1674688 h 1942752"/>
              <a:gd name="connsiteX47" fmla="*/ 4798032 w 5406920"/>
              <a:gd name="connsiteY47" fmla="*/ 1705510 h 1942752"/>
              <a:gd name="connsiteX48" fmla="*/ 4869951 w 5406920"/>
              <a:gd name="connsiteY48" fmla="*/ 1726059 h 1942752"/>
              <a:gd name="connsiteX49" fmla="*/ 4911047 w 5406920"/>
              <a:gd name="connsiteY49" fmla="*/ 1736333 h 1942752"/>
              <a:gd name="connsiteX50" fmla="*/ 5075434 w 5406920"/>
              <a:gd name="connsiteY50" fmla="*/ 1808252 h 1942752"/>
              <a:gd name="connsiteX51" fmla="*/ 5106256 w 5406920"/>
              <a:gd name="connsiteY51" fmla="*/ 1828800 h 1942752"/>
              <a:gd name="connsiteX52" fmla="*/ 5208998 w 5406920"/>
              <a:gd name="connsiteY52" fmla="*/ 1849349 h 1942752"/>
              <a:gd name="connsiteX53" fmla="*/ 5250095 w 5406920"/>
              <a:gd name="connsiteY53" fmla="*/ 1869897 h 1942752"/>
              <a:gd name="connsiteX54" fmla="*/ 5280917 w 5406920"/>
              <a:gd name="connsiteY54" fmla="*/ 1890445 h 1942752"/>
              <a:gd name="connsiteX55" fmla="*/ 5393933 w 5406920"/>
              <a:gd name="connsiteY55" fmla="*/ 1931541 h 1942752"/>
              <a:gd name="connsiteX56" fmla="*/ 5404207 w 5406920"/>
              <a:gd name="connsiteY56" fmla="*/ 1664413 h 1942752"/>
              <a:gd name="connsiteX57" fmla="*/ 5404208 w 5406920"/>
              <a:gd name="connsiteY57" fmla="*/ 1212351 h 1942752"/>
              <a:gd name="connsiteX58" fmla="*/ 5373385 w 5406920"/>
              <a:gd name="connsiteY58"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31569 w 5406920"/>
              <a:gd name="connsiteY26" fmla="*/ 1294544 h 1942752"/>
              <a:gd name="connsiteX27" fmla="*/ 3493214 w 5406920"/>
              <a:gd name="connsiteY27" fmla="*/ 1335641 h 1942752"/>
              <a:gd name="connsiteX28" fmla="*/ 3534310 w 5406920"/>
              <a:gd name="connsiteY28" fmla="*/ 1345915 h 1942752"/>
              <a:gd name="connsiteX29" fmla="*/ 3565133 w 5406920"/>
              <a:gd name="connsiteY29" fmla="*/ 1356189 h 1942752"/>
              <a:gd name="connsiteX30" fmla="*/ 3606230 w 5406920"/>
              <a:gd name="connsiteY30" fmla="*/ 1376737 h 1942752"/>
              <a:gd name="connsiteX31" fmla="*/ 3688423 w 5406920"/>
              <a:gd name="connsiteY31" fmla="*/ 1397286 h 1942752"/>
              <a:gd name="connsiteX32" fmla="*/ 3811713 w 5406920"/>
              <a:gd name="connsiteY32" fmla="*/ 1438382 h 1942752"/>
              <a:gd name="connsiteX33" fmla="*/ 3852809 w 5406920"/>
              <a:gd name="connsiteY33" fmla="*/ 1448657 h 1942752"/>
              <a:gd name="connsiteX34" fmla="*/ 3893906 w 5406920"/>
              <a:gd name="connsiteY34" fmla="*/ 1458931 h 1942752"/>
              <a:gd name="connsiteX35" fmla="*/ 3965825 w 5406920"/>
              <a:gd name="connsiteY35" fmla="*/ 1489753 h 1942752"/>
              <a:gd name="connsiteX36" fmla="*/ 4006922 w 5406920"/>
              <a:gd name="connsiteY36" fmla="*/ 1510301 h 1942752"/>
              <a:gd name="connsiteX37" fmla="*/ 4078841 w 5406920"/>
              <a:gd name="connsiteY37" fmla="*/ 1530850 h 1942752"/>
              <a:gd name="connsiteX38" fmla="*/ 4140486 w 5406920"/>
              <a:gd name="connsiteY38" fmla="*/ 1541124 h 1942752"/>
              <a:gd name="connsiteX39" fmla="*/ 4222679 w 5406920"/>
              <a:gd name="connsiteY39" fmla="*/ 1561672 h 1942752"/>
              <a:gd name="connsiteX40" fmla="*/ 4325421 w 5406920"/>
              <a:gd name="connsiteY40" fmla="*/ 1582221 h 1942752"/>
              <a:gd name="connsiteX41" fmla="*/ 4376791 w 5406920"/>
              <a:gd name="connsiteY41" fmla="*/ 1602769 h 1942752"/>
              <a:gd name="connsiteX42" fmla="*/ 4479533 w 5406920"/>
              <a:gd name="connsiteY42" fmla="*/ 1623317 h 1942752"/>
              <a:gd name="connsiteX43" fmla="*/ 4623371 w 5406920"/>
              <a:gd name="connsiteY43" fmla="*/ 1654140 h 1942752"/>
              <a:gd name="connsiteX44" fmla="*/ 4674742 w 5406920"/>
              <a:gd name="connsiteY44" fmla="*/ 1664414 h 1942752"/>
              <a:gd name="connsiteX45" fmla="*/ 4715838 w 5406920"/>
              <a:gd name="connsiteY45" fmla="*/ 1674688 h 1942752"/>
              <a:gd name="connsiteX46" fmla="*/ 4798032 w 5406920"/>
              <a:gd name="connsiteY46" fmla="*/ 1705510 h 1942752"/>
              <a:gd name="connsiteX47" fmla="*/ 4869951 w 5406920"/>
              <a:gd name="connsiteY47" fmla="*/ 1726059 h 1942752"/>
              <a:gd name="connsiteX48" fmla="*/ 4911047 w 5406920"/>
              <a:gd name="connsiteY48" fmla="*/ 1736333 h 1942752"/>
              <a:gd name="connsiteX49" fmla="*/ 5075434 w 5406920"/>
              <a:gd name="connsiteY49" fmla="*/ 1808252 h 1942752"/>
              <a:gd name="connsiteX50" fmla="*/ 5106256 w 5406920"/>
              <a:gd name="connsiteY50" fmla="*/ 1828800 h 1942752"/>
              <a:gd name="connsiteX51" fmla="*/ 5208998 w 5406920"/>
              <a:gd name="connsiteY51" fmla="*/ 1849349 h 1942752"/>
              <a:gd name="connsiteX52" fmla="*/ 5250095 w 5406920"/>
              <a:gd name="connsiteY52" fmla="*/ 1869897 h 1942752"/>
              <a:gd name="connsiteX53" fmla="*/ 5280917 w 5406920"/>
              <a:gd name="connsiteY53" fmla="*/ 1890445 h 1942752"/>
              <a:gd name="connsiteX54" fmla="*/ 5393933 w 5406920"/>
              <a:gd name="connsiteY54" fmla="*/ 1931541 h 1942752"/>
              <a:gd name="connsiteX55" fmla="*/ 5404207 w 5406920"/>
              <a:gd name="connsiteY55" fmla="*/ 1664413 h 1942752"/>
              <a:gd name="connsiteX56" fmla="*/ 5404208 w 5406920"/>
              <a:gd name="connsiteY56" fmla="*/ 1212351 h 1942752"/>
              <a:gd name="connsiteX57" fmla="*/ 5373385 w 5406920"/>
              <a:gd name="connsiteY57"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31569 w 5406920"/>
              <a:gd name="connsiteY26" fmla="*/ 1294544 h 1942752"/>
              <a:gd name="connsiteX27" fmla="*/ 3493214 w 5406920"/>
              <a:gd name="connsiteY27" fmla="*/ 1335641 h 1942752"/>
              <a:gd name="connsiteX28" fmla="*/ 3534310 w 5406920"/>
              <a:gd name="connsiteY28" fmla="*/ 1345915 h 1942752"/>
              <a:gd name="connsiteX29" fmla="*/ 3565133 w 5406920"/>
              <a:gd name="connsiteY29" fmla="*/ 1356189 h 1942752"/>
              <a:gd name="connsiteX30" fmla="*/ 3606230 w 5406920"/>
              <a:gd name="connsiteY30" fmla="*/ 1376737 h 1942752"/>
              <a:gd name="connsiteX31" fmla="*/ 3811713 w 5406920"/>
              <a:gd name="connsiteY31" fmla="*/ 1438382 h 1942752"/>
              <a:gd name="connsiteX32" fmla="*/ 3852809 w 5406920"/>
              <a:gd name="connsiteY32" fmla="*/ 1448657 h 1942752"/>
              <a:gd name="connsiteX33" fmla="*/ 3893906 w 5406920"/>
              <a:gd name="connsiteY33" fmla="*/ 1458931 h 1942752"/>
              <a:gd name="connsiteX34" fmla="*/ 3965825 w 5406920"/>
              <a:gd name="connsiteY34" fmla="*/ 1489753 h 1942752"/>
              <a:gd name="connsiteX35" fmla="*/ 4006922 w 5406920"/>
              <a:gd name="connsiteY35" fmla="*/ 1510301 h 1942752"/>
              <a:gd name="connsiteX36" fmla="*/ 4078841 w 5406920"/>
              <a:gd name="connsiteY36" fmla="*/ 1530850 h 1942752"/>
              <a:gd name="connsiteX37" fmla="*/ 4140486 w 5406920"/>
              <a:gd name="connsiteY37" fmla="*/ 1541124 h 1942752"/>
              <a:gd name="connsiteX38" fmla="*/ 4222679 w 5406920"/>
              <a:gd name="connsiteY38" fmla="*/ 1561672 h 1942752"/>
              <a:gd name="connsiteX39" fmla="*/ 4325421 w 5406920"/>
              <a:gd name="connsiteY39" fmla="*/ 1582221 h 1942752"/>
              <a:gd name="connsiteX40" fmla="*/ 4376791 w 5406920"/>
              <a:gd name="connsiteY40" fmla="*/ 1602769 h 1942752"/>
              <a:gd name="connsiteX41" fmla="*/ 4479533 w 5406920"/>
              <a:gd name="connsiteY41" fmla="*/ 1623317 h 1942752"/>
              <a:gd name="connsiteX42" fmla="*/ 4623371 w 5406920"/>
              <a:gd name="connsiteY42" fmla="*/ 1654140 h 1942752"/>
              <a:gd name="connsiteX43" fmla="*/ 4674742 w 5406920"/>
              <a:gd name="connsiteY43" fmla="*/ 1664414 h 1942752"/>
              <a:gd name="connsiteX44" fmla="*/ 4715838 w 5406920"/>
              <a:gd name="connsiteY44" fmla="*/ 1674688 h 1942752"/>
              <a:gd name="connsiteX45" fmla="*/ 4798032 w 5406920"/>
              <a:gd name="connsiteY45" fmla="*/ 1705510 h 1942752"/>
              <a:gd name="connsiteX46" fmla="*/ 4869951 w 5406920"/>
              <a:gd name="connsiteY46" fmla="*/ 1726059 h 1942752"/>
              <a:gd name="connsiteX47" fmla="*/ 4911047 w 5406920"/>
              <a:gd name="connsiteY47" fmla="*/ 1736333 h 1942752"/>
              <a:gd name="connsiteX48" fmla="*/ 5075434 w 5406920"/>
              <a:gd name="connsiteY48" fmla="*/ 1808252 h 1942752"/>
              <a:gd name="connsiteX49" fmla="*/ 5106256 w 5406920"/>
              <a:gd name="connsiteY49" fmla="*/ 1828800 h 1942752"/>
              <a:gd name="connsiteX50" fmla="*/ 5208998 w 5406920"/>
              <a:gd name="connsiteY50" fmla="*/ 1849349 h 1942752"/>
              <a:gd name="connsiteX51" fmla="*/ 5250095 w 5406920"/>
              <a:gd name="connsiteY51" fmla="*/ 1869897 h 1942752"/>
              <a:gd name="connsiteX52" fmla="*/ 5280917 w 5406920"/>
              <a:gd name="connsiteY52" fmla="*/ 1890445 h 1942752"/>
              <a:gd name="connsiteX53" fmla="*/ 5393933 w 5406920"/>
              <a:gd name="connsiteY53" fmla="*/ 1931541 h 1942752"/>
              <a:gd name="connsiteX54" fmla="*/ 5404207 w 5406920"/>
              <a:gd name="connsiteY54" fmla="*/ 1664413 h 1942752"/>
              <a:gd name="connsiteX55" fmla="*/ 5404208 w 5406920"/>
              <a:gd name="connsiteY55" fmla="*/ 1212351 h 1942752"/>
              <a:gd name="connsiteX56" fmla="*/ 5373385 w 5406920"/>
              <a:gd name="connsiteY56"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31569 w 5406920"/>
              <a:gd name="connsiteY26" fmla="*/ 1294544 h 1942752"/>
              <a:gd name="connsiteX27" fmla="*/ 3493214 w 5406920"/>
              <a:gd name="connsiteY27" fmla="*/ 1335641 h 1942752"/>
              <a:gd name="connsiteX28" fmla="*/ 3534310 w 5406920"/>
              <a:gd name="connsiteY28" fmla="*/ 1345915 h 1942752"/>
              <a:gd name="connsiteX29" fmla="*/ 3565133 w 5406920"/>
              <a:gd name="connsiteY29" fmla="*/ 1356189 h 1942752"/>
              <a:gd name="connsiteX30" fmla="*/ 3811713 w 5406920"/>
              <a:gd name="connsiteY30" fmla="*/ 1438382 h 1942752"/>
              <a:gd name="connsiteX31" fmla="*/ 3852809 w 5406920"/>
              <a:gd name="connsiteY31" fmla="*/ 1448657 h 1942752"/>
              <a:gd name="connsiteX32" fmla="*/ 3893906 w 5406920"/>
              <a:gd name="connsiteY32" fmla="*/ 1458931 h 1942752"/>
              <a:gd name="connsiteX33" fmla="*/ 3965825 w 5406920"/>
              <a:gd name="connsiteY33" fmla="*/ 1489753 h 1942752"/>
              <a:gd name="connsiteX34" fmla="*/ 4006922 w 5406920"/>
              <a:gd name="connsiteY34" fmla="*/ 1510301 h 1942752"/>
              <a:gd name="connsiteX35" fmla="*/ 4078841 w 5406920"/>
              <a:gd name="connsiteY35" fmla="*/ 1530850 h 1942752"/>
              <a:gd name="connsiteX36" fmla="*/ 4140486 w 5406920"/>
              <a:gd name="connsiteY36" fmla="*/ 1541124 h 1942752"/>
              <a:gd name="connsiteX37" fmla="*/ 4222679 w 5406920"/>
              <a:gd name="connsiteY37" fmla="*/ 1561672 h 1942752"/>
              <a:gd name="connsiteX38" fmla="*/ 4325421 w 5406920"/>
              <a:gd name="connsiteY38" fmla="*/ 1582221 h 1942752"/>
              <a:gd name="connsiteX39" fmla="*/ 4376791 w 5406920"/>
              <a:gd name="connsiteY39" fmla="*/ 1602769 h 1942752"/>
              <a:gd name="connsiteX40" fmla="*/ 4479533 w 5406920"/>
              <a:gd name="connsiteY40" fmla="*/ 1623317 h 1942752"/>
              <a:gd name="connsiteX41" fmla="*/ 4623371 w 5406920"/>
              <a:gd name="connsiteY41" fmla="*/ 1654140 h 1942752"/>
              <a:gd name="connsiteX42" fmla="*/ 4674742 w 5406920"/>
              <a:gd name="connsiteY42" fmla="*/ 1664414 h 1942752"/>
              <a:gd name="connsiteX43" fmla="*/ 4715838 w 5406920"/>
              <a:gd name="connsiteY43" fmla="*/ 1674688 h 1942752"/>
              <a:gd name="connsiteX44" fmla="*/ 4798032 w 5406920"/>
              <a:gd name="connsiteY44" fmla="*/ 1705510 h 1942752"/>
              <a:gd name="connsiteX45" fmla="*/ 4869951 w 5406920"/>
              <a:gd name="connsiteY45" fmla="*/ 1726059 h 1942752"/>
              <a:gd name="connsiteX46" fmla="*/ 4911047 w 5406920"/>
              <a:gd name="connsiteY46" fmla="*/ 1736333 h 1942752"/>
              <a:gd name="connsiteX47" fmla="*/ 5075434 w 5406920"/>
              <a:gd name="connsiteY47" fmla="*/ 1808252 h 1942752"/>
              <a:gd name="connsiteX48" fmla="*/ 5106256 w 5406920"/>
              <a:gd name="connsiteY48" fmla="*/ 1828800 h 1942752"/>
              <a:gd name="connsiteX49" fmla="*/ 5208998 w 5406920"/>
              <a:gd name="connsiteY49" fmla="*/ 1849349 h 1942752"/>
              <a:gd name="connsiteX50" fmla="*/ 5250095 w 5406920"/>
              <a:gd name="connsiteY50" fmla="*/ 1869897 h 1942752"/>
              <a:gd name="connsiteX51" fmla="*/ 5280917 w 5406920"/>
              <a:gd name="connsiteY51" fmla="*/ 1890445 h 1942752"/>
              <a:gd name="connsiteX52" fmla="*/ 5393933 w 5406920"/>
              <a:gd name="connsiteY52" fmla="*/ 1931541 h 1942752"/>
              <a:gd name="connsiteX53" fmla="*/ 5404207 w 5406920"/>
              <a:gd name="connsiteY53" fmla="*/ 1664413 h 1942752"/>
              <a:gd name="connsiteX54" fmla="*/ 5404208 w 5406920"/>
              <a:gd name="connsiteY54" fmla="*/ 1212351 h 1942752"/>
              <a:gd name="connsiteX55" fmla="*/ 5373385 w 5406920"/>
              <a:gd name="connsiteY55"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31569 w 5406920"/>
              <a:gd name="connsiteY26" fmla="*/ 1294544 h 1942752"/>
              <a:gd name="connsiteX27" fmla="*/ 3493214 w 5406920"/>
              <a:gd name="connsiteY27" fmla="*/ 1335641 h 1942752"/>
              <a:gd name="connsiteX28" fmla="*/ 3534310 w 5406920"/>
              <a:gd name="connsiteY28" fmla="*/ 1345915 h 1942752"/>
              <a:gd name="connsiteX29" fmla="*/ 3811713 w 5406920"/>
              <a:gd name="connsiteY29" fmla="*/ 1438382 h 1942752"/>
              <a:gd name="connsiteX30" fmla="*/ 3852809 w 5406920"/>
              <a:gd name="connsiteY30" fmla="*/ 1448657 h 1942752"/>
              <a:gd name="connsiteX31" fmla="*/ 3893906 w 5406920"/>
              <a:gd name="connsiteY31" fmla="*/ 1458931 h 1942752"/>
              <a:gd name="connsiteX32" fmla="*/ 3965825 w 5406920"/>
              <a:gd name="connsiteY32" fmla="*/ 1489753 h 1942752"/>
              <a:gd name="connsiteX33" fmla="*/ 4006922 w 5406920"/>
              <a:gd name="connsiteY33" fmla="*/ 1510301 h 1942752"/>
              <a:gd name="connsiteX34" fmla="*/ 4078841 w 5406920"/>
              <a:gd name="connsiteY34" fmla="*/ 1530850 h 1942752"/>
              <a:gd name="connsiteX35" fmla="*/ 4140486 w 5406920"/>
              <a:gd name="connsiteY35" fmla="*/ 1541124 h 1942752"/>
              <a:gd name="connsiteX36" fmla="*/ 4222679 w 5406920"/>
              <a:gd name="connsiteY36" fmla="*/ 1561672 h 1942752"/>
              <a:gd name="connsiteX37" fmla="*/ 4325421 w 5406920"/>
              <a:gd name="connsiteY37" fmla="*/ 1582221 h 1942752"/>
              <a:gd name="connsiteX38" fmla="*/ 4376791 w 5406920"/>
              <a:gd name="connsiteY38" fmla="*/ 1602769 h 1942752"/>
              <a:gd name="connsiteX39" fmla="*/ 4479533 w 5406920"/>
              <a:gd name="connsiteY39" fmla="*/ 1623317 h 1942752"/>
              <a:gd name="connsiteX40" fmla="*/ 4623371 w 5406920"/>
              <a:gd name="connsiteY40" fmla="*/ 1654140 h 1942752"/>
              <a:gd name="connsiteX41" fmla="*/ 4674742 w 5406920"/>
              <a:gd name="connsiteY41" fmla="*/ 1664414 h 1942752"/>
              <a:gd name="connsiteX42" fmla="*/ 4715838 w 5406920"/>
              <a:gd name="connsiteY42" fmla="*/ 1674688 h 1942752"/>
              <a:gd name="connsiteX43" fmla="*/ 4798032 w 5406920"/>
              <a:gd name="connsiteY43" fmla="*/ 1705510 h 1942752"/>
              <a:gd name="connsiteX44" fmla="*/ 4869951 w 5406920"/>
              <a:gd name="connsiteY44" fmla="*/ 1726059 h 1942752"/>
              <a:gd name="connsiteX45" fmla="*/ 4911047 w 5406920"/>
              <a:gd name="connsiteY45" fmla="*/ 1736333 h 1942752"/>
              <a:gd name="connsiteX46" fmla="*/ 5075434 w 5406920"/>
              <a:gd name="connsiteY46" fmla="*/ 1808252 h 1942752"/>
              <a:gd name="connsiteX47" fmla="*/ 5106256 w 5406920"/>
              <a:gd name="connsiteY47" fmla="*/ 1828800 h 1942752"/>
              <a:gd name="connsiteX48" fmla="*/ 5208998 w 5406920"/>
              <a:gd name="connsiteY48" fmla="*/ 1849349 h 1942752"/>
              <a:gd name="connsiteX49" fmla="*/ 5250095 w 5406920"/>
              <a:gd name="connsiteY49" fmla="*/ 1869897 h 1942752"/>
              <a:gd name="connsiteX50" fmla="*/ 5280917 w 5406920"/>
              <a:gd name="connsiteY50" fmla="*/ 1890445 h 1942752"/>
              <a:gd name="connsiteX51" fmla="*/ 5393933 w 5406920"/>
              <a:gd name="connsiteY51" fmla="*/ 1931541 h 1942752"/>
              <a:gd name="connsiteX52" fmla="*/ 5404207 w 5406920"/>
              <a:gd name="connsiteY52" fmla="*/ 1664413 h 1942752"/>
              <a:gd name="connsiteX53" fmla="*/ 5404208 w 5406920"/>
              <a:gd name="connsiteY53" fmla="*/ 1212351 h 1942752"/>
              <a:gd name="connsiteX54" fmla="*/ 5373385 w 5406920"/>
              <a:gd name="connsiteY54"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93214 w 5406920"/>
              <a:gd name="connsiteY26" fmla="*/ 1335641 h 1942752"/>
              <a:gd name="connsiteX27" fmla="*/ 3534310 w 5406920"/>
              <a:gd name="connsiteY27" fmla="*/ 1345915 h 1942752"/>
              <a:gd name="connsiteX28" fmla="*/ 3811713 w 5406920"/>
              <a:gd name="connsiteY28" fmla="*/ 1438382 h 1942752"/>
              <a:gd name="connsiteX29" fmla="*/ 3852809 w 5406920"/>
              <a:gd name="connsiteY29" fmla="*/ 1448657 h 1942752"/>
              <a:gd name="connsiteX30" fmla="*/ 3893906 w 5406920"/>
              <a:gd name="connsiteY30" fmla="*/ 1458931 h 1942752"/>
              <a:gd name="connsiteX31" fmla="*/ 3965825 w 5406920"/>
              <a:gd name="connsiteY31" fmla="*/ 1489753 h 1942752"/>
              <a:gd name="connsiteX32" fmla="*/ 4006922 w 5406920"/>
              <a:gd name="connsiteY32" fmla="*/ 1510301 h 1942752"/>
              <a:gd name="connsiteX33" fmla="*/ 4078841 w 5406920"/>
              <a:gd name="connsiteY33" fmla="*/ 1530850 h 1942752"/>
              <a:gd name="connsiteX34" fmla="*/ 4140486 w 5406920"/>
              <a:gd name="connsiteY34" fmla="*/ 1541124 h 1942752"/>
              <a:gd name="connsiteX35" fmla="*/ 4222679 w 5406920"/>
              <a:gd name="connsiteY35" fmla="*/ 1561672 h 1942752"/>
              <a:gd name="connsiteX36" fmla="*/ 4325421 w 5406920"/>
              <a:gd name="connsiteY36" fmla="*/ 1582221 h 1942752"/>
              <a:gd name="connsiteX37" fmla="*/ 4376791 w 5406920"/>
              <a:gd name="connsiteY37" fmla="*/ 1602769 h 1942752"/>
              <a:gd name="connsiteX38" fmla="*/ 4479533 w 5406920"/>
              <a:gd name="connsiteY38" fmla="*/ 1623317 h 1942752"/>
              <a:gd name="connsiteX39" fmla="*/ 4623371 w 5406920"/>
              <a:gd name="connsiteY39" fmla="*/ 1654140 h 1942752"/>
              <a:gd name="connsiteX40" fmla="*/ 4674742 w 5406920"/>
              <a:gd name="connsiteY40" fmla="*/ 1664414 h 1942752"/>
              <a:gd name="connsiteX41" fmla="*/ 4715838 w 5406920"/>
              <a:gd name="connsiteY41" fmla="*/ 1674688 h 1942752"/>
              <a:gd name="connsiteX42" fmla="*/ 4798032 w 5406920"/>
              <a:gd name="connsiteY42" fmla="*/ 1705510 h 1942752"/>
              <a:gd name="connsiteX43" fmla="*/ 4869951 w 5406920"/>
              <a:gd name="connsiteY43" fmla="*/ 1726059 h 1942752"/>
              <a:gd name="connsiteX44" fmla="*/ 4911047 w 5406920"/>
              <a:gd name="connsiteY44" fmla="*/ 1736333 h 1942752"/>
              <a:gd name="connsiteX45" fmla="*/ 5075434 w 5406920"/>
              <a:gd name="connsiteY45" fmla="*/ 1808252 h 1942752"/>
              <a:gd name="connsiteX46" fmla="*/ 5106256 w 5406920"/>
              <a:gd name="connsiteY46" fmla="*/ 1828800 h 1942752"/>
              <a:gd name="connsiteX47" fmla="*/ 5208998 w 5406920"/>
              <a:gd name="connsiteY47" fmla="*/ 1849349 h 1942752"/>
              <a:gd name="connsiteX48" fmla="*/ 5250095 w 5406920"/>
              <a:gd name="connsiteY48" fmla="*/ 1869897 h 1942752"/>
              <a:gd name="connsiteX49" fmla="*/ 5280917 w 5406920"/>
              <a:gd name="connsiteY49" fmla="*/ 1890445 h 1942752"/>
              <a:gd name="connsiteX50" fmla="*/ 5393933 w 5406920"/>
              <a:gd name="connsiteY50" fmla="*/ 1931541 h 1942752"/>
              <a:gd name="connsiteX51" fmla="*/ 5404207 w 5406920"/>
              <a:gd name="connsiteY51" fmla="*/ 1664413 h 1942752"/>
              <a:gd name="connsiteX52" fmla="*/ 5404208 w 5406920"/>
              <a:gd name="connsiteY52" fmla="*/ 1212351 h 1942752"/>
              <a:gd name="connsiteX53" fmla="*/ 5373385 w 5406920"/>
              <a:gd name="connsiteY53"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123344 w 5406920"/>
              <a:gd name="connsiteY22" fmla="*/ 1191803 h 1942752"/>
              <a:gd name="connsiteX23" fmla="*/ 3246634 w 5406920"/>
              <a:gd name="connsiteY23" fmla="*/ 1243173 h 1942752"/>
              <a:gd name="connsiteX24" fmla="*/ 3349376 w 5406920"/>
              <a:gd name="connsiteY24" fmla="*/ 1263722 h 1942752"/>
              <a:gd name="connsiteX25" fmla="*/ 3493214 w 5406920"/>
              <a:gd name="connsiteY25" fmla="*/ 1335641 h 1942752"/>
              <a:gd name="connsiteX26" fmla="*/ 3534310 w 5406920"/>
              <a:gd name="connsiteY26" fmla="*/ 1345915 h 1942752"/>
              <a:gd name="connsiteX27" fmla="*/ 3811713 w 5406920"/>
              <a:gd name="connsiteY27" fmla="*/ 1438382 h 1942752"/>
              <a:gd name="connsiteX28" fmla="*/ 3852809 w 5406920"/>
              <a:gd name="connsiteY28" fmla="*/ 1448657 h 1942752"/>
              <a:gd name="connsiteX29" fmla="*/ 3893906 w 5406920"/>
              <a:gd name="connsiteY29" fmla="*/ 1458931 h 1942752"/>
              <a:gd name="connsiteX30" fmla="*/ 3965825 w 5406920"/>
              <a:gd name="connsiteY30" fmla="*/ 1489753 h 1942752"/>
              <a:gd name="connsiteX31" fmla="*/ 4006922 w 5406920"/>
              <a:gd name="connsiteY31" fmla="*/ 1510301 h 1942752"/>
              <a:gd name="connsiteX32" fmla="*/ 4078841 w 5406920"/>
              <a:gd name="connsiteY32" fmla="*/ 1530850 h 1942752"/>
              <a:gd name="connsiteX33" fmla="*/ 4140486 w 5406920"/>
              <a:gd name="connsiteY33" fmla="*/ 1541124 h 1942752"/>
              <a:gd name="connsiteX34" fmla="*/ 4222679 w 5406920"/>
              <a:gd name="connsiteY34" fmla="*/ 1561672 h 1942752"/>
              <a:gd name="connsiteX35" fmla="*/ 4325421 w 5406920"/>
              <a:gd name="connsiteY35" fmla="*/ 1582221 h 1942752"/>
              <a:gd name="connsiteX36" fmla="*/ 4376791 w 5406920"/>
              <a:gd name="connsiteY36" fmla="*/ 1602769 h 1942752"/>
              <a:gd name="connsiteX37" fmla="*/ 4479533 w 5406920"/>
              <a:gd name="connsiteY37" fmla="*/ 1623317 h 1942752"/>
              <a:gd name="connsiteX38" fmla="*/ 4623371 w 5406920"/>
              <a:gd name="connsiteY38" fmla="*/ 1654140 h 1942752"/>
              <a:gd name="connsiteX39" fmla="*/ 4674742 w 5406920"/>
              <a:gd name="connsiteY39" fmla="*/ 1664414 h 1942752"/>
              <a:gd name="connsiteX40" fmla="*/ 4715838 w 5406920"/>
              <a:gd name="connsiteY40" fmla="*/ 1674688 h 1942752"/>
              <a:gd name="connsiteX41" fmla="*/ 4798032 w 5406920"/>
              <a:gd name="connsiteY41" fmla="*/ 1705510 h 1942752"/>
              <a:gd name="connsiteX42" fmla="*/ 4869951 w 5406920"/>
              <a:gd name="connsiteY42" fmla="*/ 1726059 h 1942752"/>
              <a:gd name="connsiteX43" fmla="*/ 4911047 w 5406920"/>
              <a:gd name="connsiteY43" fmla="*/ 1736333 h 1942752"/>
              <a:gd name="connsiteX44" fmla="*/ 5075434 w 5406920"/>
              <a:gd name="connsiteY44" fmla="*/ 1808252 h 1942752"/>
              <a:gd name="connsiteX45" fmla="*/ 5106256 w 5406920"/>
              <a:gd name="connsiteY45" fmla="*/ 1828800 h 1942752"/>
              <a:gd name="connsiteX46" fmla="*/ 5208998 w 5406920"/>
              <a:gd name="connsiteY46" fmla="*/ 1849349 h 1942752"/>
              <a:gd name="connsiteX47" fmla="*/ 5250095 w 5406920"/>
              <a:gd name="connsiteY47" fmla="*/ 1869897 h 1942752"/>
              <a:gd name="connsiteX48" fmla="*/ 5280917 w 5406920"/>
              <a:gd name="connsiteY48" fmla="*/ 1890445 h 1942752"/>
              <a:gd name="connsiteX49" fmla="*/ 5393933 w 5406920"/>
              <a:gd name="connsiteY49" fmla="*/ 1931541 h 1942752"/>
              <a:gd name="connsiteX50" fmla="*/ 5404207 w 5406920"/>
              <a:gd name="connsiteY50" fmla="*/ 1664413 h 1942752"/>
              <a:gd name="connsiteX51" fmla="*/ 5404208 w 5406920"/>
              <a:gd name="connsiteY51" fmla="*/ 1212351 h 1942752"/>
              <a:gd name="connsiteX52" fmla="*/ 5373385 w 5406920"/>
              <a:gd name="connsiteY52"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3123344 w 5406920"/>
              <a:gd name="connsiteY21" fmla="*/ 1191803 h 1942752"/>
              <a:gd name="connsiteX22" fmla="*/ 3246634 w 5406920"/>
              <a:gd name="connsiteY22" fmla="*/ 1243173 h 1942752"/>
              <a:gd name="connsiteX23" fmla="*/ 3349376 w 5406920"/>
              <a:gd name="connsiteY23" fmla="*/ 1263722 h 1942752"/>
              <a:gd name="connsiteX24" fmla="*/ 3493214 w 5406920"/>
              <a:gd name="connsiteY24" fmla="*/ 1335641 h 1942752"/>
              <a:gd name="connsiteX25" fmla="*/ 3534310 w 5406920"/>
              <a:gd name="connsiteY25" fmla="*/ 1345915 h 1942752"/>
              <a:gd name="connsiteX26" fmla="*/ 3811713 w 5406920"/>
              <a:gd name="connsiteY26" fmla="*/ 1438382 h 1942752"/>
              <a:gd name="connsiteX27" fmla="*/ 3852809 w 5406920"/>
              <a:gd name="connsiteY27" fmla="*/ 1448657 h 1942752"/>
              <a:gd name="connsiteX28" fmla="*/ 3893906 w 5406920"/>
              <a:gd name="connsiteY28" fmla="*/ 1458931 h 1942752"/>
              <a:gd name="connsiteX29" fmla="*/ 3965825 w 5406920"/>
              <a:gd name="connsiteY29" fmla="*/ 1489753 h 1942752"/>
              <a:gd name="connsiteX30" fmla="*/ 4006922 w 5406920"/>
              <a:gd name="connsiteY30" fmla="*/ 1510301 h 1942752"/>
              <a:gd name="connsiteX31" fmla="*/ 4078841 w 5406920"/>
              <a:gd name="connsiteY31" fmla="*/ 1530850 h 1942752"/>
              <a:gd name="connsiteX32" fmla="*/ 4140486 w 5406920"/>
              <a:gd name="connsiteY32" fmla="*/ 1541124 h 1942752"/>
              <a:gd name="connsiteX33" fmla="*/ 4222679 w 5406920"/>
              <a:gd name="connsiteY33" fmla="*/ 1561672 h 1942752"/>
              <a:gd name="connsiteX34" fmla="*/ 4325421 w 5406920"/>
              <a:gd name="connsiteY34" fmla="*/ 1582221 h 1942752"/>
              <a:gd name="connsiteX35" fmla="*/ 4376791 w 5406920"/>
              <a:gd name="connsiteY35" fmla="*/ 1602769 h 1942752"/>
              <a:gd name="connsiteX36" fmla="*/ 4479533 w 5406920"/>
              <a:gd name="connsiteY36" fmla="*/ 1623317 h 1942752"/>
              <a:gd name="connsiteX37" fmla="*/ 4623371 w 5406920"/>
              <a:gd name="connsiteY37" fmla="*/ 1654140 h 1942752"/>
              <a:gd name="connsiteX38" fmla="*/ 4674742 w 5406920"/>
              <a:gd name="connsiteY38" fmla="*/ 1664414 h 1942752"/>
              <a:gd name="connsiteX39" fmla="*/ 4715838 w 5406920"/>
              <a:gd name="connsiteY39" fmla="*/ 1674688 h 1942752"/>
              <a:gd name="connsiteX40" fmla="*/ 4798032 w 5406920"/>
              <a:gd name="connsiteY40" fmla="*/ 1705510 h 1942752"/>
              <a:gd name="connsiteX41" fmla="*/ 4869951 w 5406920"/>
              <a:gd name="connsiteY41" fmla="*/ 1726059 h 1942752"/>
              <a:gd name="connsiteX42" fmla="*/ 4911047 w 5406920"/>
              <a:gd name="connsiteY42" fmla="*/ 1736333 h 1942752"/>
              <a:gd name="connsiteX43" fmla="*/ 5075434 w 5406920"/>
              <a:gd name="connsiteY43" fmla="*/ 1808252 h 1942752"/>
              <a:gd name="connsiteX44" fmla="*/ 5106256 w 5406920"/>
              <a:gd name="connsiteY44" fmla="*/ 1828800 h 1942752"/>
              <a:gd name="connsiteX45" fmla="*/ 5208998 w 5406920"/>
              <a:gd name="connsiteY45" fmla="*/ 1849349 h 1942752"/>
              <a:gd name="connsiteX46" fmla="*/ 5250095 w 5406920"/>
              <a:gd name="connsiteY46" fmla="*/ 1869897 h 1942752"/>
              <a:gd name="connsiteX47" fmla="*/ 5280917 w 5406920"/>
              <a:gd name="connsiteY47" fmla="*/ 1890445 h 1942752"/>
              <a:gd name="connsiteX48" fmla="*/ 5393933 w 5406920"/>
              <a:gd name="connsiteY48" fmla="*/ 1931541 h 1942752"/>
              <a:gd name="connsiteX49" fmla="*/ 5404207 w 5406920"/>
              <a:gd name="connsiteY49" fmla="*/ 1664413 h 1942752"/>
              <a:gd name="connsiteX50" fmla="*/ 5404208 w 5406920"/>
              <a:gd name="connsiteY50" fmla="*/ 1212351 h 1942752"/>
              <a:gd name="connsiteX51" fmla="*/ 5373385 w 5406920"/>
              <a:gd name="connsiteY51"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3123344 w 5406920"/>
              <a:gd name="connsiteY20" fmla="*/ 1191803 h 1942752"/>
              <a:gd name="connsiteX21" fmla="*/ 3246634 w 5406920"/>
              <a:gd name="connsiteY21" fmla="*/ 1243173 h 1942752"/>
              <a:gd name="connsiteX22" fmla="*/ 3349376 w 5406920"/>
              <a:gd name="connsiteY22" fmla="*/ 1263722 h 1942752"/>
              <a:gd name="connsiteX23" fmla="*/ 3493214 w 5406920"/>
              <a:gd name="connsiteY23" fmla="*/ 1335641 h 1942752"/>
              <a:gd name="connsiteX24" fmla="*/ 3534310 w 5406920"/>
              <a:gd name="connsiteY24" fmla="*/ 1345915 h 1942752"/>
              <a:gd name="connsiteX25" fmla="*/ 3811713 w 5406920"/>
              <a:gd name="connsiteY25" fmla="*/ 1438382 h 1942752"/>
              <a:gd name="connsiteX26" fmla="*/ 3852809 w 5406920"/>
              <a:gd name="connsiteY26" fmla="*/ 1448657 h 1942752"/>
              <a:gd name="connsiteX27" fmla="*/ 3893906 w 5406920"/>
              <a:gd name="connsiteY27" fmla="*/ 1458931 h 1942752"/>
              <a:gd name="connsiteX28" fmla="*/ 3965825 w 5406920"/>
              <a:gd name="connsiteY28" fmla="*/ 1489753 h 1942752"/>
              <a:gd name="connsiteX29" fmla="*/ 4006922 w 5406920"/>
              <a:gd name="connsiteY29" fmla="*/ 1510301 h 1942752"/>
              <a:gd name="connsiteX30" fmla="*/ 4078841 w 5406920"/>
              <a:gd name="connsiteY30" fmla="*/ 1530850 h 1942752"/>
              <a:gd name="connsiteX31" fmla="*/ 4140486 w 5406920"/>
              <a:gd name="connsiteY31" fmla="*/ 1541124 h 1942752"/>
              <a:gd name="connsiteX32" fmla="*/ 4222679 w 5406920"/>
              <a:gd name="connsiteY32" fmla="*/ 1561672 h 1942752"/>
              <a:gd name="connsiteX33" fmla="*/ 4325421 w 5406920"/>
              <a:gd name="connsiteY33" fmla="*/ 1582221 h 1942752"/>
              <a:gd name="connsiteX34" fmla="*/ 4376791 w 5406920"/>
              <a:gd name="connsiteY34" fmla="*/ 1602769 h 1942752"/>
              <a:gd name="connsiteX35" fmla="*/ 4479533 w 5406920"/>
              <a:gd name="connsiteY35" fmla="*/ 1623317 h 1942752"/>
              <a:gd name="connsiteX36" fmla="*/ 4623371 w 5406920"/>
              <a:gd name="connsiteY36" fmla="*/ 1654140 h 1942752"/>
              <a:gd name="connsiteX37" fmla="*/ 4674742 w 5406920"/>
              <a:gd name="connsiteY37" fmla="*/ 1664414 h 1942752"/>
              <a:gd name="connsiteX38" fmla="*/ 4715838 w 5406920"/>
              <a:gd name="connsiteY38" fmla="*/ 1674688 h 1942752"/>
              <a:gd name="connsiteX39" fmla="*/ 4798032 w 5406920"/>
              <a:gd name="connsiteY39" fmla="*/ 1705510 h 1942752"/>
              <a:gd name="connsiteX40" fmla="*/ 4869951 w 5406920"/>
              <a:gd name="connsiteY40" fmla="*/ 1726059 h 1942752"/>
              <a:gd name="connsiteX41" fmla="*/ 4911047 w 5406920"/>
              <a:gd name="connsiteY41" fmla="*/ 1736333 h 1942752"/>
              <a:gd name="connsiteX42" fmla="*/ 5075434 w 5406920"/>
              <a:gd name="connsiteY42" fmla="*/ 1808252 h 1942752"/>
              <a:gd name="connsiteX43" fmla="*/ 5106256 w 5406920"/>
              <a:gd name="connsiteY43" fmla="*/ 1828800 h 1942752"/>
              <a:gd name="connsiteX44" fmla="*/ 5208998 w 5406920"/>
              <a:gd name="connsiteY44" fmla="*/ 1849349 h 1942752"/>
              <a:gd name="connsiteX45" fmla="*/ 5250095 w 5406920"/>
              <a:gd name="connsiteY45" fmla="*/ 1869897 h 1942752"/>
              <a:gd name="connsiteX46" fmla="*/ 5280917 w 5406920"/>
              <a:gd name="connsiteY46" fmla="*/ 1890445 h 1942752"/>
              <a:gd name="connsiteX47" fmla="*/ 5393933 w 5406920"/>
              <a:gd name="connsiteY47" fmla="*/ 1931541 h 1942752"/>
              <a:gd name="connsiteX48" fmla="*/ 5404207 w 5406920"/>
              <a:gd name="connsiteY48" fmla="*/ 1664413 h 1942752"/>
              <a:gd name="connsiteX49" fmla="*/ 5404208 w 5406920"/>
              <a:gd name="connsiteY49" fmla="*/ 1212351 h 1942752"/>
              <a:gd name="connsiteX50" fmla="*/ 5373385 w 5406920"/>
              <a:gd name="connsiteY50"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856216 w 5406920"/>
              <a:gd name="connsiteY18" fmla="*/ 1109609 h 1942752"/>
              <a:gd name="connsiteX19" fmla="*/ 3123344 w 5406920"/>
              <a:gd name="connsiteY19" fmla="*/ 1191803 h 1942752"/>
              <a:gd name="connsiteX20" fmla="*/ 3246634 w 5406920"/>
              <a:gd name="connsiteY20" fmla="*/ 1243173 h 1942752"/>
              <a:gd name="connsiteX21" fmla="*/ 3349376 w 5406920"/>
              <a:gd name="connsiteY21" fmla="*/ 1263722 h 1942752"/>
              <a:gd name="connsiteX22" fmla="*/ 3493214 w 5406920"/>
              <a:gd name="connsiteY22" fmla="*/ 1335641 h 1942752"/>
              <a:gd name="connsiteX23" fmla="*/ 3534310 w 5406920"/>
              <a:gd name="connsiteY23" fmla="*/ 1345915 h 1942752"/>
              <a:gd name="connsiteX24" fmla="*/ 3811713 w 5406920"/>
              <a:gd name="connsiteY24" fmla="*/ 1438382 h 1942752"/>
              <a:gd name="connsiteX25" fmla="*/ 3852809 w 5406920"/>
              <a:gd name="connsiteY25" fmla="*/ 1448657 h 1942752"/>
              <a:gd name="connsiteX26" fmla="*/ 3893906 w 5406920"/>
              <a:gd name="connsiteY26" fmla="*/ 1458931 h 1942752"/>
              <a:gd name="connsiteX27" fmla="*/ 3965825 w 5406920"/>
              <a:gd name="connsiteY27" fmla="*/ 1489753 h 1942752"/>
              <a:gd name="connsiteX28" fmla="*/ 4006922 w 5406920"/>
              <a:gd name="connsiteY28" fmla="*/ 1510301 h 1942752"/>
              <a:gd name="connsiteX29" fmla="*/ 4078841 w 5406920"/>
              <a:gd name="connsiteY29" fmla="*/ 1530850 h 1942752"/>
              <a:gd name="connsiteX30" fmla="*/ 4140486 w 5406920"/>
              <a:gd name="connsiteY30" fmla="*/ 1541124 h 1942752"/>
              <a:gd name="connsiteX31" fmla="*/ 4222679 w 5406920"/>
              <a:gd name="connsiteY31" fmla="*/ 1561672 h 1942752"/>
              <a:gd name="connsiteX32" fmla="*/ 4325421 w 5406920"/>
              <a:gd name="connsiteY32" fmla="*/ 1582221 h 1942752"/>
              <a:gd name="connsiteX33" fmla="*/ 4376791 w 5406920"/>
              <a:gd name="connsiteY33" fmla="*/ 1602769 h 1942752"/>
              <a:gd name="connsiteX34" fmla="*/ 4479533 w 5406920"/>
              <a:gd name="connsiteY34" fmla="*/ 1623317 h 1942752"/>
              <a:gd name="connsiteX35" fmla="*/ 4623371 w 5406920"/>
              <a:gd name="connsiteY35" fmla="*/ 1654140 h 1942752"/>
              <a:gd name="connsiteX36" fmla="*/ 4674742 w 5406920"/>
              <a:gd name="connsiteY36" fmla="*/ 1664414 h 1942752"/>
              <a:gd name="connsiteX37" fmla="*/ 4715838 w 5406920"/>
              <a:gd name="connsiteY37" fmla="*/ 1674688 h 1942752"/>
              <a:gd name="connsiteX38" fmla="*/ 4798032 w 5406920"/>
              <a:gd name="connsiteY38" fmla="*/ 1705510 h 1942752"/>
              <a:gd name="connsiteX39" fmla="*/ 4869951 w 5406920"/>
              <a:gd name="connsiteY39" fmla="*/ 1726059 h 1942752"/>
              <a:gd name="connsiteX40" fmla="*/ 4911047 w 5406920"/>
              <a:gd name="connsiteY40" fmla="*/ 1736333 h 1942752"/>
              <a:gd name="connsiteX41" fmla="*/ 5075434 w 5406920"/>
              <a:gd name="connsiteY41" fmla="*/ 1808252 h 1942752"/>
              <a:gd name="connsiteX42" fmla="*/ 5106256 w 5406920"/>
              <a:gd name="connsiteY42" fmla="*/ 1828800 h 1942752"/>
              <a:gd name="connsiteX43" fmla="*/ 5208998 w 5406920"/>
              <a:gd name="connsiteY43" fmla="*/ 1849349 h 1942752"/>
              <a:gd name="connsiteX44" fmla="*/ 5250095 w 5406920"/>
              <a:gd name="connsiteY44" fmla="*/ 1869897 h 1942752"/>
              <a:gd name="connsiteX45" fmla="*/ 5280917 w 5406920"/>
              <a:gd name="connsiteY45" fmla="*/ 1890445 h 1942752"/>
              <a:gd name="connsiteX46" fmla="*/ 5393933 w 5406920"/>
              <a:gd name="connsiteY46" fmla="*/ 1931541 h 1942752"/>
              <a:gd name="connsiteX47" fmla="*/ 5404207 w 5406920"/>
              <a:gd name="connsiteY47" fmla="*/ 1664413 h 1942752"/>
              <a:gd name="connsiteX48" fmla="*/ 5404208 w 5406920"/>
              <a:gd name="connsiteY48" fmla="*/ 1212351 h 1942752"/>
              <a:gd name="connsiteX49" fmla="*/ 5373385 w 5406920"/>
              <a:gd name="connsiteY49"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856216 w 5406920"/>
              <a:gd name="connsiteY17" fmla="*/ 1109609 h 1942752"/>
              <a:gd name="connsiteX18" fmla="*/ 3123344 w 5406920"/>
              <a:gd name="connsiteY18" fmla="*/ 1191803 h 1942752"/>
              <a:gd name="connsiteX19" fmla="*/ 3246634 w 5406920"/>
              <a:gd name="connsiteY19" fmla="*/ 1243173 h 1942752"/>
              <a:gd name="connsiteX20" fmla="*/ 3349376 w 5406920"/>
              <a:gd name="connsiteY20" fmla="*/ 1263722 h 1942752"/>
              <a:gd name="connsiteX21" fmla="*/ 3493214 w 5406920"/>
              <a:gd name="connsiteY21" fmla="*/ 1335641 h 1942752"/>
              <a:gd name="connsiteX22" fmla="*/ 3534310 w 5406920"/>
              <a:gd name="connsiteY22" fmla="*/ 1345915 h 1942752"/>
              <a:gd name="connsiteX23" fmla="*/ 3811713 w 5406920"/>
              <a:gd name="connsiteY23" fmla="*/ 1438382 h 1942752"/>
              <a:gd name="connsiteX24" fmla="*/ 3852809 w 5406920"/>
              <a:gd name="connsiteY24" fmla="*/ 1448657 h 1942752"/>
              <a:gd name="connsiteX25" fmla="*/ 3893906 w 5406920"/>
              <a:gd name="connsiteY25" fmla="*/ 1458931 h 1942752"/>
              <a:gd name="connsiteX26" fmla="*/ 3965825 w 5406920"/>
              <a:gd name="connsiteY26" fmla="*/ 1489753 h 1942752"/>
              <a:gd name="connsiteX27" fmla="*/ 4006922 w 5406920"/>
              <a:gd name="connsiteY27" fmla="*/ 1510301 h 1942752"/>
              <a:gd name="connsiteX28" fmla="*/ 4078841 w 5406920"/>
              <a:gd name="connsiteY28" fmla="*/ 1530850 h 1942752"/>
              <a:gd name="connsiteX29" fmla="*/ 4140486 w 5406920"/>
              <a:gd name="connsiteY29" fmla="*/ 1541124 h 1942752"/>
              <a:gd name="connsiteX30" fmla="*/ 4222679 w 5406920"/>
              <a:gd name="connsiteY30" fmla="*/ 1561672 h 1942752"/>
              <a:gd name="connsiteX31" fmla="*/ 4325421 w 5406920"/>
              <a:gd name="connsiteY31" fmla="*/ 1582221 h 1942752"/>
              <a:gd name="connsiteX32" fmla="*/ 4376791 w 5406920"/>
              <a:gd name="connsiteY32" fmla="*/ 1602769 h 1942752"/>
              <a:gd name="connsiteX33" fmla="*/ 4479533 w 5406920"/>
              <a:gd name="connsiteY33" fmla="*/ 1623317 h 1942752"/>
              <a:gd name="connsiteX34" fmla="*/ 4623371 w 5406920"/>
              <a:gd name="connsiteY34" fmla="*/ 1654140 h 1942752"/>
              <a:gd name="connsiteX35" fmla="*/ 4674742 w 5406920"/>
              <a:gd name="connsiteY35" fmla="*/ 1664414 h 1942752"/>
              <a:gd name="connsiteX36" fmla="*/ 4715838 w 5406920"/>
              <a:gd name="connsiteY36" fmla="*/ 1674688 h 1942752"/>
              <a:gd name="connsiteX37" fmla="*/ 4798032 w 5406920"/>
              <a:gd name="connsiteY37" fmla="*/ 1705510 h 1942752"/>
              <a:gd name="connsiteX38" fmla="*/ 4869951 w 5406920"/>
              <a:gd name="connsiteY38" fmla="*/ 1726059 h 1942752"/>
              <a:gd name="connsiteX39" fmla="*/ 4911047 w 5406920"/>
              <a:gd name="connsiteY39" fmla="*/ 1736333 h 1942752"/>
              <a:gd name="connsiteX40" fmla="*/ 5075434 w 5406920"/>
              <a:gd name="connsiteY40" fmla="*/ 1808252 h 1942752"/>
              <a:gd name="connsiteX41" fmla="*/ 5106256 w 5406920"/>
              <a:gd name="connsiteY41" fmla="*/ 1828800 h 1942752"/>
              <a:gd name="connsiteX42" fmla="*/ 5208998 w 5406920"/>
              <a:gd name="connsiteY42" fmla="*/ 1849349 h 1942752"/>
              <a:gd name="connsiteX43" fmla="*/ 5250095 w 5406920"/>
              <a:gd name="connsiteY43" fmla="*/ 1869897 h 1942752"/>
              <a:gd name="connsiteX44" fmla="*/ 5280917 w 5406920"/>
              <a:gd name="connsiteY44" fmla="*/ 1890445 h 1942752"/>
              <a:gd name="connsiteX45" fmla="*/ 5393933 w 5406920"/>
              <a:gd name="connsiteY45" fmla="*/ 1931541 h 1942752"/>
              <a:gd name="connsiteX46" fmla="*/ 5404207 w 5406920"/>
              <a:gd name="connsiteY46" fmla="*/ 1664413 h 1942752"/>
              <a:gd name="connsiteX47" fmla="*/ 5404208 w 5406920"/>
              <a:gd name="connsiteY47" fmla="*/ 1212351 h 1942752"/>
              <a:gd name="connsiteX48" fmla="*/ 5373385 w 5406920"/>
              <a:gd name="connsiteY48"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856216 w 5406920"/>
              <a:gd name="connsiteY16" fmla="*/ 1109609 h 1942752"/>
              <a:gd name="connsiteX17" fmla="*/ 3123344 w 5406920"/>
              <a:gd name="connsiteY17" fmla="*/ 1191803 h 1942752"/>
              <a:gd name="connsiteX18" fmla="*/ 3246634 w 5406920"/>
              <a:gd name="connsiteY18" fmla="*/ 1243173 h 1942752"/>
              <a:gd name="connsiteX19" fmla="*/ 3349376 w 5406920"/>
              <a:gd name="connsiteY19" fmla="*/ 1263722 h 1942752"/>
              <a:gd name="connsiteX20" fmla="*/ 3493214 w 5406920"/>
              <a:gd name="connsiteY20" fmla="*/ 1335641 h 1942752"/>
              <a:gd name="connsiteX21" fmla="*/ 3534310 w 5406920"/>
              <a:gd name="connsiteY21" fmla="*/ 1345915 h 1942752"/>
              <a:gd name="connsiteX22" fmla="*/ 3811713 w 5406920"/>
              <a:gd name="connsiteY22" fmla="*/ 1438382 h 1942752"/>
              <a:gd name="connsiteX23" fmla="*/ 3852809 w 5406920"/>
              <a:gd name="connsiteY23" fmla="*/ 1448657 h 1942752"/>
              <a:gd name="connsiteX24" fmla="*/ 3893906 w 5406920"/>
              <a:gd name="connsiteY24" fmla="*/ 1458931 h 1942752"/>
              <a:gd name="connsiteX25" fmla="*/ 3965825 w 5406920"/>
              <a:gd name="connsiteY25" fmla="*/ 1489753 h 1942752"/>
              <a:gd name="connsiteX26" fmla="*/ 4006922 w 5406920"/>
              <a:gd name="connsiteY26" fmla="*/ 1510301 h 1942752"/>
              <a:gd name="connsiteX27" fmla="*/ 4078841 w 5406920"/>
              <a:gd name="connsiteY27" fmla="*/ 1530850 h 1942752"/>
              <a:gd name="connsiteX28" fmla="*/ 4140486 w 5406920"/>
              <a:gd name="connsiteY28" fmla="*/ 1541124 h 1942752"/>
              <a:gd name="connsiteX29" fmla="*/ 4222679 w 5406920"/>
              <a:gd name="connsiteY29" fmla="*/ 1561672 h 1942752"/>
              <a:gd name="connsiteX30" fmla="*/ 4325421 w 5406920"/>
              <a:gd name="connsiteY30" fmla="*/ 1582221 h 1942752"/>
              <a:gd name="connsiteX31" fmla="*/ 4376791 w 5406920"/>
              <a:gd name="connsiteY31" fmla="*/ 1602769 h 1942752"/>
              <a:gd name="connsiteX32" fmla="*/ 4479533 w 5406920"/>
              <a:gd name="connsiteY32" fmla="*/ 1623317 h 1942752"/>
              <a:gd name="connsiteX33" fmla="*/ 4623371 w 5406920"/>
              <a:gd name="connsiteY33" fmla="*/ 1654140 h 1942752"/>
              <a:gd name="connsiteX34" fmla="*/ 4674742 w 5406920"/>
              <a:gd name="connsiteY34" fmla="*/ 1664414 h 1942752"/>
              <a:gd name="connsiteX35" fmla="*/ 4715838 w 5406920"/>
              <a:gd name="connsiteY35" fmla="*/ 1674688 h 1942752"/>
              <a:gd name="connsiteX36" fmla="*/ 4798032 w 5406920"/>
              <a:gd name="connsiteY36" fmla="*/ 1705510 h 1942752"/>
              <a:gd name="connsiteX37" fmla="*/ 4869951 w 5406920"/>
              <a:gd name="connsiteY37" fmla="*/ 1726059 h 1942752"/>
              <a:gd name="connsiteX38" fmla="*/ 4911047 w 5406920"/>
              <a:gd name="connsiteY38" fmla="*/ 1736333 h 1942752"/>
              <a:gd name="connsiteX39" fmla="*/ 5075434 w 5406920"/>
              <a:gd name="connsiteY39" fmla="*/ 1808252 h 1942752"/>
              <a:gd name="connsiteX40" fmla="*/ 5106256 w 5406920"/>
              <a:gd name="connsiteY40" fmla="*/ 1828800 h 1942752"/>
              <a:gd name="connsiteX41" fmla="*/ 5208998 w 5406920"/>
              <a:gd name="connsiteY41" fmla="*/ 1849349 h 1942752"/>
              <a:gd name="connsiteX42" fmla="*/ 5250095 w 5406920"/>
              <a:gd name="connsiteY42" fmla="*/ 1869897 h 1942752"/>
              <a:gd name="connsiteX43" fmla="*/ 5280917 w 5406920"/>
              <a:gd name="connsiteY43" fmla="*/ 1890445 h 1942752"/>
              <a:gd name="connsiteX44" fmla="*/ 5393933 w 5406920"/>
              <a:gd name="connsiteY44" fmla="*/ 1931541 h 1942752"/>
              <a:gd name="connsiteX45" fmla="*/ 5404207 w 5406920"/>
              <a:gd name="connsiteY45" fmla="*/ 1664413 h 1942752"/>
              <a:gd name="connsiteX46" fmla="*/ 5404208 w 5406920"/>
              <a:gd name="connsiteY46" fmla="*/ 1212351 h 1942752"/>
              <a:gd name="connsiteX47" fmla="*/ 5373385 w 5406920"/>
              <a:gd name="connsiteY47"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558265 w 5406920"/>
              <a:gd name="connsiteY14" fmla="*/ 1017142 h 1942752"/>
              <a:gd name="connsiteX15" fmla="*/ 2856216 w 5406920"/>
              <a:gd name="connsiteY15" fmla="*/ 1109609 h 1942752"/>
              <a:gd name="connsiteX16" fmla="*/ 3123344 w 5406920"/>
              <a:gd name="connsiteY16" fmla="*/ 1191803 h 1942752"/>
              <a:gd name="connsiteX17" fmla="*/ 3246634 w 5406920"/>
              <a:gd name="connsiteY17" fmla="*/ 1243173 h 1942752"/>
              <a:gd name="connsiteX18" fmla="*/ 3349376 w 5406920"/>
              <a:gd name="connsiteY18" fmla="*/ 1263722 h 1942752"/>
              <a:gd name="connsiteX19" fmla="*/ 3493214 w 5406920"/>
              <a:gd name="connsiteY19" fmla="*/ 1335641 h 1942752"/>
              <a:gd name="connsiteX20" fmla="*/ 3534310 w 5406920"/>
              <a:gd name="connsiteY20" fmla="*/ 1345915 h 1942752"/>
              <a:gd name="connsiteX21" fmla="*/ 3811713 w 5406920"/>
              <a:gd name="connsiteY21" fmla="*/ 1438382 h 1942752"/>
              <a:gd name="connsiteX22" fmla="*/ 3852809 w 5406920"/>
              <a:gd name="connsiteY22" fmla="*/ 1448657 h 1942752"/>
              <a:gd name="connsiteX23" fmla="*/ 3893906 w 5406920"/>
              <a:gd name="connsiteY23" fmla="*/ 1458931 h 1942752"/>
              <a:gd name="connsiteX24" fmla="*/ 3965825 w 5406920"/>
              <a:gd name="connsiteY24" fmla="*/ 1489753 h 1942752"/>
              <a:gd name="connsiteX25" fmla="*/ 4006922 w 5406920"/>
              <a:gd name="connsiteY25" fmla="*/ 1510301 h 1942752"/>
              <a:gd name="connsiteX26" fmla="*/ 4078841 w 5406920"/>
              <a:gd name="connsiteY26" fmla="*/ 1530850 h 1942752"/>
              <a:gd name="connsiteX27" fmla="*/ 4140486 w 5406920"/>
              <a:gd name="connsiteY27" fmla="*/ 1541124 h 1942752"/>
              <a:gd name="connsiteX28" fmla="*/ 4222679 w 5406920"/>
              <a:gd name="connsiteY28" fmla="*/ 1561672 h 1942752"/>
              <a:gd name="connsiteX29" fmla="*/ 4325421 w 5406920"/>
              <a:gd name="connsiteY29" fmla="*/ 1582221 h 1942752"/>
              <a:gd name="connsiteX30" fmla="*/ 4376791 w 5406920"/>
              <a:gd name="connsiteY30" fmla="*/ 1602769 h 1942752"/>
              <a:gd name="connsiteX31" fmla="*/ 4479533 w 5406920"/>
              <a:gd name="connsiteY31" fmla="*/ 1623317 h 1942752"/>
              <a:gd name="connsiteX32" fmla="*/ 4623371 w 5406920"/>
              <a:gd name="connsiteY32" fmla="*/ 1654140 h 1942752"/>
              <a:gd name="connsiteX33" fmla="*/ 4674742 w 5406920"/>
              <a:gd name="connsiteY33" fmla="*/ 1664414 h 1942752"/>
              <a:gd name="connsiteX34" fmla="*/ 4715838 w 5406920"/>
              <a:gd name="connsiteY34" fmla="*/ 1674688 h 1942752"/>
              <a:gd name="connsiteX35" fmla="*/ 4798032 w 5406920"/>
              <a:gd name="connsiteY35" fmla="*/ 1705510 h 1942752"/>
              <a:gd name="connsiteX36" fmla="*/ 4869951 w 5406920"/>
              <a:gd name="connsiteY36" fmla="*/ 1726059 h 1942752"/>
              <a:gd name="connsiteX37" fmla="*/ 4911047 w 5406920"/>
              <a:gd name="connsiteY37" fmla="*/ 1736333 h 1942752"/>
              <a:gd name="connsiteX38" fmla="*/ 5075434 w 5406920"/>
              <a:gd name="connsiteY38" fmla="*/ 1808252 h 1942752"/>
              <a:gd name="connsiteX39" fmla="*/ 5106256 w 5406920"/>
              <a:gd name="connsiteY39" fmla="*/ 1828800 h 1942752"/>
              <a:gd name="connsiteX40" fmla="*/ 5208998 w 5406920"/>
              <a:gd name="connsiteY40" fmla="*/ 1849349 h 1942752"/>
              <a:gd name="connsiteX41" fmla="*/ 5250095 w 5406920"/>
              <a:gd name="connsiteY41" fmla="*/ 1869897 h 1942752"/>
              <a:gd name="connsiteX42" fmla="*/ 5280917 w 5406920"/>
              <a:gd name="connsiteY42" fmla="*/ 1890445 h 1942752"/>
              <a:gd name="connsiteX43" fmla="*/ 5393933 w 5406920"/>
              <a:gd name="connsiteY43" fmla="*/ 1931541 h 1942752"/>
              <a:gd name="connsiteX44" fmla="*/ 5404207 w 5406920"/>
              <a:gd name="connsiteY44" fmla="*/ 1664413 h 1942752"/>
              <a:gd name="connsiteX45" fmla="*/ 5404208 w 5406920"/>
              <a:gd name="connsiteY45" fmla="*/ 1212351 h 1942752"/>
              <a:gd name="connsiteX46" fmla="*/ 5373385 w 5406920"/>
              <a:gd name="connsiteY46"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493214 w 5406920"/>
              <a:gd name="connsiteY18" fmla="*/ 1335641 h 1942752"/>
              <a:gd name="connsiteX19" fmla="*/ 3534310 w 5406920"/>
              <a:gd name="connsiteY19" fmla="*/ 1345915 h 1942752"/>
              <a:gd name="connsiteX20" fmla="*/ 3811713 w 5406920"/>
              <a:gd name="connsiteY20" fmla="*/ 1438382 h 1942752"/>
              <a:gd name="connsiteX21" fmla="*/ 3852809 w 5406920"/>
              <a:gd name="connsiteY21" fmla="*/ 1448657 h 1942752"/>
              <a:gd name="connsiteX22" fmla="*/ 3893906 w 5406920"/>
              <a:gd name="connsiteY22" fmla="*/ 1458931 h 1942752"/>
              <a:gd name="connsiteX23" fmla="*/ 3965825 w 5406920"/>
              <a:gd name="connsiteY23" fmla="*/ 1489753 h 1942752"/>
              <a:gd name="connsiteX24" fmla="*/ 4006922 w 5406920"/>
              <a:gd name="connsiteY24" fmla="*/ 1510301 h 1942752"/>
              <a:gd name="connsiteX25" fmla="*/ 4078841 w 5406920"/>
              <a:gd name="connsiteY25" fmla="*/ 1530850 h 1942752"/>
              <a:gd name="connsiteX26" fmla="*/ 4140486 w 5406920"/>
              <a:gd name="connsiteY26" fmla="*/ 1541124 h 1942752"/>
              <a:gd name="connsiteX27" fmla="*/ 4222679 w 5406920"/>
              <a:gd name="connsiteY27" fmla="*/ 1561672 h 1942752"/>
              <a:gd name="connsiteX28" fmla="*/ 4325421 w 5406920"/>
              <a:gd name="connsiteY28" fmla="*/ 1582221 h 1942752"/>
              <a:gd name="connsiteX29" fmla="*/ 4376791 w 5406920"/>
              <a:gd name="connsiteY29" fmla="*/ 1602769 h 1942752"/>
              <a:gd name="connsiteX30" fmla="*/ 4479533 w 5406920"/>
              <a:gd name="connsiteY30" fmla="*/ 1623317 h 1942752"/>
              <a:gd name="connsiteX31" fmla="*/ 4623371 w 5406920"/>
              <a:gd name="connsiteY31" fmla="*/ 1654140 h 1942752"/>
              <a:gd name="connsiteX32" fmla="*/ 4674742 w 5406920"/>
              <a:gd name="connsiteY32" fmla="*/ 1664414 h 1942752"/>
              <a:gd name="connsiteX33" fmla="*/ 4715838 w 5406920"/>
              <a:gd name="connsiteY33" fmla="*/ 1674688 h 1942752"/>
              <a:gd name="connsiteX34" fmla="*/ 4798032 w 5406920"/>
              <a:gd name="connsiteY34" fmla="*/ 1705510 h 1942752"/>
              <a:gd name="connsiteX35" fmla="*/ 4869951 w 5406920"/>
              <a:gd name="connsiteY35" fmla="*/ 1726059 h 1942752"/>
              <a:gd name="connsiteX36" fmla="*/ 4911047 w 5406920"/>
              <a:gd name="connsiteY36" fmla="*/ 1736333 h 1942752"/>
              <a:gd name="connsiteX37" fmla="*/ 5075434 w 5406920"/>
              <a:gd name="connsiteY37" fmla="*/ 1808252 h 1942752"/>
              <a:gd name="connsiteX38" fmla="*/ 5106256 w 5406920"/>
              <a:gd name="connsiteY38" fmla="*/ 1828800 h 1942752"/>
              <a:gd name="connsiteX39" fmla="*/ 5208998 w 5406920"/>
              <a:gd name="connsiteY39" fmla="*/ 1849349 h 1942752"/>
              <a:gd name="connsiteX40" fmla="*/ 5250095 w 5406920"/>
              <a:gd name="connsiteY40" fmla="*/ 1869897 h 1942752"/>
              <a:gd name="connsiteX41" fmla="*/ 5280917 w 5406920"/>
              <a:gd name="connsiteY41" fmla="*/ 1890445 h 1942752"/>
              <a:gd name="connsiteX42" fmla="*/ 5393933 w 5406920"/>
              <a:gd name="connsiteY42" fmla="*/ 1931541 h 1942752"/>
              <a:gd name="connsiteX43" fmla="*/ 5404207 w 5406920"/>
              <a:gd name="connsiteY43" fmla="*/ 1664413 h 1942752"/>
              <a:gd name="connsiteX44" fmla="*/ 5404208 w 5406920"/>
              <a:gd name="connsiteY44" fmla="*/ 1212351 h 1942752"/>
              <a:gd name="connsiteX45" fmla="*/ 5373385 w 5406920"/>
              <a:gd name="connsiteY45"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493214 w 5406920"/>
              <a:gd name="connsiteY18" fmla="*/ 1335641 h 1942752"/>
              <a:gd name="connsiteX19" fmla="*/ 3534310 w 5406920"/>
              <a:gd name="connsiteY19" fmla="*/ 1345915 h 1942752"/>
              <a:gd name="connsiteX20" fmla="*/ 3811713 w 5406920"/>
              <a:gd name="connsiteY20" fmla="*/ 1438382 h 1942752"/>
              <a:gd name="connsiteX21" fmla="*/ 3852809 w 5406920"/>
              <a:gd name="connsiteY21" fmla="*/ 1448657 h 1942752"/>
              <a:gd name="connsiteX22" fmla="*/ 3893906 w 5406920"/>
              <a:gd name="connsiteY22" fmla="*/ 1458931 h 1942752"/>
              <a:gd name="connsiteX23" fmla="*/ 3965825 w 5406920"/>
              <a:gd name="connsiteY23" fmla="*/ 1489753 h 1942752"/>
              <a:gd name="connsiteX24" fmla="*/ 4006922 w 5406920"/>
              <a:gd name="connsiteY24" fmla="*/ 1510301 h 1942752"/>
              <a:gd name="connsiteX25" fmla="*/ 4078841 w 5406920"/>
              <a:gd name="connsiteY25" fmla="*/ 1530850 h 1942752"/>
              <a:gd name="connsiteX26" fmla="*/ 4140486 w 5406920"/>
              <a:gd name="connsiteY26" fmla="*/ 1541124 h 1942752"/>
              <a:gd name="connsiteX27" fmla="*/ 4222679 w 5406920"/>
              <a:gd name="connsiteY27" fmla="*/ 1561672 h 1942752"/>
              <a:gd name="connsiteX28" fmla="*/ 4325421 w 5406920"/>
              <a:gd name="connsiteY28" fmla="*/ 1582221 h 1942752"/>
              <a:gd name="connsiteX29" fmla="*/ 4376791 w 5406920"/>
              <a:gd name="connsiteY29" fmla="*/ 1602769 h 1942752"/>
              <a:gd name="connsiteX30" fmla="*/ 4479533 w 5406920"/>
              <a:gd name="connsiteY30" fmla="*/ 1623317 h 1942752"/>
              <a:gd name="connsiteX31" fmla="*/ 4623371 w 5406920"/>
              <a:gd name="connsiteY31" fmla="*/ 1654140 h 1942752"/>
              <a:gd name="connsiteX32" fmla="*/ 4674742 w 5406920"/>
              <a:gd name="connsiteY32" fmla="*/ 1664414 h 1942752"/>
              <a:gd name="connsiteX33" fmla="*/ 4715838 w 5406920"/>
              <a:gd name="connsiteY33" fmla="*/ 1674688 h 1942752"/>
              <a:gd name="connsiteX34" fmla="*/ 4798032 w 5406920"/>
              <a:gd name="connsiteY34" fmla="*/ 1705510 h 1942752"/>
              <a:gd name="connsiteX35" fmla="*/ 4869951 w 5406920"/>
              <a:gd name="connsiteY35" fmla="*/ 1726059 h 1942752"/>
              <a:gd name="connsiteX36" fmla="*/ 4911047 w 5406920"/>
              <a:gd name="connsiteY36" fmla="*/ 1736333 h 1942752"/>
              <a:gd name="connsiteX37" fmla="*/ 5075434 w 5406920"/>
              <a:gd name="connsiteY37" fmla="*/ 1808252 h 1942752"/>
              <a:gd name="connsiteX38" fmla="*/ 5106256 w 5406920"/>
              <a:gd name="connsiteY38" fmla="*/ 1828800 h 1942752"/>
              <a:gd name="connsiteX39" fmla="*/ 5208998 w 5406920"/>
              <a:gd name="connsiteY39" fmla="*/ 1849349 h 1942752"/>
              <a:gd name="connsiteX40" fmla="*/ 5250095 w 5406920"/>
              <a:gd name="connsiteY40" fmla="*/ 1869897 h 1942752"/>
              <a:gd name="connsiteX41" fmla="*/ 5280917 w 5406920"/>
              <a:gd name="connsiteY41" fmla="*/ 1890445 h 1942752"/>
              <a:gd name="connsiteX42" fmla="*/ 5393933 w 5406920"/>
              <a:gd name="connsiteY42" fmla="*/ 1931541 h 1942752"/>
              <a:gd name="connsiteX43" fmla="*/ 5404207 w 5406920"/>
              <a:gd name="connsiteY43" fmla="*/ 1664413 h 1942752"/>
              <a:gd name="connsiteX44" fmla="*/ 5404208 w 5406920"/>
              <a:gd name="connsiteY44" fmla="*/ 1212351 h 1942752"/>
              <a:gd name="connsiteX45" fmla="*/ 5373385 w 5406920"/>
              <a:gd name="connsiteY45"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493214 w 5406920"/>
              <a:gd name="connsiteY18" fmla="*/ 1335641 h 1942752"/>
              <a:gd name="connsiteX19" fmla="*/ 3811713 w 5406920"/>
              <a:gd name="connsiteY19" fmla="*/ 1438382 h 1942752"/>
              <a:gd name="connsiteX20" fmla="*/ 3852809 w 5406920"/>
              <a:gd name="connsiteY20" fmla="*/ 1448657 h 1942752"/>
              <a:gd name="connsiteX21" fmla="*/ 3893906 w 5406920"/>
              <a:gd name="connsiteY21" fmla="*/ 1458931 h 1942752"/>
              <a:gd name="connsiteX22" fmla="*/ 3965825 w 5406920"/>
              <a:gd name="connsiteY22" fmla="*/ 1489753 h 1942752"/>
              <a:gd name="connsiteX23" fmla="*/ 4006922 w 5406920"/>
              <a:gd name="connsiteY23" fmla="*/ 1510301 h 1942752"/>
              <a:gd name="connsiteX24" fmla="*/ 4078841 w 5406920"/>
              <a:gd name="connsiteY24" fmla="*/ 1530850 h 1942752"/>
              <a:gd name="connsiteX25" fmla="*/ 4140486 w 5406920"/>
              <a:gd name="connsiteY25" fmla="*/ 1541124 h 1942752"/>
              <a:gd name="connsiteX26" fmla="*/ 4222679 w 5406920"/>
              <a:gd name="connsiteY26" fmla="*/ 1561672 h 1942752"/>
              <a:gd name="connsiteX27" fmla="*/ 4325421 w 5406920"/>
              <a:gd name="connsiteY27" fmla="*/ 1582221 h 1942752"/>
              <a:gd name="connsiteX28" fmla="*/ 4376791 w 5406920"/>
              <a:gd name="connsiteY28" fmla="*/ 1602769 h 1942752"/>
              <a:gd name="connsiteX29" fmla="*/ 4479533 w 5406920"/>
              <a:gd name="connsiteY29" fmla="*/ 1623317 h 1942752"/>
              <a:gd name="connsiteX30" fmla="*/ 4623371 w 5406920"/>
              <a:gd name="connsiteY30" fmla="*/ 1654140 h 1942752"/>
              <a:gd name="connsiteX31" fmla="*/ 4674742 w 5406920"/>
              <a:gd name="connsiteY31" fmla="*/ 1664414 h 1942752"/>
              <a:gd name="connsiteX32" fmla="*/ 4715838 w 5406920"/>
              <a:gd name="connsiteY32" fmla="*/ 1674688 h 1942752"/>
              <a:gd name="connsiteX33" fmla="*/ 4798032 w 5406920"/>
              <a:gd name="connsiteY33" fmla="*/ 1705510 h 1942752"/>
              <a:gd name="connsiteX34" fmla="*/ 4869951 w 5406920"/>
              <a:gd name="connsiteY34" fmla="*/ 1726059 h 1942752"/>
              <a:gd name="connsiteX35" fmla="*/ 4911047 w 5406920"/>
              <a:gd name="connsiteY35" fmla="*/ 1736333 h 1942752"/>
              <a:gd name="connsiteX36" fmla="*/ 5075434 w 5406920"/>
              <a:gd name="connsiteY36" fmla="*/ 1808252 h 1942752"/>
              <a:gd name="connsiteX37" fmla="*/ 5106256 w 5406920"/>
              <a:gd name="connsiteY37" fmla="*/ 1828800 h 1942752"/>
              <a:gd name="connsiteX38" fmla="*/ 5208998 w 5406920"/>
              <a:gd name="connsiteY38" fmla="*/ 1849349 h 1942752"/>
              <a:gd name="connsiteX39" fmla="*/ 5250095 w 5406920"/>
              <a:gd name="connsiteY39" fmla="*/ 1869897 h 1942752"/>
              <a:gd name="connsiteX40" fmla="*/ 5280917 w 5406920"/>
              <a:gd name="connsiteY40" fmla="*/ 1890445 h 1942752"/>
              <a:gd name="connsiteX41" fmla="*/ 5393933 w 5406920"/>
              <a:gd name="connsiteY41" fmla="*/ 1931541 h 1942752"/>
              <a:gd name="connsiteX42" fmla="*/ 5404207 w 5406920"/>
              <a:gd name="connsiteY42" fmla="*/ 1664413 h 1942752"/>
              <a:gd name="connsiteX43" fmla="*/ 5404208 w 5406920"/>
              <a:gd name="connsiteY43" fmla="*/ 1212351 h 1942752"/>
              <a:gd name="connsiteX44" fmla="*/ 5373385 w 5406920"/>
              <a:gd name="connsiteY44"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3893906 w 5406920"/>
              <a:gd name="connsiteY21" fmla="*/ 1458931 h 1942752"/>
              <a:gd name="connsiteX22" fmla="*/ 3965825 w 5406920"/>
              <a:gd name="connsiteY22" fmla="*/ 1489753 h 1942752"/>
              <a:gd name="connsiteX23" fmla="*/ 4006922 w 5406920"/>
              <a:gd name="connsiteY23" fmla="*/ 1510301 h 1942752"/>
              <a:gd name="connsiteX24" fmla="*/ 4078841 w 5406920"/>
              <a:gd name="connsiteY24" fmla="*/ 1530850 h 1942752"/>
              <a:gd name="connsiteX25" fmla="*/ 4140486 w 5406920"/>
              <a:gd name="connsiteY25" fmla="*/ 1541124 h 1942752"/>
              <a:gd name="connsiteX26" fmla="*/ 4222679 w 5406920"/>
              <a:gd name="connsiteY26" fmla="*/ 1561672 h 1942752"/>
              <a:gd name="connsiteX27" fmla="*/ 4325421 w 5406920"/>
              <a:gd name="connsiteY27" fmla="*/ 1582221 h 1942752"/>
              <a:gd name="connsiteX28" fmla="*/ 4376791 w 5406920"/>
              <a:gd name="connsiteY28" fmla="*/ 1602769 h 1942752"/>
              <a:gd name="connsiteX29" fmla="*/ 4479533 w 5406920"/>
              <a:gd name="connsiteY29" fmla="*/ 1623317 h 1942752"/>
              <a:gd name="connsiteX30" fmla="*/ 4623371 w 5406920"/>
              <a:gd name="connsiteY30" fmla="*/ 1654140 h 1942752"/>
              <a:gd name="connsiteX31" fmla="*/ 4674742 w 5406920"/>
              <a:gd name="connsiteY31" fmla="*/ 1664414 h 1942752"/>
              <a:gd name="connsiteX32" fmla="*/ 4715838 w 5406920"/>
              <a:gd name="connsiteY32" fmla="*/ 1674688 h 1942752"/>
              <a:gd name="connsiteX33" fmla="*/ 4798032 w 5406920"/>
              <a:gd name="connsiteY33" fmla="*/ 1705510 h 1942752"/>
              <a:gd name="connsiteX34" fmla="*/ 4869951 w 5406920"/>
              <a:gd name="connsiteY34" fmla="*/ 1726059 h 1942752"/>
              <a:gd name="connsiteX35" fmla="*/ 4911047 w 5406920"/>
              <a:gd name="connsiteY35" fmla="*/ 1736333 h 1942752"/>
              <a:gd name="connsiteX36" fmla="*/ 5075434 w 5406920"/>
              <a:gd name="connsiteY36" fmla="*/ 1808252 h 1942752"/>
              <a:gd name="connsiteX37" fmla="*/ 5106256 w 5406920"/>
              <a:gd name="connsiteY37" fmla="*/ 1828800 h 1942752"/>
              <a:gd name="connsiteX38" fmla="*/ 5208998 w 5406920"/>
              <a:gd name="connsiteY38" fmla="*/ 1849349 h 1942752"/>
              <a:gd name="connsiteX39" fmla="*/ 5250095 w 5406920"/>
              <a:gd name="connsiteY39" fmla="*/ 1869897 h 1942752"/>
              <a:gd name="connsiteX40" fmla="*/ 5280917 w 5406920"/>
              <a:gd name="connsiteY40" fmla="*/ 1890445 h 1942752"/>
              <a:gd name="connsiteX41" fmla="*/ 5393933 w 5406920"/>
              <a:gd name="connsiteY41" fmla="*/ 1931541 h 1942752"/>
              <a:gd name="connsiteX42" fmla="*/ 5404207 w 5406920"/>
              <a:gd name="connsiteY42" fmla="*/ 1664413 h 1942752"/>
              <a:gd name="connsiteX43" fmla="*/ 5404208 w 5406920"/>
              <a:gd name="connsiteY43" fmla="*/ 1212351 h 1942752"/>
              <a:gd name="connsiteX44" fmla="*/ 5373385 w 5406920"/>
              <a:gd name="connsiteY44"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3965825 w 5406920"/>
              <a:gd name="connsiteY21" fmla="*/ 1489753 h 1942752"/>
              <a:gd name="connsiteX22" fmla="*/ 4006922 w 5406920"/>
              <a:gd name="connsiteY22" fmla="*/ 1510301 h 1942752"/>
              <a:gd name="connsiteX23" fmla="*/ 4078841 w 5406920"/>
              <a:gd name="connsiteY23" fmla="*/ 1530850 h 1942752"/>
              <a:gd name="connsiteX24" fmla="*/ 4140486 w 5406920"/>
              <a:gd name="connsiteY24" fmla="*/ 1541124 h 1942752"/>
              <a:gd name="connsiteX25" fmla="*/ 4222679 w 5406920"/>
              <a:gd name="connsiteY25" fmla="*/ 1561672 h 1942752"/>
              <a:gd name="connsiteX26" fmla="*/ 4325421 w 5406920"/>
              <a:gd name="connsiteY26" fmla="*/ 1582221 h 1942752"/>
              <a:gd name="connsiteX27" fmla="*/ 4376791 w 5406920"/>
              <a:gd name="connsiteY27" fmla="*/ 1602769 h 1942752"/>
              <a:gd name="connsiteX28" fmla="*/ 4479533 w 5406920"/>
              <a:gd name="connsiteY28" fmla="*/ 1623317 h 1942752"/>
              <a:gd name="connsiteX29" fmla="*/ 4623371 w 5406920"/>
              <a:gd name="connsiteY29" fmla="*/ 1654140 h 1942752"/>
              <a:gd name="connsiteX30" fmla="*/ 4674742 w 5406920"/>
              <a:gd name="connsiteY30" fmla="*/ 1664414 h 1942752"/>
              <a:gd name="connsiteX31" fmla="*/ 4715838 w 5406920"/>
              <a:gd name="connsiteY31" fmla="*/ 1674688 h 1942752"/>
              <a:gd name="connsiteX32" fmla="*/ 4798032 w 5406920"/>
              <a:gd name="connsiteY32" fmla="*/ 1705510 h 1942752"/>
              <a:gd name="connsiteX33" fmla="*/ 4869951 w 5406920"/>
              <a:gd name="connsiteY33" fmla="*/ 1726059 h 1942752"/>
              <a:gd name="connsiteX34" fmla="*/ 4911047 w 5406920"/>
              <a:gd name="connsiteY34" fmla="*/ 1736333 h 1942752"/>
              <a:gd name="connsiteX35" fmla="*/ 5075434 w 5406920"/>
              <a:gd name="connsiteY35" fmla="*/ 1808252 h 1942752"/>
              <a:gd name="connsiteX36" fmla="*/ 5106256 w 5406920"/>
              <a:gd name="connsiteY36" fmla="*/ 1828800 h 1942752"/>
              <a:gd name="connsiteX37" fmla="*/ 5208998 w 5406920"/>
              <a:gd name="connsiteY37" fmla="*/ 1849349 h 1942752"/>
              <a:gd name="connsiteX38" fmla="*/ 5250095 w 5406920"/>
              <a:gd name="connsiteY38" fmla="*/ 1869897 h 1942752"/>
              <a:gd name="connsiteX39" fmla="*/ 5280917 w 5406920"/>
              <a:gd name="connsiteY39" fmla="*/ 1890445 h 1942752"/>
              <a:gd name="connsiteX40" fmla="*/ 5393933 w 5406920"/>
              <a:gd name="connsiteY40" fmla="*/ 1931541 h 1942752"/>
              <a:gd name="connsiteX41" fmla="*/ 5404207 w 5406920"/>
              <a:gd name="connsiteY41" fmla="*/ 1664413 h 1942752"/>
              <a:gd name="connsiteX42" fmla="*/ 5404208 w 5406920"/>
              <a:gd name="connsiteY42" fmla="*/ 1212351 h 1942752"/>
              <a:gd name="connsiteX43" fmla="*/ 5373385 w 5406920"/>
              <a:gd name="connsiteY43"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078841 w 5406920"/>
              <a:gd name="connsiteY22" fmla="*/ 1530850 h 1942752"/>
              <a:gd name="connsiteX23" fmla="*/ 4140486 w 5406920"/>
              <a:gd name="connsiteY23" fmla="*/ 1541124 h 1942752"/>
              <a:gd name="connsiteX24" fmla="*/ 4222679 w 5406920"/>
              <a:gd name="connsiteY24" fmla="*/ 1561672 h 1942752"/>
              <a:gd name="connsiteX25" fmla="*/ 4325421 w 5406920"/>
              <a:gd name="connsiteY25" fmla="*/ 1582221 h 1942752"/>
              <a:gd name="connsiteX26" fmla="*/ 4376791 w 5406920"/>
              <a:gd name="connsiteY26" fmla="*/ 1602769 h 1942752"/>
              <a:gd name="connsiteX27" fmla="*/ 4479533 w 5406920"/>
              <a:gd name="connsiteY27" fmla="*/ 1623317 h 1942752"/>
              <a:gd name="connsiteX28" fmla="*/ 4623371 w 5406920"/>
              <a:gd name="connsiteY28" fmla="*/ 1654140 h 1942752"/>
              <a:gd name="connsiteX29" fmla="*/ 4674742 w 5406920"/>
              <a:gd name="connsiteY29" fmla="*/ 1664414 h 1942752"/>
              <a:gd name="connsiteX30" fmla="*/ 4715838 w 5406920"/>
              <a:gd name="connsiteY30" fmla="*/ 1674688 h 1942752"/>
              <a:gd name="connsiteX31" fmla="*/ 4798032 w 5406920"/>
              <a:gd name="connsiteY31" fmla="*/ 1705510 h 1942752"/>
              <a:gd name="connsiteX32" fmla="*/ 4869951 w 5406920"/>
              <a:gd name="connsiteY32" fmla="*/ 1726059 h 1942752"/>
              <a:gd name="connsiteX33" fmla="*/ 4911047 w 5406920"/>
              <a:gd name="connsiteY33" fmla="*/ 1736333 h 1942752"/>
              <a:gd name="connsiteX34" fmla="*/ 5075434 w 5406920"/>
              <a:gd name="connsiteY34" fmla="*/ 1808252 h 1942752"/>
              <a:gd name="connsiteX35" fmla="*/ 5106256 w 5406920"/>
              <a:gd name="connsiteY35" fmla="*/ 1828800 h 1942752"/>
              <a:gd name="connsiteX36" fmla="*/ 5208998 w 5406920"/>
              <a:gd name="connsiteY36" fmla="*/ 1849349 h 1942752"/>
              <a:gd name="connsiteX37" fmla="*/ 5250095 w 5406920"/>
              <a:gd name="connsiteY37" fmla="*/ 1869897 h 1942752"/>
              <a:gd name="connsiteX38" fmla="*/ 5280917 w 5406920"/>
              <a:gd name="connsiteY38" fmla="*/ 1890445 h 1942752"/>
              <a:gd name="connsiteX39" fmla="*/ 5393933 w 5406920"/>
              <a:gd name="connsiteY39" fmla="*/ 1931541 h 1942752"/>
              <a:gd name="connsiteX40" fmla="*/ 5404207 w 5406920"/>
              <a:gd name="connsiteY40" fmla="*/ 1664413 h 1942752"/>
              <a:gd name="connsiteX41" fmla="*/ 5404208 w 5406920"/>
              <a:gd name="connsiteY41" fmla="*/ 1212351 h 1942752"/>
              <a:gd name="connsiteX42" fmla="*/ 5373385 w 5406920"/>
              <a:gd name="connsiteY42"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140486 w 5406920"/>
              <a:gd name="connsiteY22" fmla="*/ 1541124 h 1942752"/>
              <a:gd name="connsiteX23" fmla="*/ 4222679 w 5406920"/>
              <a:gd name="connsiteY23" fmla="*/ 1561672 h 1942752"/>
              <a:gd name="connsiteX24" fmla="*/ 4325421 w 5406920"/>
              <a:gd name="connsiteY24" fmla="*/ 1582221 h 1942752"/>
              <a:gd name="connsiteX25" fmla="*/ 4376791 w 5406920"/>
              <a:gd name="connsiteY25" fmla="*/ 1602769 h 1942752"/>
              <a:gd name="connsiteX26" fmla="*/ 4479533 w 5406920"/>
              <a:gd name="connsiteY26" fmla="*/ 1623317 h 1942752"/>
              <a:gd name="connsiteX27" fmla="*/ 4623371 w 5406920"/>
              <a:gd name="connsiteY27" fmla="*/ 1654140 h 1942752"/>
              <a:gd name="connsiteX28" fmla="*/ 4674742 w 5406920"/>
              <a:gd name="connsiteY28" fmla="*/ 1664414 h 1942752"/>
              <a:gd name="connsiteX29" fmla="*/ 4715838 w 5406920"/>
              <a:gd name="connsiteY29" fmla="*/ 1674688 h 1942752"/>
              <a:gd name="connsiteX30" fmla="*/ 4798032 w 5406920"/>
              <a:gd name="connsiteY30" fmla="*/ 1705510 h 1942752"/>
              <a:gd name="connsiteX31" fmla="*/ 4869951 w 5406920"/>
              <a:gd name="connsiteY31" fmla="*/ 1726059 h 1942752"/>
              <a:gd name="connsiteX32" fmla="*/ 4911047 w 5406920"/>
              <a:gd name="connsiteY32" fmla="*/ 1736333 h 1942752"/>
              <a:gd name="connsiteX33" fmla="*/ 5075434 w 5406920"/>
              <a:gd name="connsiteY33" fmla="*/ 1808252 h 1942752"/>
              <a:gd name="connsiteX34" fmla="*/ 5106256 w 5406920"/>
              <a:gd name="connsiteY34" fmla="*/ 1828800 h 1942752"/>
              <a:gd name="connsiteX35" fmla="*/ 5208998 w 5406920"/>
              <a:gd name="connsiteY35" fmla="*/ 1849349 h 1942752"/>
              <a:gd name="connsiteX36" fmla="*/ 5250095 w 5406920"/>
              <a:gd name="connsiteY36" fmla="*/ 1869897 h 1942752"/>
              <a:gd name="connsiteX37" fmla="*/ 5280917 w 5406920"/>
              <a:gd name="connsiteY37" fmla="*/ 1890445 h 1942752"/>
              <a:gd name="connsiteX38" fmla="*/ 5393933 w 5406920"/>
              <a:gd name="connsiteY38" fmla="*/ 1931541 h 1942752"/>
              <a:gd name="connsiteX39" fmla="*/ 5404207 w 5406920"/>
              <a:gd name="connsiteY39" fmla="*/ 1664413 h 1942752"/>
              <a:gd name="connsiteX40" fmla="*/ 5404208 w 5406920"/>
              <a:gd name="connsiteY40" fmla="*/ 1212351 h 1942752"/>
              <a:gd name="connsiteX41" fmla="*/ 5373385 w 5406920"/>
              <a:gd name="connsiteY41"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376791 w 5406920"/>
              <a:gd name="connsiteY24" fmla="*/ 1602769 h 1942752"/>
              <a:gd name="connsiteX25" fmla="*/ 4479533 w 5406920"/>
              <a:gd name="connsiteY25" fmla="*/ 1623317 h 1942752"/>
              <a:gd name="connsiteX26" fmla="*/ 4623371 w 5406920"/>
              <a:gd name="connsiteY26" fmla="*/ 1654140 h 1942752"/>
              <a:gd name="connsiteX27" fmla="*/ 4674742 w 5406920"/>
              <a:gd name="connsiteY27" fmla="*/ 1664414 h 1942752"/>
              <a:gd name="connsiteX28" fmla="*/ 4715838 w 5406920"/>
              <a:gd name="connsiteY28" fmla="*/ 1674688 h 1942752"/>
              <a:gd name="connsiteX29" fmla="*/ 4798032 w 5406920"/>
              <a:gd name="connsiteY29" fmla="*/ 1705510 h 1942752"/>
              <a:gd name="connsiteX30" fmla="*/ 4869951 w 5406920"/>
              <a:gd name="connsiteY30" fmla="*/ 1726059 h 1942752"/>
              <a:gd name="connsiteX31" fmla="*/ 4911047 w 5406920"/>
              <a:gd name="connsiteY31" fmla="*/ 1736333 h 1942752"/>
              <a:gd name="connsiteX32" fmla="*/ 5075434 w 5406920"/>
              <a:gd name="connsiteY32" fmla="*/ 1808252 h 1942752"/>
              <a:gd name="connsiteX33" fmla="*/ 5106256 w 5406920"/>
              <a:gd name="connsiteY33" fmla="*/ 1828800 h 1942752"/>
              <a:gd name="connsiteX34" fmla="*/ 5208998 w 5406920"/>
              <a:gd name="connsiteY34" fmla="*/ 1849349 h 1942752"/>
              <a:gd name="connsiteX35" fmla="*/ 5250095 w 5406920"/>
              <a:gd name="connsiteY35" fmla="*/ 1869897 h 1942752"/>
              <a:gd name="connsiteX36" fmla="*/ 5280917 w 5406920"/>
              <a:gd name="connsiteY36" fmla="*/ 1890445 h 1942752"/>
              <a:gd name="connsiteX37" fmla="*/ 5393933 w 5406920"/>
              <a:gd name="connsiteY37" fmla="*/ 1931541 h 1942752"/>
              <a:gd name="connsiteX38" fmla="*/ 5404207 w 5406920"/>
              <a:gd name="connsiteY38" fmla="*/ 1664413 h 1942752"/>
              <a:gd name="connsiteX39" fmla="*/ 5404208 w 5406920"/>
              <a:gd name="connsiteY39" fmla="*/ 1212351 h 1942752"/>
              <a:gd name="connsiteX40" fmla="*/ 5373385 w 5406920"/>
              <a:gd name="connsiteY40"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479533 w 5406920"/>
              <a:gd name="connsiteY24" fmla="*/ 1623317 h 1942752"/>
              <a:gd name="connsiteX25" fmla="*/ 4623371 w 5406920"/>
              <a:gd name="connsiteY25" fmla="*/ 1654140 h 1942752"/>
              <a:gd name="connsiteX26" fmla="*/ 4674742 w 5406920"/>
              <a:gd name="connsiteY26" fmla="*/ 1664414 h 1942752"/>
              <a:gd name="connsiteX27" fmla="*/ 4715838 w 5406920"/>
              <a:gd name="connsiteY27" fmla="*/ 1674688 h 1942752"/>
              <a:gd name="connsiteX28" fmla="*/ 4798032 w 5406920"/>
              <a:gd name="connsiteY28" fmla="*/ 1705510 h 1942752"/>
              <a:gd name="connsiteX29" fmla="*/ 4869951 w 5406920"/>
              <a:gd name="connsiteY29" fmla="*/ 1726059 h 1942752"/>
              <a:gd name="connsiteX30" fmla="*/ 4911047 w 5406920"/>
              <a:gd name="connsiteY30" fmla="*/ 1736333 h 1942752"/>
              <a:gd name="connsiteX31" fmla="*/ 5075434 w 5406920"/>
              <a:gd name="connsiteY31" fmla="*/ 1808252 h 1942752"/>
              <a:gd name="connsiteX32" fmla="*/ 5106256 w 5406920"/>
              <a:gd name="connsiteY32" fmla="*/ 1828800 h 1942752"/>
              <a:gd name="connsiteX33" fmla="*/ 5208998 w 5406920"/>
              <a:gd name="connsiteY33" fmla="*/ 1849349 h 1942752"/>
              <a:gd name="connsiteX34" fmla="*/ 5250095 w 5406920"/>
              <a:gd name="connsiteY34" fmla="*/ 1869897 h 1942752"/>
              <a:gd name="connsiteX35" fmla="*/ 5280917 w 5406920"/>
              <a:gd name="connsiteY35" fmla="*/ 1890445 h 1942752"/>
              <a:gd name="connsiteX36" fmla="*/ 5393933 w 5406920"/>
              <a:gd name="connsiteY36" fmla="*/ 1931541 h 1942752"/>
              <a:gd name="connsiteX37" fmla="*/ 5404207 w 5406920"/>
              <a:gd name="connsiteY37" fmla="*/ 1664413 h 1942752"/>
              <a:gd name="connsiteX38" fmla="*/ 5404208 w 5406920"/>
              <a:gd name="connsiteY38" fmla="*/ 1212351 h 1942752"/>
              <a:gd name="connsiteX39" fmla="*/ 5373385 w 5406920"/>
              <a:gd name="connsiteY39"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479533 w 5406920"/>
              <a:gd name="connsiteY24" fmla="*/ 1623317 h 1942752"/>
              <a:gd name="connsiteX25" fmla="*/ 4623371 w 5406920"/>
              <a:gd name="connsiteY25" fmla="*/ 1654140 h 1942752"/>
              <a:gd name="connsiteX26" fmla="*/ 4674742 w 5406920"/>
              <a:gd name="connsiteY26" fmla="*/ 1664414 h 1942752"/>
              <a:gd name="connsiteX27" fmla="*/ 4798032 w 5406920"/>
              <a:gd name="connsiteY27" fmla="*/ 1705510 h 1942752"/>
              <a:gd name="connsiteX28" fmla="*/ 4869951 w 5406920"/>
              <a:gd name="connsiteY28" fmla="*/ 1726059 h 1942752"/>
              <a:gd name="connsiteX29" fmla="*/ 4911047 w 5406920"/>
              <a:gd name="connsiteY29" fmla="*/ 1736333 h 1942752"/>
              <a:gd name="connsiteX30" fmla="*/ 5075434 w 5406920"/>
              <a:gd name="connsiteY30" fmla="*/ 1808252 h 1942752"/>
              <a:gd name="connsiteX31" fmla="*/ 5106256 w 5406920"/>
              <a:gd name="connsiteY31" fmla="*/ 1828800 h 1942752"/>
              <a:gd name="connsiteX32" fmla="*/ 5208998 w 5406920"/>
              <a:gd name="connsiteY32" fmla="*/ 1849349 h 1942752"/>
              <a:gd name="connsiteX33" fmla="*/ 5250095 w 5406920"/>
              <a:gd name="connsiteY33" fmla="*/ 1869897 h 1942752"/>
              <a:gd name="connsiteX34" fmla="*/ 5280917 w 5406920"/>
              <a:gd name="connsiteY34" fmla="*/ 1890445 h 1942752"/>
              <a:gd name="connsiteX35" fmla="*/ 5393933 w 5406920"/>
              <a:gd name="connsiteY35" fmla="*/ 1931541 h 1942752"/>
              <a:gd name="connsiteX36" fmla="*/ 5404207 w 5406920"/>
              <a:gd name="connsiteY36" fmla="*/ 1664413 h 1942752"/>
              <a:gd name="connsiteX37" fmla="*/ 5404208 w 5406920"/>
              <a:gd name="connsiteY37" fmla="*/ 1212351 h 1942752"/>
              <a:gd name="connsiteX38" fmla="*/ 5373385 w 5406920"/>
              <a:gd name="connsiteY38"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479533 w 5406920"/>
              <a:gd name="connsiteY24" fmla="*/ 1623317 h 1942752"/>
              <a:gd name="connsiteX25" fmla="*/ 4623371 w 5406920"/>
              <a:gd name="connsiteY25" fmla="*/ 1654140 h 1942752"/>
              <a:gd name="connsiteX26" fmla="*/ 4674742 w 5406920"/>
              <a:gd name="connsiteY26" fmla="*/ 1664414 h 1942752"/>
              <a:gd name="connsiteX27" fmla="*/ 4798032 w 5406920"/>
              <a:gd name="connsiteY27" fmla="*/ 1705510 h 1942752"/>
              <a:gd name="connsiteX28" fmla="*/ 4869951 w 5406920"/>
              <a:gd name="connsiteY28" fmla="*/ 1726059 h 1942752"/>
              <a:gd name="connsiteX29" fmla="*/ 5075434 w 5406920"/>
              <a:gd name="connsiteY29" fmla="*/ 1808252 h 1942752"/>
              <a:gd name="connsiteX30" fmla="*/ 5106256 w 5406920"/>
              <a:gd name="connsiteY30" fmla="*/ 1828800 h 1942752"/>
              <a:gd name="connsiteX31" fmla="*/ 5208998 w 5406920"/>
              <a:gd name="connsiteY31" fmla="*/ 1849349 h 1942752"/>
              <a:gd name="connsiteX32" fmla="*/ 5250095 w 5406920"/>
              <a:gd name="connsiteY32" fmla="*/ 1869897 h 1942752"/>
              <a:gd name="connsiteX33" fmla="*/ 5280917 w 5406920"/>
              <a:gd name="connsiteY33" fmla="*/ 1890445 h 1942752"/>
              <a:gd name="connsiteX34" fmla="*/ 5393933 w 5406920"/>
              <a:gd name="connsiteY34" fmla="*/ 1931541 h 1942752"/>
              <a:gd name="connsiteX35" fmla="*/ 5404207 w 5406920"/>
              <a:gd name="connsiteY35" fmla="*/ 1664413 h 1942752"/>
              <a:gd name="connsiteX36" fmla="*/ 5404208 w 5406920"/>
              <a:gd name="connsiteY36" fmla="*/ 1212351 h 1942752"/>
              <a:gd name="connsiteX37" fmla="*/ 5373385 w 5406920"/>
              <a:gd name="connsiteY37"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479533 w 5406920"/>
              <a:gd name="connsiteY24" fmla="*/ 1623317 h 1942752"/>
              <a:gd name="connsiteX25" fmla="*/ 4623371 w 5406920"/>
              <a:gd name="connsiteY25" fmla="*/ 1654140 h 1942752"/>
              <a:gd name="connsiteX26" fmla="*/ 4674742 w 5406920"/>
              <a:gd name="connsiteY26" fmla="*/ 1664414 h 1942752"/>
              <a:gd name="connsiteX27" fmla="*/ 4798032 w 5406920"/>
              <a:gd name="connsiteY27" fmla="*/ 1705510 h 1942752"/>
              <a:gd name="connsiteX28" fmla="*/ 4869951 w 5406920"/>
              <a:gd name="connsiteY28" fmla="*/ 1726059 h 1942752"/>
              <a:gd name="connsiteX29" fmla="*/ 5075434 w 5406920"/>
              <a:gd name="connsiteY29" fmla="*/ 1808252 h 1942752"/>
              <a:gd name="connsiteX30" fmla="*/ 5208998 w 5406920"/>
              <a:gd name="connsiteY30" fmla="*/ 1849349 h 1942752"/>
              <a:gd name="connsiteX31" fmla="*/ 5250095 w 5406920"/>
              <a:gd name="connsiteY31" fmla="*/ 1869897 h 1942752"/>
              <a:gd name="connsiteX32" fmla="*/ 5280917 w 5406920"/>
              <a:gd name="connsiteY32" fmla="*/ 1890445 h 1942752"/>
              <a:gd name="connsiteX33" fmla="*/ 5393933 w 5406920"/>
              <a:gd name="connsiteY33" fmla="*/ 1931541 h 1942752"/>
              <a:gd name="connsiteX34" fmla="*/ 5404207 w 5406920"/>
              <a:gd name="connsiteY34" fmla="*/ 1664413 h 1942752"/>
              <a:gd name="connsiteX35" fmla="*/ 5404208 w 5406920"/>
              <a:gd name="connsiteY35" fmla="*/ 1212351 h 1942752"/>
              <a:gd name="connsiteX36" fmla="*/ 5373385 w 5406920"/>
              <a:gd name="connsiteY36" fmla="*/ 0 h 1942752"/>
              <a:gd name="connsiteX0" fmla="*/ 5373385 w 5408225"/>
              <a:gd name="connsiteY0" fmla="*/ 0 h 1939820"/>
              <a:gd name="connsiteX1" fmla="*/ 3092522 w 5408225"/>
              <a:gd name="connsiteY1" fmla="*/ 205484 h 1939820"/>
              <a:gd name="connsiteX2" fmla="*/ 2239767 w 5408225"/>
              <a:gd name="connsiteY2" fmla="*/ 349322 h 1939820"/>
              <a:gd name="connsiteX3" fmla="*/ 1150706 w 5408225"/>
              <a:gd name="connsiteY3" fmla="*/ 606176 h 1939820"/>
              <a:gd name="connsiteX4" fmla="*/ 410967 w 5408225"/>
              <a:gd name="connsiteY4" fmla="*/ 770562 h 1939820"/>
              <a:gd name="connsiteX5" fmla="*/ 0 w 5408225"/>
              <a:gd name="connsiteY5" fmla="*/ 904126 h 1939820"/>
              <a:gd name="connsiteX6" fmla="*/ 924674 w 5408225"/>
              <a:gd name="connsiteY6" fmla="*/ 760288 h 1939820"/>
              <a:gd name="connsiteX7" fmla="*/ 1448656 w 5408225"/>
              <a:gd name="connsiteY7" fmla="*/ 760288 h 1939820"/>
              <a:gd name="connsiteX8" fmla="*/ 1448656 w 5408225"/>
              <a:gd name="connsiteY8" fmla="*/ 760288 h 1939820"/>
              <a:gd name="connsiteX9" fmla="*/ 1695236 w 5408225"/>
              <a:gd name="connsiteY9" fmla="*/ 811659 h 1939820"/>
              <a:gd name="connsiteX10" fmla="*/ 1993187 w 5408225"/>
              <a:gd name="connsiteY10" fmla="*/ 863030 h 1939820"/>
              <a:gd name="connsiteX11" fmla="*/ 2106203 w 5408225"/>
              <a:gd name="connsiteY11" fmla="*/ 893852 h 1939820"/>
              <a:gd name="connsiteX12" fmla="*/ 2332234 w 5408225"/>
              <a:gd name="connsiteY12" fmla="*/ 945223 h 1939820"/>
              <a:gd name="connsiteX13" fmla="*/ 2558265 w 5408225"/>
              <a:gd name="connsiteY13" fmla="*/ 1017142 h 1939820"/>
              <a:gd name="connsiteX14" fmla="*/ 2856216 w 5408225"/>
              <a:gd name="connsiteY14" fmla="*/ 1109609 h 1939820"/>
              <a:gd name="connsiteX15" fmla="*/ 3123344 w 5408225"/>
              <a:gd name="connsiteY15" fmla="*/ 1191803 h 1939820"/>
              <a:gd name="connsiteX16" fmla="*/ 3246634 w 5408225"/>
              <a:gd name="connsiteY16" fmla="*/ 1243173 h 1939820"/>
              <a:gd name="connsiteX17" fmla="*/ 3349376 w 5408225"/>
              <a:gd name="connsiteY17" fmla="*/ 1263722 h 1939820"/>
              <a:gd name="connsiteX18" fmla="*/ 3534310 w 5408225"/>
              <a:gd name="connsiteY18" fmla="*/ 1325367 h 1939820"/>
              <a:gd name="connsiteX19" fmla="*/ 3811713 w 5408225"/>
              <a:gd name="connsiteY19" fmla="*/ 1438382 h 1939820"/>
              <a:gd name="connsiteX20" fmla="*/ 3852809 w 5408225"/>
              <a:gd name="connsiteY20" fmla="*/ 1448657 h 1939820"/>
              <a:gd name="connsiteX21" fmla="*/ 4006922 w 5408225"/>
              <a:gd name="connsiteY21" fmla="*/ 1510301 h 1939820"/>
              <a:gd name="connsiteX22" fmla="*/ 4222679 w 5408225"/>
              <a:gd name="connsiteY22" fmla="*/ 1561672 h 1939820"/>
              <a:gd name="connsiteX23" fmla="*/ 4325421 w 5408225"/>
              <a:gd name="connsiteY23" fmla="*/ 1582221 h 1939820"/>
              <a:gd name="connsiteX24" fmla="*/ 4479533 w 5408225"/>
              <a:gd name="connsiteY24" fmla="*/ 1623317 h 1939820"/>
              <a:gd name="connsiteX25" fmla="*/ 4623371 w 5408225"/>
              <a:gd name="connsiteY25" fmla="*/ 1654140 h 1939820"/>
              <a:gd name="connsiteX26" fmla="*/ 4674742 w 5408225"/>
              <a:gd name="connsiteY26" fmla="*/ 1664414 h 1939820"/>
              <a:gd name="connsiteX27" fmla="*/ 4798032 w 5408225"/>
              <a:gd name="connsiteY27" fmla="*/ 1705510 h 1939820"/>
              <a:gd name="connsiteX28" fmla="*/ 4869951 w 5408225"/>
              <a:gd name="connsiteY28" fmla="*/ 1726059 h 1939820"/>
              <a:gd name="connsiteX29" fmla="*/ 5075434 w 5408225"/>
              <a:gd name="connsiteY29" fmla="*/ 1808252 h 1939820"/>
              <a:gd name="connsiteX30" fmla="*/ 5208998 w 5408225"/>
              <a:gd name="connsiteY30" fmla="*/ 1849349 h 1939820"/>
              <a:gd name="connsiteX31" fmla="*/ 5250095 w 5408225"/>
              <a:gd name="connsiteY31" fmla="*/ 1869897 h 1939820"/>
              <a:gd name="connsiteX32" fmla="*/ 5393933 w 5408225"/>
              <a:gd name="connsiteY32" fmla="*/ 1931541 h 1939820"/>
              <a:gd name="connsiteX33" fmla="*/ 5404207 w 5408225"/>
              <a:gd name="connsiteY33" fmla="*/ 1664413 h 1939820"/>
              <a:gd name="connsiteX34" fmla="*/ 5404208 w 5408225"/>
              <a:gd name="connsiteY34" fmla="*/ 1212351 h 1939820"/>
              <a:gd name="connsiteX35" fmla="*/ 5373385 w 5408225"/>
              <a:gd name="connsiteY35" fmla="*/ 0 h 1939820"/>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3852809 w 5411118"/>
              <a:gd name="connsiteY20" fmla="*/ 1448657 h 1937772"/>
              <a:gd name="connsiteX21" fmla="*/ 4006922 w 5411118"/>
              <a:gd name="connsiteY21" fmla="*/ 1510301 h 1937772"/>
              <a:gd name="connsiteX22" fmla="*/ 4222679 w 5411118"/>
              <a:gd name="connsiteY22" fmla="*/ 1561672 h 1937772"/>
              <a:gd name="connsiteX23" fmla="*/ 4325421 w 5411118"/>
              <a:gd name="connsiteY23" fmla="*/ 1582221 h 1937772"/>
              <a:gd name="connsiteX24" fmla="*/ 4479533 w 5411118"/>
              <a:gd name="connsiteY24" fmla="*/ 1623317 h 1937772"/>
              <a:gd name="connsiteX25" fmla="*/ 4623371 w 5411118"/>
              <a:gd name="connsiteY25" fmla="*/ 1654140 h 1937772"/>
              <a:gd name="connsiteX26" fmla="*/ 4674742 w 5411118"/>
              <a:gd name="connsiteY26" fmla="*/ 1664414 h 1937772"/>
              <a:gd name="connsiteX27" fmla="*/ 4798032 w 5411118"/>
              <a:gd name="connsiteY27" fmla="*/ 1705510 h 1937772"/>
              <a:gd name="connsiteX28" fmla="*/ 4869951 w 5411118"/>
              <a:gd name="connsiteY28" fmla="*/ 1726059 h 1937772"/>
              <a:gd name="connsiteX29" fmla="*/ 5075434 w 5411118"/>
              <a:gd name="connsiteY29" fmla="*/ 1808252 h 1937772"/>
              <a:gd name="connsiteX30" fmla="*/ 5208998 w 5411118"/>
              <a:gd name="connsiteY30" fmla="*/ 1849349 h 1937772"/>
              <a:gd name="connsiteX31" fmla="*/ 5393933 w 5411118"/>
              <a:gd name="connsiteY31" fmla="*/ 1931541 h 1937772"/>
              <a:gd name="connsiteX32" fmla="*/ 5404207 w 5411118"/>
              <a:gd name="connsiteY32" fmla="*/ 1664413 h 1937772"/>
              <a:gd name="connsiteX33" fmla="*/ 5404208 w 5411118"/>
              <a:gd name="connsiteY33" fmla="*/ 1212351 h 1937772"/>
              <a:gd name="connsiteX34" fmla="*/ 5373385 w 5411118"/>
              <a:gd name="connsiteY34"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3852809 w 5411118"/>
              <a:gd name="connsiteY20" fmla="*/ 1448657 h 1937772"/>
              <a:gd name="connsiteX21" fmla="*/ 4006922 w 5411118"/>
              <a:gd name="connsiteY21" fmla="*/ 1510301 h 1937772"/>
              <a:gd name="connsiteX22" fmla="*/ 4222679 w 5411118"/>
              <a:gd name="connsiteY22" fmla="*/ 1561672 h 1937772"/>
              <a:gd name="connsiteX23" fmla="*/ 4325421 w 5411118"/>
              <a:gd name="connsiteY23" fmla="*/ 1582221 h 1937772"/>
              <a:gd name="connsiteX24" fmla="*/ 4479533 w 5411118"/>
              <a:gd name="connsiteY24" fmla="*/ 1623317 h 1937772"/>
              <a:gd name="connsiteX25" fmla="*/ 4623371 w 5411118"/>
              <a:gd name="connsiteY25" fmla="*/ 1654140 h 1937772"/>
              <a:gd name="connsiteX26" fmla="*/ 4674742 w 5411118"/>
              <a:gd name="connsiteY26" fmla="*/ 1664414 h 1937772"/>
              <a:gd name="connsiteX27" fmla="*/ 4798032 w 5411118"/>
              <a:gd name="connsiteY27" fmla="*/ 1705510 h 1937772"/>
              <a:gd name="connsiteX28" fmla="*/ 5075434 w 5411118"/>
              <a:gd name="connsiteY28" fmla="*/ 1808252 h 1937772"/>
              <a:gd name="connsiteX29" fmla="*/ 5208998 w 5411118"/>
              <a:gd name="connsiteY29" fmla="*/ 1849349 h 1937772"/>
              <a:gd name="connsiteX30" fmla="*/ 5393933 w 5411118"/>
              <a:gd name="connsiteY30" fmla="*/ 1931541 h 1937772"/>
              <a:gd name="connsiteX31" fmla="*/ 5404207 w 5411118"/>
              <a:gd name="connsiteY31" fmla="*/ 1664413 h 1937772"/>
              <a:gd name="connsiteX32" fmla="*/ 5404208 w 5411118"/>
              <a:gd name="connsiteY32" fmla="*/ 1212351 h 1937772"/>
              <a:gd name="connsiteX33" fmla="*/ 5373385 w 5411118"/>
              <a:gd name="connsiteY33"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3852809 w 5411118"/>
              <a:gd name="connsiteY20" fmla="*/ 1448657 h 1937772"/>
              <a:gd name="connsiteX21" fmla="*/ 4006922 w 5411118"/>
              <a:gd name="connsiteY21" fmla="*/ 1510301 h 1937772"/>
              <a:gd name="connsiteX22" fmla="*/ 4222679 w 5411118"/>
              <a:gd name="connsiteY22" fmla="*/ 1561672 h 1937772"/>
              <a:gd name="connsiteX23" fmla="*/ 4325421 w 5411118"/>
              <a:gd name="connsiteY23" fmla="*/ 1582221 h 1937772"/>
              <a:gd name="connsiteX24" fmla="*/ 4479533 w 5411118"/>
              <a:gd name="connsiteY24" fmla="*/ 1623317 h 1937772"/>
              <a:gd name="connsiteX25" fmla="*/ 4623371 w 5411118"/>
              <a:gd name="connsiteY25" fmla="*/ 1654140 h 1937772"/>
              <a:gd name="connsiteX26" fmla="*/ 4798032 w 5411118"/>
              <a:gd name="connsiteY26" fmla="*/ 1705510 h 1937772"/>
              <a:gd name="connsiteX27" fmla="*/ 5075434 w 5411118"/>
              <a:gd name="connsiteY27" fmla="*/ 1808252 h 1937772"/>
              <a:gd name="connsiteX28" fmla="*/ 5208998 w 5411118"/>
              <a:gd name="connsiteY28" fmla="*/ 1849349 h 1937772"/>
              <a:gd name="connsiteX29" fmla="*/ 5393933 w 5411118"/>
              <a:gd name="connsiteY29" fmla="*/ 1931541 h 1937772"/>
              <a:gd name="connsiteX30" fmla="*/ 5404207 w 5411118"/>
              <a:gd name="connsiteY30" fmla="*/ 1664413 h 1937772"/>
              <a:gd name="connsiteX31" fmla="*/ 5404208 w 5411118"/>
              <a:gd name="connsiteY31" fmla="*/ 1212351 h 1937772"/>
              <a:gd name="connsiteX32" fmla="*/ 5373385 w 5411118"/>
              <a:gd name="connsiteY32"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4006922 w 5411118"/>
              <a:gd name="connsiteY20" fmla="*/ 1510301 h 1937772"/>
              <a:gd name="connsiteX21" fmla="*/ 4222679 w 5411118"/>
              <a:gd name="connsiteY21" fmla="*/ 1561672 h 1937772"/>
              <a:gd name="connsiteX22" fmla="*/ 4325421 w 5411118"/>
              <a:gd name="connsiteY22" fmla="*/ 1582221 h 1937772"/>
              <a:gd name="connsiteX23" fmla="*/ 4479533 w 5411118"/>
              <a:gd name="connsiteY23" fmla="*/ 1623317 h 1937772"/>
              <a:gd name="connsiteX24" fmla="*/ 4623371 w 5411118"/>
              <a:gd name="connsiteY24" fmla="*/ 1654140 h 1937772"/>
              <a:gd name="connsiteX25" fmla="*/ 4798032 w 5411118"/>
              <a:gd name="connsiteY25" fmla="*/ 1705510 h 1937772"/>
              <a:gd name="connsiteX26" fmla="*/ 5075434 w 5411118"/>
              <a:gd name="connsiteY26" fmla="*/ 1808252 h 1937772"/>
              <a:gd name="connsiteX27" fmla="*/ 5208998 w 5411118"/>
              <a:gd name="connsiteY27" fmla="*/ 1849349 h 1937772"/>
              <a:gd name="connsiteX28" fmla="*/ 5393933 w 5411118"/>
              <a:gd name="connsiteY28" fmla="*/ 1931541 h 1937772"/>
              <a:gd name="connsiteX29" fmla="*/ 5404207 w 5411118"/>
              <a:gd name="connsiteY29" fmla="*/ 1664413 h 1937772"/>
              <a:gd name="connsiteX30" fmla="*/ 5404208 w 5411118"/>
              <a:gd name="connsiteY30" fmla="*/ 1212351 h 1937772"/>
              <a:gd name="connsiteX31" fmla="*/ 5373385 w 5411118"/>
              <a:gd name="connsiteY31"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4006922 w 5411118"/>
              <a:gd name="connsiteY20" fmla="*/ 1510301 h 1937772"/>
              <a:gd name="connsiteX21" fmla="*/ 4222679 w 5411118"/>
              <a:gd name="connsiteY21" fmla="*/ 1561672 h 1937772"/>
              <a:gd name="connsiteX22" fmla="*/ 4479533 w 5411118"/>
              <a:gd name="connsiteY22" fmla="*/ 1623317 h 1937772"/>
              <a:gd name="connsiteX23" fmla="*/ 4623371 w 5411118"/>
              <a:gd name="connsiteY23" fmla="*/ 1654140 h 1937772"/>
              <a:gd name="connsiteX24" fmla="*/ 4798032 w 5411118"/>
              <a:gd name="connsiteY24" fmla="*/ 1705510 h 1937772"/>
              <a:gd name="connsiteX25" fmla="*/ 5075434 w 5411118"/>
              <a:gd name="connsiteY25" fmla="*/ 1808252 h 1937772"/>
              <a:gd name="connsiteX26" fmla="*/ 5208998 w 5411118"/>
              <a:gd name="connsiteY26" fmla="*/ 1849349 h 1937772"/>
              <a:gd name="connsiteX27" fmla="*/ 5393933 w 5411118"/>
              <a:gd name="connsiteY27" fmla="*/ 1931541 h 1937772"/>
              <a:gd name="connsiteX28" fmla="*/ 5404207 w 5411118"/>
              <a:gd name="connsiteY28" fmla="*/ 1664413 h 1937772"/>
              <a:gd name="connsiteX29" fmla="*/ 5404208 w 5411118"/>
              <a:gd name="connsiteY29" fmla="*/ 1212351 h 1937772"/>
              <a:gd name="connsiteX30" fmla="*/ 5373385 w 5411118"/>
              <a:gd name="connsiteY30"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4006922 w 5411118"/>
              <a:gd name="connsiteY20" fmla="*/ 1510301 h 1937772"/>
              <a:gd name="connsiteX21" fmla="*/ 4222679 w 5411118"/>
              <a:gd name="connsiteY21" fmla="*/ 1561672 h 1937772"/>
              <a:gd name="connsiteX22" fmla="*/ 4479533 w 5411118"/>
              <a:gd name="connsiteY22" fmla="*/ 1623317 h 1937772"/>
              <a:gd name="connsiteX23" fmla="*/ 4623371 w 5411118"/>
              <a:gd name="connsiteY23" fmla="*/ 1654140 h 1937772"/>
              <a:gd name="connsiteX24" fmla="*/ 4818580 w 5411118"/>
              <a:gd name="connsiteY24" fmla="*/ 1736333 h 1937772"/>
              <a:gd name="connsiteX25" fmla="*/ 5075434 w 5411118"/>
              <a:gd name="connsiteY25" fmla="*/ 1808252 h 1937772"/>
              <a:gd name="connsiteX26" fmla="*/ 5208998 w 5411118"/>
              <a:gd name="connsiteY26" fmla="*/ 1849349 h 1937772"/>
              <a:gd name="connsiteX27" fmla="*/ 5393933 w 5411118"/>
              <a:gd name="connsiteY27" fmla="*/ 1931541 h 1937772"/>
              <a:gd name="connsiteX28" fmla="*/ 5404207 w 5411118"/>
              <a:gd name="connsiteY28" fmla="*/ 1664413 h 1937772"/>
              <a:gd name="connsiteX29" fmla="*/ 5404208 w 5411118"/>
              <a:gd name="connsiteY29" fmla="*/ 1212351 h 1937772"/>
              <a:gd name="connsiteX30" fmla="*/ 5373385 w 5411118"/>
              <a:gd name="connsiteY30" fmla="*/ 0 h 1937772"/>
              <a:gd name="connsiteX0" fmla="*/ 5373385 w 5411118"/>
              <a:gd name="connsiteY0" fmla="*/ 0 h 1937440"/>
              <a:gd name="connsiteX1" fmla="*/ 3092522 w 5411118"/>
              <a:gd name="connsiteY1" fmla="*/ 205484 h 1937440"/>
              <a:gd name="connsiteX2" fmla="*/ 2239767 w 5411118"/>
              <a:gd name="connsiteY2" fmla="*/ 349322 h 1937440"/>
              <a:gd name="connsiteX3" fmla="*/ 1150706 w 5411118"/>
              <a:gd name="connsiteY3" fmla="*/ 606176 h 1937440"/>
              <a:gd name="connsiteX4" fmla="*/ 410967 w 5411118"/>
              <a:gd name="connsiteY4" fmla="*/ 770562 h 1937440"/>
              <a:gd name="connsiteX5" fmla="*/ 0 w 5411118"/>
              <a:gd name="connsiteY5" fmla="*/ 904126 h 1937440"/>
              <a:gd name="connsiteX6" fmla="*/ 924674 w 5411118"/>
              <a:gd name="connsiteY6" fmla="*/ 760288 h 1937440"/>
              <a:gd name="connsiteX7" fmla="*/ 1448656 w 5411118"/>
              <a:gd name="connsiteY7" fmla="*/ 760288 h 1937440"/>
              <a:gd name="connsiteX8" fmla="*/ 1448656 w 5411118"/>
              <a:gd name="connsiteY8" fmla="*/ 760288 h 1937440"/>
              <a:gd name="connsiteX9" fmla="*/ 1695236 w 5411118"/>
              <a:gd name="connsiteY9" fmla="*/ 811659 h 1937440"/>
              <a:gd name="connsiteX10" fmla="*/ 1993187 w 5411118"/>
              <a:gd name="connsiteY10" fmla="*/ 863030 h 1937440"/>
              <a:gd name="connsiteX11" fmla="*/ 2106203 w 5411118"/>
              <a:gd name="connsiteY11" fmla="*/ 893852 h 1937440"/>
              <a:gd name="connsiteX12" fmla="*/ 2332234 w 5411118"/>
              <a:gd name="connsiteY12" fmla="*/ 945223 h 1937440"/>
              <a:gd name="connsiteX13" fmla="*/ 2558265 w 5411118"/>
              <a:gd name="connsiteY13" fmla="*/ 1017142 h 1937440"/>
              <a:gd name="connsiteX14" fmla="*/ 2856216 w 5411118"/>
              <a:gd name="connsiteY14" fmla="*/ 1109609 h 1937440"/>
              <a:gd name="connsiteX15" fmla="*/ 3123344 w 5411118"/>
              <a:gd name="connsiteY15" fmla="*/ 1191803 h 1937440"/>
              <a:gd name="connsiteX16" fmla="*/ 3246634 w 5411118"/>
              <a:gd name="connsiteY16" fmla="*/ 1243173 h 1937440"/>
              <a:gd name="connsiteX17" fmla="*/ 3349376 w 5411118"/>
              <a:gd name="connsiteY17" fmla="*/ 1263722 h 1937440"/>
              <a:gd name="connsiteX18" fmla="*/ 3534310 w 5411118"/>
              <a:gd name="connsiteY18" fmla="*/ 1325367 h 1937440"/>
              <a:gd name="connsiteX19" fmla="*/ 3811713 w 5411118"/>
              <a:gd name="connsiteY19" fmla="*/ 1438382 h 1937440"/>
              <a:gd name="connsiteX20" fmla="*/ 4006922 w 5411118"/>
              <a:gd name="connsiteY20" fmla="*/ 1510301 h 1937440"/>
              <a:gd name="connsiteX21" fmla="*/ 4222679 w 5411118"/>
              <a:gd name="connsiteY21" fmla="*/ 1561672 h 1937440"/>
              <a:gd name="connsiteX22" fmla="*/ 4479533 w 5411118"/>
              <a:gd name="connsiteY22" fmla="*/ 1623317 h 1937440"/>
              <a:gd name="connsiteX23" fmla="*/ 4623371 w 5411118"/>
              <a:gd name="connsiteY23" fmla="*/ 1654140 h 1937440"/>
              <a:gd name="connsiteX24" fmla="*/ 4818580 w 5411118"/>
              <a:gd name="connsiteY24" fmla="*/ 1736333 h 1937440"/>
              <a:gd name="connsiteX25" fmla="*/ 5106256 w 5411118"/>
              <a:gd name="connsiteY25" fmla="*/ 1849349 h 1937440"/>
              <a:gd name="connsiteX26" fmla="*/ 5208998 w 5411118"/>
              <a:gd name="connsiteY26" fmla="*/ 1849349 h 1937440"/>
              <a:gd name="connsiteX27" fmla="*/ 5393933 w 5411118"/>
              <a:gd name="connsiteY27" fmla="*/ 1931541 h 1937440"/>
              <a:gd name="connsiteX28" fmla="*/ 5404207 w 5411118"/>
              <a:gd name="connsiteY28" fmla="*/ 1664413 h 1937440"/>
              <a:gd name="connsiteX29" fmla="*/ 5404208 w 5411118"/>
              <a:gd name="connsiteY29" fmla="*/ 1212351 h 1937440"/>
              <a:gd name="connsiteX30" fmla="*/ 5373385 w 5411118"/>
              <a:gd name="connsiteY30" fmla="*/ 0 h 1937440"/>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246634 w 5406920"/>
              <a:gd name="connsiteY16" fmla="*/ 1243173 h 1959369"/>
              <a:gd name="connsiteX17" fmla="*/ 3349376 w 5406920"/>
              <a:gd name="connsiteY17" fmla="*/ 1263722 h 1959369"/>
              <a:gd name="connsiteX18" fmla="*/ 3534310 w 5406920"/>
              <a:gd name="connsiteY18" fmla="*/ 1325367 h 1959369"/>
              <a:gd name="connsiteX19" fmla="*/ 3811713 w 5406920"/>
              <a:gd name="connsiteY19" fmla="*/ 1438382 h 1959369"/>
              <a:gd name="connsiteX20" fmla="*/ 4006922 w 5406920"/>
              <a:gd name="connsiteY20" fmla="*/ 1510301 h 1959369"/>
              <a:gd name="connsiteX21" fmla="*/ 4222679 w 5406920"/>
              <a:gd name="connsiteY21" fmla="*/ 1561672 h 1959369"/>
              <a:gd name="connsiteX22" fmla="*/ 4479533 w 5406920"/>
              <a:gd name="connsiteY22" fmla="*/ 1623317 h 1959369"/>
              <a:gd name="connsiteX23" fmla="*/ 4623371 w 5406920"/>
              <a:gd name="connsiteY23" fmla="*/ 1654140 h 1959369"/>
              <a:gd name="connsiteX24" fmla="*/ 4818580 w 5406920"/>
              <a:gd name="connsiteY24" fmla="*/ 1736333 h 1959369"/>
              <a:gd name="connsiteX25" fmla="*/ 5106256 w 5406920"/>
              <a:gd name="connsiteY25" fmla="*/ 1849349 h 1959369"/>
              <a:gd name="connsiteX26" fmla="*/ 5280917 w 5406920"/>
              <a:gd name="connsiteY26" fmla="*/ 1941816 h 1959369"/>
              <a:gd name="connsiteX27" fmla="*/ 5393933 w 5406920"/>
              <a:gd name="connsiteY27" fmla="*/ 1931541 h 1959369"/>
              <a:gd name="connsiteX28" fmla="*/ 5404207 w 5406920"/>
              <a:gd name="connsiteY28" fmla="*/ 1664413 h 1959369"/>
              <a:gd name="connsiteX29" fmla="*/ 5404208 w 5406920"/>
              <a:gd name="connsiteY29" fmla="*/ 1212351 h 1959369"/>
              <a:gd name="connsiteX30" fmla="*/ 5373385 w 5406920"/>
              <a:gd name="connsiteY30"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246634 w 5406920"/>
              <a:gd name="connsiteY16" fmla="*/ 1243173 h 1959369"/>
              <a:gd name="connsiteX17" fmla="*/ 3349376 w 5406920"/>
              <a:gd name="connsiteY17" fmla="*/ 1263722 h 1959369"/>
              <a:gd name="connsiteX18" fmla="*/ 3534310 w 5406920"/>
              <a:gd name="connsiteY18" fmla="*/ 1325367 h 1959369"/>
              <a:gd name="connsiteX19" fmla="*/ 3811713 w 5406920"/>
              <a:gd name="connsiteY19" fmla="*/ 1438382 h 1959369"/>
              <a:gd name="connsiteX20" fmla="*/ 4027471 w 5406920"/>
              <a:gd name="connsiteY20" fmla="*/ 1500027 h 1959369"/>
              <a:gd name="connsiteX21" fmla="*/ 4222679 w 5406920"/>
              <a:gd name="connsiteY21" fmla="*/ 1561672 h 1959369"/>
              <a:gd name="connsiteX22" fmla="*/ 4479533 w 5406920"/>
              <a:gd name="connsiteY22" fmla="*/ 1623317 h 1959369"/>
              <a:gd name="connsiteX23" fmla="*/ 4623371 w 5406920"/>
              <a:gd name="connsiteY23" fmla="*/ 1654140 h 1959369"/>
              <a:gd name="connsiteX24" fmla="*/ 4818580 w 5406920"/>
              <a:gd name="connsiteY24" fmla="*/ 1736333 h 1959369"/>
              <a:gd name="connsiteX25" fmla="*/ 5106256 w 5406920"/>
              <a:gd name="connsiteY25" fmla="*/ 1849349 h 1959369"/>
              <a:gd name="connsiteX26" fmla="*/ 5280917 w 5406920"/>
              <a:gd name="connsiteY26" fmla="*/ 1941816 h 1959369"/>
              <a:gd name="connsiteX27" fmla="*/ 5393933 w 5406920"/>
              <a:gd name="connsiteY27" fmla="*/ 1931541 h 1959369"/>
              <a:gd name="connsiteX28" fmla="*/ 5404207 w 5406920"/>
              <a:gd name="connsiteY28" fmla="*/ 1664413 h 1959369"/>
              <a:gd name="connsiteX29" fmla="*/ 5404208 w 5406920"/>
              <a:gd name="connsiteY29" fmla="*/ 1212351 h 1959369"/>
              <a:gd name="connsiteX30" fmla="*/ 5373385 w 5406920"/>
              <a:gd name="connsiteY30"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246634 w 5406920"/>
              <a:gd name="connsiteY16" fmla="*/ 1243173 h 1959369"/>
              <a:gd name="connsiteX17" fmla="*/ 3349376 w 5406920"/>
              <a:gd name="connsiteY17" fmla="*/ 1263722 h 1959369"/>
              <a:gd name="connsiteX18" fmla="*/ 3585681 w 5406920"/>
              <a:gd name="connsiteY18" fmla="*/ 1356189 h 1959369"/>
              <a:gd name="connsiteX19" fmla="*/ 3811713 w 5406920"/>
              <a:gd name="connsiteY19" fmla="*/ 1438382 h 1959369"/>
              <a:gd name="connsiteX20" fmla="*/ 4027471 w 5406920"/>
              <a:gd name="connsiteY20" fmla="*/ 1500027 h 1959369"/>
              <a:gd name="connsiteX21" fmla="*/ 4222679 w 5406920"/>
              <a:gd name="connsiteY21" fmla="*/ 1561672 h 1959369"/>
              <a:gd name="connsiteX22" fmla="*/ 4479533 w 5406920"/>
              <a:gd name="connsiteY22" fmla="*/ 1623317 h 1959369"/>
              <a:gd name="connsiteX23" fmla="*/ 4623371 w 5406920"/>
              <a:gd name="connsiteY23" fmla="*/ 1654140 h 1959369"/>
              <a:gd name="connsiteX24" fmla="*/ 4818580 w 5406920"/>
              <a:gd name="connsiteY24" fmla="*/ 1736333 h 1959369"/>
              <a:gd name="connsiteX25" fmla="*/ 5106256 w 5406920"/>
              <a:gd name="connsiteY25" fmla="*/ 1849349 h 1959369"/>
              <a:gd name="connsiteX26" fmla="*/ 5280917 w 5406920"/>
              <a:gd name="connsiteY26" fmla="*/ 1941816 h 1959369"/>
              <a:gd name="connsiteX27" fmla="*/ 5393933 w 5406920"/>
              <a:gd name="connsiteY27" fmla="*/ 1931541 h 1959369"/>
              <a:gd name="connsiteX28" fmla="*/ 5404207 w 5406920"/>
              <a:gd name="connsiteY28" fmla="*/ 1664413 h 1959369"/>
              <a:gd name="connsiteX29" fmla="*/ 5404208 w 5406920"/>
              <a:gd name="connsiteY29" fmla="*/ 1212351 h 1959369"/>
              <a:gd name="connsiteX30" fmla="*/ 5373385 w 5406920"/>
              <a:gd name="connsiteY30"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85681 w 5406920"/>
              <a:gd name="connsiteY17" fmla="*/ 1356189 h 1959369"/>
              <a:gd name="connsiteX18" fmla="*/ 3811713 w 5406920"/>
              <a:gd name="connsiteY18" fmla="*/ 1438382 h 1959369"/>
              <a:gd name="connsiteX19" fmla="*/ 4027471 w 5406920"/>
              <a:gd name="connsiteY19" fmla="*/ 1500027 h 1959369"/>
              <a:gd name="connsiteX20" fmla="*/ 4222679 w 5406920"/>
              <a:gd name="connsiteY20" fmla="*/ 1561672 h 1959369"/>
              <a:gd name="connsiteX21" fmla="*/ 4479533 w 5406920"/>
              <a:gd name="connsiteY21" fmla="*/ 1623317 h 1959369"/>
              <a:gd name="connsiteX22" fmla="*/ 4623371 w 5406920"/>
              <a:gd name="connsiteY22" fmla="*/ 1654140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85681 w 5406920"/>
              <a:gd name="connsiteY17" fmla="*/ 1356189 h 1959369"/>
              <a:gd name="connsiteX18" fmla="*/ 3811713 w 5406920"/>
              <a:gd name="connsiteY18" fmla="*/ 1417940 h 1959369"/>
              <a:gd name="connsiteX19" fmla="*/ 4027471 w 5406920"/>
              <a:gd name="connsiteY19" fmla="*/ 1500027 h 1959369"/>
              <a:gd name="connsiteX20" fmla="*/ 4222679 w 5406920"/>
              <a:gd name="connsiteY20" fmla="*/ 1561672 h 1959369"/>
              <a:gd name="connsiteX21" fmla="*/ 4479533 w 5406920"/>
              <a:gd name="connsiteY21" fmla="*/ 1623317 h 1959369"/>
              <a:gd name="connsiteX22" fmla="*/ 4623371 w 5406920"/>
              <a:gd name="connsiteY22" fmla="*/ 1654140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85681 w 5406920"/>
              <a:gd name="connsiteY17" fmla="*/ 1356189 h 1959369"/>
              <a:gd name="connsiteX18" fmla="*/ 3811713 w 5406920"/>
              <a:gd name="connsiteY18" fmla="*/ 1417940 h 1959369"/>
              <a:gd name="connsiteX19" fmla="*/ 4027471 w 5406920"/>
              <a:gd name="connsiteY19" fmla="*/ 1500027 h 1959369"/>
              <a:gd name="connsiteX20" fmla="*/ 4222679 w 5406920"/>
              <a:gd name="connsiteY20" fmla="*/ 1551451 h 1959369"/>
              <a:gd name="connsiteX21" fmla="*/ 4479533 w 5406920"/>
              <a:gd name="connsiteY21" fmla="*/ 1623317 h 1959369"/>
              <a:gd name="connsiteX22" fmla="*/ 4623371 w 5406920"/>
              <a:gd name="connsiteY22" fmla="*/ 1654140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85681 w 5406920"/>
              <a:gd name="connsiteY17" fmla="*/ 1356189 h 1959369"/>
              <a:gd name="connsiteX18" fmla="*/ 3811713 w 5406920"/>
              <a:gd name="connsiteY18" fmla="*/ 1417940 h 1959369"/>
              <a:gd name="connsiteX19" fmla="*/ 4027471 w 5406920"/>
              <a:gd name="connsiteY19" fmla="*/ 1500027 h 1959369"/>
              <a:gd name="connsiteX20" fmla="*/ 4222679 w 5406920"/>
              <a:gd name="connsiteY20" fmla="*/ 1551451 h 1959369"/>
              <a:gd name="connsiteX21" fmla="*/ 4479533 w 5406920"/>
              <a:gd name="connsiteY21" fmla="*/ 1623317 h 1959369"/>
              <a:gd name="connsiteX22" fmla="*/ 4654852 w 5406920"/>
              <a:gd name="connsiteY22" fmla="*/ 1684802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96175 w 5406920"/>
              <a:gd name="connsiteY17" fmla="*/ 1345968 h 1959369"/>
              <a:gd name="connsiteX18" fmla="*/ 3811713 w 5406920"/>
              <a:gd name="connsiteY18" fmla="*/ 1417940 h 1959369"/>
              <a:gd name="connsiteX19" fmla="*/ 4027471 w 5406920"/>
              <a:gd name="connsiteY19" fmla="*/ 1500027 h 1959369"/>
              <a:gd name="connsiteX20" fmla="*/ 4222679 w 5406920"/>
              <a:gd name="connsiteY20" fmla="*/ 1551451 h 1959369"/>
              <a:gd name="connsiteX21" fmla="*/ 4479533 w 5406920"/>
              <a:gd name="connsiteY21" fmla="*/ 1623317 h 1959369"/>
              <a:gd name="connsiteX22" fmla="*/ 4654852 w 5406920"/>
              <a:gd name="connsiteY22" fmla="*/ 1684802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06920" h="1959369">
                <a:moveTo>
                  <a:pt x="5373385" y="0"/>
                </a:moveTo>
                <a:lnTo>
                  <a:pt x="3092522" y="205484"/>
                </a:lnTo>
                <a:lnTo>
                  <a:pt x="2239767" y="349322"/>
                </a:lnTo>
                <a:lnTo>
                  <a:pt x="1150706" y="606176"/>
                </a:lnTo>
                <a:lnTo>
                  <a:pt x="410967" y="770562"/>
                </a:lnTo>
                <a:lnTo>
                  <a:pt x="0" y="904126"/>
                </a:lnTo>
                <a:lnTo>
                  <a:pt x="924674" y="760288"/>
                </a:lnTo>
                <a:lnTo>
                  <a:pt x="1448656" y="760288"/>
                </a:lnTo>
                <a:lnTo>
                  <a:pt x="1448656" y="760288"/>
                </a:lnTo>
                <a:cubicBezTo>
                  <a:pt x="1530849" y="767137"/>
                  <a:pt x="1604481" y="794535"/>
                  <a:pt x="1695236" y="811659"/>
                </a:cubicBezTo>
                <a:cubicBezTo>
                  <a:pt x="1785991" y="828783"/>
                  <a:pt x="1924693" y="844194"/>
                  <a:pt x="1993187" y="863030"/>
                </a:cubicBezTo>
                <a:cubicBezTo>
                  <a:pt x="2061681" y="881866"/>
                  <a:pt x="2049695" y="880153"/>
                  <a:pt x="2106203" y="893852"/>
                </a:cubicBezTo>
                <a:cubicBezTo>
                  <a:pt x="2162711" y="907551"/>
                  <a:pt x="2256890" y="924675"/>
                  <a:pt x="2332234" y="945223"/>
                </a:cubicBezTo>
                <a:cubicBezTo>
                  <a:pt x="2407578" y="965771"/>
                  <a:pt x="2470935" y="989744"/>
                  <a:pt x="2558265" y="1017142"/>
                </a:cubicBezTo>
                <a:lnTo>
                  <a:pt x="2856216" y="1109609"/>
                </a:lnTo>
                <a:lnTo>
                  <a:pt x="3123344" y="1191803"/>
                </a:lnTo>
                <a:cubicBezTo>
                  <a:pt x="3205537" y="1217488"/>
                  <a:pt x="3272320" y="1236324"/>
                  <a:pt x="3349376" y="1263722"/>
                </a:cubicBezTo>
                <a:cubicBezTo>
                  <a:pt x="3426432" y="1291120"/>
                  <a:pt x="3519119" y="1320265"/>
                  <a:pt x="3596175" y="1345968"/>
                </a:cubicBezTo>
                <a:cubicBezTo>
                  <a:pt x="3673231" y="1371671"/>
                  <a:pt x="3732944" y="1387118"/>
                  <a:pt x="3811713" y="1417940"/>
                </a:cubicBezTo>
                <a:cubicBezTo>
                  <a:pt x="3890482" y="1448762"/>
                  <a:pt x="3958977" y="1477775"/>
                  <a:pt x="4027471" y="1500027"/>
                </a:cubicBezTo>
                <a:cubicBezTo>
                  <a:pt x="4095965" y="1522279"/>
                  <a:pt x="4147335" y="1530903"/>
                  <a:pt x="4222679" y="1551451"/>
                </a:cubicBezTo>
                <a:cubicBezTo>
                  <a:pt x="4308297" y="1575406"/>
                  <a:pt x="4407504" y="1601092"/>
                  <a:pt x="4479533" y="1623317"/>
                </a:cubicBezTo>
                <a:cubicBezTo>
                  <a:pt x="4551562" y="1645542"/>
                  <a:pt x="4598344" y="1665966"/>
                  <a:pt x="4654852" y="1684802"/>
                </a:cubicBezTo>
                <a:cubicBezTo>
                  <a:pt x="4711360" y="1703638"/>
                  <a:pt x="4743346" y="1708909"/>
                  <a:pt x="4818580" y="1736333"/>
                </a:cubicBezTo>
                <a:cubicBezTo>
                  <a:pt x="4893814" y="1763758"/>
                  <a:pt x="5037762" y="1825376"/>
                  <a:pt x="5106256" y="1849349"/>
                </a:cubicBezTo>
                <a:cubicBezTo>
                  <a:pt x="5174750" y="1873322"/>
                  <a:pt x="5232971" y="1928117"/>
                  <a:pt x="5280917" y="1941816"/>
                </a:cubicBezTo>
                <a:cubicBezTo>
                  <a:pt x="5328863" y="1955515"/>
                  <a:pt x="5373385" y="1977775"/>
                  <a:pt x="5393933" y="1931541"/>
                </a:cubicBezTo>
                <a:cubicBezTo>
                  <a:pt x="5414481" y="1885307"/>
                  <a:pt x="5402495" y="1784278"/>
                  <a:pt x="5404207" y="1664413"/>
                </a:cubicBezTo>
                <a:cubicBezTo>
                  <a:pt x="5405919" y="1544548"/>
                  <a:pt x="5409345" y="1489753"/>
                  <a:pt x="5404208" y="1212351"/>
                </a:cubicBezTo>
                <a:lnTo>
                  <a:pt x="5373385"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317DDA3B-874A-E33D-BE94-75E5986D2573}"/>
              </a:ext>
            </a:extLst>
          </p:cNvPr>
          <p:cNvSpPr>
            <a:spLocks noGrp="1"/>
          </p:cNvSpPr>
          <p:nvPr>
            <p:ph type="subTitle" idx="1"/>
          </p:nvPr>
        </p:nvSpPr>
        <p:spPr>
          <a:xfrm>
            <a:off x="1539594" y="1958104"/>
            <a:ext cx="6984104" cy="3274809"/>
          </a:xfrm>
        </p:spPr>
        <p:txBody>
          <a:bodyPr>
            <a:normAutofit/>
          </a:bodyPr>
          <a:lstStyle/>
          <a:p>
            <a:r>
              <a:rPr lang="en-US" sz="1800" dirty="0">
                <a:latin typeface="Arial" panose="020B0604020202020204" pitchFamily="34" charset="0"/>
                <a:cs typeface="Arial" panose="020B0604020202020204" pitchFamily="34" charset="0"/>
              </a:rPr>
              <a:t>Variables used in the research being presented:</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Cash Rate</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CPI</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GDP</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Exchange Rate</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a:t>
            </a:r>
            <a:r>
              <a:rPr lang="en-AU" sz="1600" dirty="0">
                <a:latin typeface="Arial" panose="020B0604020202020204" pitchFamily="34" charset="0"/>
                <a:cs typeface="Arial" panose="020B0604020202020204" pitchFamily="34" charset="0"/>
              </a:rPr>
              <a:t>Commodities</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Unemployment</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Housing Debt/Income Ratio</a:t>
            </a:r>
          </a:p>
          <a:p>
            <a:endParaRPr lang="en-US" sz="1400" b="0" i="0" dirty="0">
              <a:effectLst/>
              <a:latin typeface="Söhne"/>
            </a:endParaRPr>
          </a:p>
          <a:p>
            <a:r>
              <a:rPr lang="en-US" sz="1400" b="0" i="0" dirty="0">
                <a:effectLst/>
                <a:latin typeface="Söhne"/>
              </a:rPr>
              <a:t>Details the dependent and independent variables in the analysis, and how they are related.</a:t>
            </a:r>
            <a:endParaRPr lang="en-US"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2D92E6F-0731-B1E1-101D-A4E01710DEC2}"/>
              </a:ext>
            </a:extLst>
          </p:cNvPr>
          <p:cNvSpPr txBox="1"/>
          <p:nvPr/>
        </p:nvSpPr>
        <p:spPr>
          <a:xfrm>
            <a:off x="239730" y="1145482"/>
            <a:ext cx="11712539" cy="646331"/>
          </a:xfrm>
          <a:prstGeom prst="rect">
            <a:avLst/>
          </a:prstGeom>
          <a:noFill/>
        </p:spPr>
        <p:txBody>
          <a:bodyPr wrap="square">
            <a:spAutoFit/>
          </a:bodyPr>
          <a:lstStyle/>
          <a:p>
            <a:pPr algn="ctr"/>
            <a:r>
              <a:rPr lang="en-US" sz="1800" b="0" i="0" dirty="0">
                <a:effectLst/>
                <a:latin typeface="Arial" panose="020B0604020202020204" pitchFamily="34" charset="0"/>
                <a:cs typeface="Arial" panose="020B0604020202020204" pitchFamily="34" charset="0"/>
              </a:rPr>
              <a:t>Regression analysis</a:t>
            </a:r>
            <a:r>
              <a:rPr lang="en-US" sz="1800" dirty="0">
                <a:latin typeface="Arial" panose="020B0604020202020204" pitchFamily="34" charset="0"/>
                <a:cs typeface="Arial" panose="020B0604020202020204" pitchFamily="34" charset="0"/>
              </a:rPr>
              <a:t> is a statistical method to investigate relationships between two or more variables.</a:t>
            </a:r>
            <a:endParaRPr lang="en-AU" sz="1800" dirty="0">
              <a:latin typeface="Arial" panose="020B0604020202020204" pitchFamily="34" charset="0"/>
              <a:cs typeface="Arial" panose="020B0604020202020204" pitchFamily="34" charset="0"/>
            </a:endParaRPr>
          </a:p>
          <a:p>
            <a:pPr algn="ctr"/>
            <a:r>
              <a:rPr lang="en-AU" sz="1800" dirty="0">
                <a:latin typeface="Arial" panose="020B0604020202020204" pitchFamily="34" charset="0"/>
                <a:cs typeface="Arial" panose="020B0604020202020204" pitchFamily="34" charset="0"/>
              </a:rPr>
              <a:t>The purpose of </a:t>
            </a:r>
            <a:r>
              <a:rPr lang="en-US" sz="1800" dirty="0">
                <a:latin typeface="Arial" panose="020B0604020202020204" pitchFamily="34" charset="0"/>
                <a:cs typeface="Arial" panose="020B0604020202020204" pitchFamily="34" charset="0"/>
              </a:rPr>
              <a:t>regression analysis is to identify patterns and trends in data.</a:t>
            </a:r>
          </a:p>
        </p:txBody>
      </p:sp>
      <p:pic>
        <p:nvPicPr>
          <p:cNvPr id="11" name="Picture 10">
            <a:extLst>
              <a:ext uri="{FF2B5EF4-FFF2-40B4-BE49-F238E27FC236}">
                <a16:creationId xmlns:a16="http://schemas.microsoft.com/office/drawing/2014/main" id="{C246953B-AFAA-DE51-14F8-09DDACC00354}"/>
              </a:ext>
            </a:extLst>
          </p:cNvPr>
          <p:cNvPicPr>
            <a:picLocks noChangeAspect="1"/>
          </p:cNvPicPr>
          <p:nvPr/>
        </p:nvPicPr>
        <p:blipFill>
          <a:blip r:embed="rId3"/>
          <a:stretch>
            <a:fillRect/>
          </a:stretch>
        </p:blipFill>
        <p:spPr>
          <a:xfrm>
            <a:off x="8523698" y="1958105"/>
            <a:ext cx="2205385" cy="2842496"/>
          </a:xfrm>
          <a:prstGeom prst="rect">
            <a:avLst/>
          </a:prstGeom>
        </p:spPr>
      </p:pic>
      <p:sp>
        <p:nvSpPr>
          <p:cNvPr id="12" name="TextBox 11">
            <a:extLst>
              <a:ext uri="{FF2B5EF4-FFF2-40B4-BE49-F238E27FC236}">
                <a16:creationId xmlns:a16="http://schemas.microsoft.com/office/drawing/2014/main" id="{D48FEEAB-D068-5383-9573-3758D8025132}"/>
              </a:ext>
            </a:extLst>
          </p:cNvPr>
          <p:cNvSpPr txBox="1"/>
          <p:nvPr/>
        </p:nvSpPr>
        <p:spPr>
          <a:xfrm>
            <a:off x="6924781" y="31350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4520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ECF7937-F8BA-29D0-782F-1F19445E6485}"/>
              </a:ext>
            </a:extLst>
          </p:cNvPr>
          <p:cNvSpPr>
            <a:spLocks noGrp="1"/>
          </p:cNvSpPr>
          <p:nvPr>
            <p:ph type="subTitle" idx="1"/>
          </p:nvPr>
        </p:nvSpPr>
        <p:spPr>
          <a:xfrm>
            <a:off x="7366000" y="1085851"/>
            <a:ext cx="4453263" cy="472786"/>
          </a:xfrm>
        </p:spPr>
        <p:txBody>
          <a:bodyPr>
            <a:normAutofit fontScale="85000" lnSpcReduction="10000"/>
          </a:bodyPr>
          <a:lstStyle/>
          <a:p>
            <a:pPr algn="r"/>
            <a:r>
              <a:rPr lang="en-US" sz="2000" i="1" dirty="0">
                <a:latin typeface="Arial" panose="020B0604020202020204" pitchFamily="34" charset="0"/>
                <a:cs typeface="Arial" panose="020B0604020202020204" pitchFamily="34" charset="0"/>
              </a:rPr>
              <a:t>Project Analysis time period beginning 2010</a:t>
            </a:r>
            <a:endParaRPr lang="en-US" i="1" dirty="0"/>
          </a:p>
        </p:txBody>
      </p:sp>
      <p:sp>
        <p:nvSpPr>
          <p:cNvPr id="6" name="Freeform: Shape 5">
            <a:extLst>
              <a:ext uri="{FF2B5EF4-FFF2-40B4-BE49-F238E27FC236}">
                <a16:creationId xmlns:a16="http://schemas.microsoft.com/office/drawing/2014/main" id="{CE6A64C6-43DA-C06E-C9CE-96B484ECB69A}"/>
              </a:ext>
            </a:extLst>
          </p:cNvPr>
          <p:cNvSpPr/>
          <p:nvPr/>
        </p:nvSpPr>
        <p:spPr>
          <a:xfrm>
            <a:off x="-10391" y="4395272"/>
            <a:ext cx="613064" cy="249464"/>
          </a:xfrm>
          <a:custGeom>
            <a:avLst/>
            <a:gdLst>
              <a:gd name="connsiteX0" fmla="*/ 0 w 581891"/>
              <a:gd name="connsiteY0" fmla="*/ 249464 h 249464"/>
              <a:gd name="connsiteX1" fmla="*/ 51955 w 581891"/>
              <a:gd name="connsiteY1" fmla="*/ 218292 h 249464"/>
              <a:gd name="connsiteX2" fmla="*/ 93518 w 581891"/>
              <a:gd name="connsiteY2" fmla="*/ 207901 h 249464"/>
              <a:gd name="connsiteX3" fmla="*/ 135082 w 581891"/>
              <a:gd name="connsiteY3" fmla="*/ 176728 h 249464"/>
              <a:gd name="connsiteX4" fmla="*/ 218209 w 581891"/>
              <a:gd name="connsiteY4" fmla="*/ 135164 h 249464"/>
              <a:gd name="connsiteX5" fmla="*/ 259773 w 581891"/>
              <a:gd name="connsiteY5" fmla="*/ 103992 h 249464"/>
              <a:gd name="connsiteX6" fmla="*/ 332509 w 581891"/>
              <a:gd name="connsiteY6" fmla="*/ 72819 h 249464"/>
              <a:gd name="connsiteX7" fmla="*/ 467591 w 581891"/>
              <a:gd name="connsiteY7" fmla="*/ 31255 h 249464"/>
              <a:gd name="connsiteX8" fmla="*/ 509155 w 581891"/>
              <a:gd name="connsiteY8" fmla="*/ 20864 h 249464"/>
              <a:gd name="connsiteX9" fmla="*/ 581891 w 581891"/>
              <a:gd name="connsiteY9" fmla="*/ 83 h 249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1891" h="249464">
                <a:moveTo>
                  <a:pt x="0" y="249464"/>
                </a:moveTo>
                <a:cubicBezTo>
                  <a:pt x="17318" y="239073"/>
                  <a:pt x="33499" y="226494"/>
                  <a:pt x="51955" y="218292"/>
                </a:cubicBezTo>
                <a:cubicBezTo>
                  <a:pt x="65005" y="212492"/>
                  <a:pt x="80745" y="214288"/>
                  <a:pt x="93518" y="207901"/>
                </a:cubicBezTo>
                <a:cubicBezTo>
                  <a:pt x="109008" y="200156"/>
                  <a:pt x="120672" y="186335"/>
                  <a:pt x="135082" y="176728"/>
                </a:cubicBezTo>
                <a:cubicBezTo>
                  <a:pt x="184160" y="144009"/>
                  <a:pt x="174530" y="149724"/>
                  <a:pt x="218209" y="135164"/>
                </a:cubicBezTo>
                <a:cubicBezTo>
                  <a:pt x="232064" y="124773"/>
                  <a:pt x="244569" y="112285"/>
                  <a:pt x="259773" y="103992"/>
                </a:cubicBezTo>
                <a:cubicBezTo>
                  <a:pt x="282930" y="91361"/>
                  <a:pt x="307889" y="82288"/>
                  <a:pt x="332509" y="72819"/>
                </a:cubicBezTo>
                <a:cubicBezTo>
                  <a:pt x="369776" y="58486"/>
                  <a:pt x="430195" y="41454"/>
                  <a:pt x="467591" y="31255"/>
                </a:cubicBezTo>
                <a:cubicBezTo>
                  <a:pt x="481369" y="27497"/>
                  <a:pt x="495607" y="25380"/>
                  <a:pt x="509155" y="20864"/>
                </a:cubicBezTo>
                <a:cubicBezTo>
                  <a:pt x="579218" y="-2490"/>
                  <a:pt x="538120" y="83"/>
                  <a:pt x="581891" y="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581774A-BB3C-9B1A-2FDF-D50B5FB67D8F}"/>
              </a:ext>
            </a:extLst>
          </p:cNvPr>
          <p:cNvSpPr/>
          <p:nvPr/>
        </p:nvSpPr>
        <p:spPr>
          <a:xfrm>
            <a:off x="0" y="4364182"/>
            <a:ext cx="4987636" cy="2493818"/>
          </a:xfrm>
          <a:custGeom>
            <a:avLst/>
            <a:gdLst>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4156364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4050723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3966210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3998767 w 5070764"/>
              <a:gd name="connsiteY78" fmla="*/ 2462645 h 2493818"/>
              <a:gd name="connsiteX79" fmla="*/ 3966210 w 5070764"/>
              <a:gd name="connsiteY79" fmla="*/ 2493818 h 2493818"/>
              <a:gd name="connsiteX80" fmla="*/ 0 w 5070764"/>
              <a:gd name="connsiteY80" fmla="*/ 2483427 h 2493818"/>
              <a:gd name="connsiteX81" fmla="*/ 0 w 5070764"/>
              <a:gd name="connsiteY81" fmla="*/ 228600 h 249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70764" h="2493818">
                <a:moveTo>
                  <a:pt x="0" y="228600"/>
                </a:moveTo>
                <a:lnTo>
                  <a:pt x="0" y="228600"/>
                </a:lnTo>
                <a:cubicBezTo>
                  <a:pt x="34636" y="207818"/>
                  <a:pt x="68268" y="185262"/>
                  <a:pt x="103909" y="166254"/>
                </a:cubicBezTo>
                <a:cubicBezTo>
                  <a:pt x="231005" y="98470"/>
                  <a:pt x="97799" y="184184"/>
                  <a:pt x="187036" y="124691"/>
                </a:cubicBezTo>
                <a:cubicBezTo>
                  <a:pt x="193963" y="114300"/>
                  <a:pt x="198224" y="101513"/>
                  <a:pt x="207818" y="93518"/>
                </a:cubicBezTo>
                <a:cubicBezTo>
                  <a:pt x="219718" y="83602"/>
                  <a:pt x="235000" y="78489"/>
                  <a:pt x="249382" y="72736"/>
                </a:cubicBezTo>
                <a:cubicBezTo>
                  <a:pt x="313881" y="46936"/>
                  <a:pt x="302019" y="55793"/>
                  <a:pt x="363682" y="41563"/>
                </a:cubicBezTo>
                <a:cubicBezTo>
                  <a:pt x="391512" y="35141"/>
                  <a:pt x="418802" y="26383"/>
                  <a:pt x="446809" y="20782"/>
                </a:cubicBezTo>
                <a:cubicBezTo>
                  <a:pt x="512767" y="7590"/>
                  <a:pt x="481630" y="14675"/>
                  <a:pt x="540327" y="0"/>
                </a:cubicBezTo>
                <a:cubicBezTo>
                  <a:pt x="599209" y="3464"/>
                  <a:pt x="658255" y="4799"/>
                  <a:pt x="716973" y="10391"/>
                </a:cubicBezTo>
                <a:cubicBezTo>
                  <a:pt x="731189" y="11745"/>
                  <a:pt x="746654" y="12861"/>
                  <a:pt x="758536" y="20782"/>
                </a:cubicBezTo>
                <a:cubicBezTo>
                  <a:pt x="768927" y="27709"/>
                  <a:pt x="770487" y="43124"/>
                  <a:pt x="779318" y="51954"/>
                </a:cubicBezTo>
                <a:cubicBezTo>
                  <a:pt x="788149" y="60785"/>
                  <a:pt x="800100" y="65809"/>
                  <a:pt x="810491" y="72736"/>
                </a:cubicBezTo>
                <a:cubicBezTo>
                  <a:pt x="817418" y="86591"/>
                  <a:pt x="830143" y="98851"/>
                  <a:pt x="831273" y="114300"/>
                </a:cubicBezTo>
                <a:cubicBezTo>
                  <a:pt x="840629" y="242159"/>
                  <a:pt x="827507" y="371346"/>
                  <a:pt x="841664" y="498763"/>
                </a:cubicBezTo>
                <a:cubicBezTo>
                  <a:pt x="842873" y="509649"/>
                  <a:pt x="862210" y="491029"/>
                  <a:pt x="872836" y="488373"/>
                </a:cubicBezTo>
                <a:cubicBezTo>
                  <a:pt x="889970" y="484090"/>
                  <a:pt x="907657" y="482265"/>
                  <a:pt x="924791" y="477982"/>
                </a:cubicBezTo>
                <a:cubicBezTo>
                  <a:pt x="1030902" y="451454"/>
                  <a:pt x="810364" y="479724"/>
                  <a:pt x="1080655" y="457200"/>
                </a:cubicBezTo>
                <a:cubicBezTo>
                  <a:pt x="1250373" y="460664"/>
                  <a:pt x="1420299" y="458510"/>
                  <a:pt x="1589809" y="467591"/>
                </a:cubicBezTo>
                <a:cubicBezTo>
                  <a:pt x="1614989" y="468940"/>
                  <a:pt x="1638219" y="481738"/>
                  <a:pt x="1662546" y="488373"/>
                </a:cubicBezTo>
                <a:cubicBezTo>
                  <a:pt x="1676323" y="492130"/>
                  <a:pt x="1690255" y="495300"/>
                  <a:pt x="1704109" y="498763"/>
                </a:cubicBezTo>
                <a:cubicBezTo>
                  <a:pt x="1782967" y="561849"/>
                  <a:pt x="1726909" y="520806"/>
                  <a:pt x="1808018" y="571500"/>
                </a:cubicBezTo>
                <a:cubicBezTo>
                  <a:pt x="1818608" y="578119"/>
                  <a:pt x="1828195" y="586361"/>
                  <a:pt x="1839191" y="592282"/>
                </a:cubicBezTo>
                <a:cubicBezTo>
                  <a:pt x="1873287" y="610641"/>
                  <a:pt x="1909478" y="625023"/>
                  <a:pt x="1943100" y="644236"/>
                </a:cubicBezTo>
                <a:cubicBezTo>
                  <a:pt x="1958137" y="652828"/>
                  <a:pt x="1970254" y="665802"/>
                  <a:pt x="1984664" y="675409"/>
                </a:cubicBezTo>
                <a:cubicBezTo>
                  <a:pt x="2001468" y="686612"/>
                  <a:pt x="2019492" y="695878"/>
                  <a:pt x="2036618" y="706582"/>
                </a:cubicBezTo>
                <a:cubicBezTo>
                  <a:pt x="2047208" y="713201"/>
                  <a:pt x="2056621" y="721778"/>
                  <a:pt x="2067791" y="727363"/>
                </a:cubicBezTo>
                <a:cubicBezTo>
                  <a:pt x="2077588" y="732261"/>
                  <a:pt x="2088573" y="734290"/>
                  <a:pt x="2098964" y="737754"/>
                </a:cubicBezTo>
                <a:cubicBezTo>
                  <a:pt x="2119746" y="751609"/>
                  <a:pt x="2141328" y="764332"/>
                  <a:pt x="2161309" y="779318"/>
                </a:cubicBezTo>
                <a:cubicBezTo>
                  <a:pt x="2189018" y="800100"/>
                  <a:pt x="2213456" y="826173"/>
                  <a:pt x="2244436" y="841663"/>
                </a:cubicBezTo>
                <a:cubicBezTo>
                  <a:pt x="2258291" y="848590"/>
                  <a:pt x="2273395" y="853442"/>
                  <a:pt x="2286000" y="862445"/>
                </a:cubicBezTo>
                <a:cubicBezTo>
                  <a:pt x="2297958" y="870986"/>
                  <a:pt x="2304946" y="885467"/>
                  <a:pt x="2317173" y="893618"/>
                </a:cubicBezTo>
                <a:cubicBezTo>
                  <a:pt x="2336505" y="906506"/>
                  <a:pt x="2360186" y="911903"/>
                  <a:pt x="2379518" y="924791"/>
                </a:cubicBezTo>
                <a:cubicBezTo>
                  <a:pt x="2482160" y="993219"/>
                  <a:pt x="2400139" y="966314"/>
                  <a:pt x="2483427" y="987136"/>
                </a:cubicBezTo>
                <a:cubicBezTo>
                  <a:pt x="2497282" y="997527"/>
                  <a:pt x="2510803" y="1008378"/>
                  <a:pt x="2524991" y="1018309"/>
                </a:cubicBezTo>
                <a:cubicBezTo>
                  <a:pt x="2545453" y="1032632"/>
                  <a:pt x="2567621" y="1044539"/>
                  <a:pt x="2587336" y="1059873"/>
                </a:cubicBezTo>
                <a:cubicBezTo>
                  <a:pt x="2598935" y="1068895"/>
                  <a:pt x="2607352" y="1081482"/>
                  <a:pt x="2618509" y="1091045"/>
                </a:cubicBezTo>
                <a:cubicBezTo>
                  <a:pt x="2658450" y="1125280"/>
                  <a:pt x="2683675" y="1135705"/>
                  <a:pt x="2732809" y="1163782"/>
                </a:cubicBezTo>
                <a:cubicBezTo>
                  <a:pt x="2777840" y="1231326"/>
                  <a:pt x="2725007" y="1160064"/>
                  <a:pt x="2826327" y="1246909"/>
                </a:cubicBezTo>
                <a:cubicBezTo>
                  <a:pt x="2852361" y="1269224"/>
                  <a:pt x="2899064" y="1319645"/>
                  <a:pt x="2899064" y="1319645"/>
                </a:cubicBezTo>
                <a:cubicBezTo>
                  <a:pt x="2905991" y="1336963"/>
                  <a:pt x="2909005" y="1356422"/>
                  <a:pt x="2919846" y="1371600"/>
                </a:cubicBezTo>
                <a:cubicBezTo>
                  <a:pt x="2927104" y="1381762"/>
                  <a:pt x="2942188" y="1383552"/>
                  <a:pt x="2951018" y="1392382"/>
                </a:cubicBezTo>
                <a:cubicBezTo>
                  <a:pt x="2963264" y="1404628"/>
                  <a:pt x="2970920" y="1420796"/>
                  <a:pt x="2982191" y="1433945"/>
                </a:cubicBezTo>
                <a:cubicBezTo>
                  <a:pt x="2991755" y="1445102"/>
                  <a:pt x="3003801" y="1453961"/>
                  <a:pt x="3013364" y="1465118"/>
                </a:cubicBezTo>
                <a:cubicBezTo>
                  <a:pt x="3024977" y="1478667"/>
                  <a:pt x="3056368" y="1528183"/>
                  <a:pt x="3075709" y="1537854"/>
                </a:cubicBezTo>
                <a:cubicBezTo>
                  <a:pt x="3105099" y="1552549"/>
                  <a:pt x="3169227" y="1569027"/>
                  <a:pt x="3169227" y="1569027"/>
                </a:cubicBezTo>
                <a:cubicBezTo>
                  <a:pt x="3179618" y="1558636"/>
                  <a:pt x="3187939" y="1545642"/>
                  <a:pt x="3200400" y="1537854"/>
                </a:cubicBezTo>
                <a:cubicBezTo>
                  <a:pt x="3214595" y="1528983"/>
                  <a:pt x="3262805" y="1513590"/>
                  <a:pt x="3283527" y="1506682"/>
                </a:cubicBezTo>
                <a:cubicBezTo>
                  <a:pt x="3477491" y="1510146"/>
                  <a:pt x="3671714" y="1506459"/>
                  <a:pt x="3865418" y="1517073"/>
                </a:cubicBezTo>
                <a:cubicBezTo>
                  <a:pt x="3925120" y="1520344"/>
                  <a:pt x="4042064" y="1548245"/>
                  <a:pt x="4042064" y="1548245"/>
                </a:cubicBezTo>
                <a:cubicBezTo>
                  <a:pt x="4059382" y="1555172"/>
                  <a:pt x="4075844" y="1564833"/>
                  <a:pt x="4094018" y="1569027"/>
                </a:cubicBezTo>
                <a:cubicBezTo>
                  <a:pt x="4141294" y="1579937"/>
                  <a:pt x="4312475" y="1588636"/>
                  <a:pt x="4333009" y="1589809"/>
                </a:cubicBezTo>
                <a:cubicBezTo>
                  <a:pt x="4516961" y="1600321"/>
                  <a:pt x="4619482" y="1603225"/>
                  <a:pt x="4810991" y="1610591"/>
                </a:cubicBezTo>
                <a:cubicBezTo>
                  <a:pt x="4828309" y="1614055"/>
                  <a:pt x="4845462" y="1618484"/>
                  <a:pt x="4862946" y="1620982"/>
                </a:cubicBezTo>
                <a:cubicBezTo>
                  <a:pt x="4893995" y="1625418"/>
                  <a:pt x="4926036" y="1623766"/>
                  <a:pt x="4956464" y="1631373"/>
                </a:cubicBezTo>
                <a:cubicBezTo>
                  <a:pt x="4968579" y="1634402"/>
                  <a:pt x="4975789" y="1648205"/>
                  <a:pt x="4987636" y="1652154"/>
                </a:cubicBezTo>
                <a:cubicBezTo>
                  <a:pt x="5022226" y="1663684"/>
                  <a:pt x="5040286" y="1662545"/>
                  <a:pt x="5070764" y="1662545"/>
                </a:cubicBezTo>
                <a:lnTo>
                  <a:pt x="5070764" y="1662545"/>
                </a:lnTo>
                <a:cubicBezTo>
                  <a:pt x="5008775" y="1676320"/>
                  <a:pt x="4963616" y="1684406"/>
                  <a:pt x="4904509" y="1704109"/>
                </a:cubicBezTo>
                <a:cubicBezTo>
                  <a:pt x="4824437" y="1730800"/>
                  <a:pt x="4878691" y="1717019"/>
                  <a:pt x="4800600" y="1756063"/>
                </a:cubicBezTo>
                <a:cubicBezTo>
                  <a:pt x="4790803" y="1760961"/>
                  <a:pt x="4779818" y="1762990"/>
                  <a:pt x="4769427" y="1766454"/>
                </a:cubicBezTo>
                <a:cubicBezTo>
                  <a:pt x="4755573" y="1776845"/>
                  <a:pt x="4743003" y="1789217"/>
                  <a:pt x="4727864" y="1797627"/>
                </a:cubicBezTo>
                <a:cubicBezTo>
                  <a:pt x="4711559" y="1806685"/>
                  <a:pt x="4692954" y="1810833"/>
                  <a:pt x="4675909" y="1818409"/>
                </a:cubicBezTo>
                <a:cubicBezTo>
                  <a:pt x="4661754" y="1824700"/>
                  <a:pt x="4648583" y="1833089"/>
                  <a:pt x="4634346" y="1839191"/>
                </a:cubicBezTo>
                <a:cubicBezTo>
                  <a:pt x="4624279" y="1843506"/>
                  <a:pt x="4613241" y="1845267"/>
                  <a:pt x="4603173" y="1849582"/>
                </a:cubicBezTo>
                <a:cubicBezTo>
                  <a:pt x="4515163" y="1887299"/>
                  <a:pt x="4611803" y="1850638"/>
                  <a:pt x="4509655" y="1911927"/>
                </a:cubicBezTo>
                <a:cubicBezTo>
                  <a:pt x="4493661" y="1921524"/>
                  <a:pt x="4474681" y="1924991"/>
                  <a:pt x="4457700" y="1932709"/>
                </a:cubicBezTo>
                <a:cubicBezTo>
                  <a:pt x="4436548" y="1942324"/>
                  <a:pt x="4416587" y="1954445"/>
                  <a:pt x="4395355" y="1963882"/>
                </a:cubicBezTo>
                <a:cubicBezTo>
                  <a:pt x="4340074" y="1988451"/>
                  <a:pt x="4387290" y="1956251"/>
                  <a:pt x="4322618" y="1995054"/>
                </a:cubicBezTo>
                <a:cubicBezTo>
                  <a:pt x="4301201" y="2007904"/>
                  <a:pt x="4281959" y="2024226"/>
                  <a:pt x="4260273" y="2036618"/>
                </a:cubicBezTo>
                <a:cubicBezTo>
                  <a:pt x="4236027" y="2050473"/>
                  <a:pt x="4211319" y="2063547"/>
                  <a:pt x="4187536" y="2078182"/>
                </a:cubicBezTo>
                <a:cubicBezTo>
                  <a:pt x="4103086" y="2130151"/>
                  <a:pt x="4154583" y="2109948"/>
                  <a:pt x="4094018" y="2130136"/>
                </a:cubicBezTo>
                <a:cubicBezTo>
                  <a:pt x="4080164" y="2147454"/>
                  <a:pt x="4067189" y="2165515"/>
                  <a:pt x="4052455" y="2182091"/>
                </a:cubicBezTo>
                <a:cubicBezTo>
                  <a:pt x="4039438" y="2196735"/>
                  <a:pt x="4022647" y="2207979"/>
                  <a:pt x="4010891" y="2223654"/>
                </a:cubicBezTo>
                <a:cubicBezTo>
                  <a:pt x="3949759" y="2305162"/>
                  <a:pt x="4038954" y="2228584"/>
                  <a:pt x="3948546" y="2296391"/>
                </a:cubicBezTo>
                <a:cubicBezTo>
                  <a:pt x="3941619" y="2310245"/>
                  <a:pt x="3933866" y="2323717"/>
                  <a:pt x="3927764" y="2337954"/>
                </a:cubicBezTo>
                <a:cubicBezTo>
                  <a:pt x="3923449" y="2348021"/>
                  <a:pt x="3911738" y="2359735"/>
                  <a:pt x="3917373" y="2369127"/>
                </a:cubicBezTo>
                <a:cubicBezTo>
                  <a:pt x="3925786" y="2383148"/>
                  <a:pt x="3976543" y="2384714"/>
                  <a:pt x="3990109" y="2400300"/>
                </a:cubicBezTo>
                <a:cubicBezTo>
                  <a:pt x="4003675" y="2415886"/>
                  <a:pt x="4002750" y="2447059"/>
                  <a:pt x="3998767" y="2462645"/>
                </a:cubicBezTo>
                <a:cubicBezTo>
                  <a:pt x="3994784" y="2478231"/>
                  <a:pt x="3942444" y="2470052"/>
                  <a:pt x="3966210" y="2493818"/>
                </a:cubicBezTo>
                <a:lnTo>
                  <a:pt x="0" y="2483427"/>
                </a:lnTo>
                <a:lnTo>
                  <a:pt x="0" y="2286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9229D5F-EA92-4E4B-738B-1CF22BA8E455}"/>
              </a:ext>
            </a:extLst>
          </p:cNvPr>
          <p:cNvSpPr/>
          <p:nvPr/>
        </p:nvSpPr>
        <p:spPr>
          <a:xfrm>
            <a:off x="3543300" y="-31174"/>
            <a:ext cx="8645236" cy="966355"/>
          </a:xfrm>
          <a:custGeom>
            <a:avLst/>
            <a:gdLst>
              <a:gd name="connsiteX0" fmla="*/ 2369127 w 8645236"/>
              <a:gd name="connsiteY0" fmla="*/ 20782 h 820882"/>
              <a:gd name="connsiteX1" fmla="*/ 0 w 8645236"/>
              <a:gd name="connsiteY1" fmla="*/ 820882 h 820882"/>
              <a:gd name="connsiteX2" fmla="*/ 2878282 w 8645236"/>
              <a:gd name="connsiteY2" fmla="*/ 197428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20782 h 820882"/>
              <a:gd name="connsiteX0" fmla="*/ 2369127 w 8645236"/>
              <a:gd name="connsiteY0" fmla="*/ 20782 h 820882"/>
              <a:gd name="connsiteX1" fmla="*/ 0 w 8645236"/>
              <a:gd name="connsiteY1" fmla="*/ 820882 h 820882"/>
              <a:gd name="connsiteX2" fmla="*/ 2912148 w 8645236"/>
              <a:gd name="connsiteY2" fmla="*/ 283733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20782 h 820882"/>
              <a:gd name="connsiteX0" fmla="*/ 2369127 w 8645236"/>
              <a:gd name="connsiteY0" fmla="*/ 20782 h 820882"/>
              <a:gd name="connsiteX1" fmla="*/ 0 w 8645236"/>
              <a:gd name="connsiteY1" fmla="*/ 820882 h 820882"/>
              <a:gd name="connsiteX2" fmla="*/ 2912148 w 8645236"/>
              <a:gd name="connsiteY2" fmla="*/ 283733 h 820882"/>
              <a:gd name="connsiteX3" fmla="*/ 4370724 w 8645236"/>
              <a:gd name="connsiteY3" fmla="*/ 216579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20782 h 82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236" h="820882">
                <a:moveTo>
                  <a:pt x="2369127" y="20782"/>
                </a:moveTo>
                <a:lnTo>
                  <a:pt x="0" y="820882"/>
                </a:lnTo>
                <a:lnTo>
                  <a:pt x="2912148" y="283733"/>
                </a:lnTo>
                <a:lnTo>
                  <a:pt x="4370724" y="216579"/>
                </a:lnTo>
                <a:lnTo>
                  <a:pt x="6463145" y="72737"/>
                </a:lnTo>
                <a:lnTo>
                  <a:pt x="8645236" y="592282"/>
                </a:lnTo>
                <a:lnTo>
                  <a:pt x="8645236" y="0"/>
                </a:lnTo>
                <a:lnTo>
                  <a:pt x="2369127" y="20782"/>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F4A66-E0BB-6B5F-1DA8-4A62FDFF51A1}"/>
              </a:ext>
            </a:extLst>
          </p:cNvPr>
          <p:cNvSpPr>
            <a:spLocks noGrp="1"/>
          </p:cNvSpPr>
          <p:nvPr>
            <p:ph type="ctrTitle"/>
          </p:nvPr>
        </p:nvSpPr>
        <p:spPr>
          <a:xfrm>
            <a:off x="5527964" y="247015"/>
            <a:ext cx="6291298" cy="665016"/>
          </a:xfrm>
        </p:spPr>
        <p:txBody>
          <a:bodyPr>
            <a:noAutofit/>
          </a:bodyPr>
          <a:lstStyle/>
          <a:p>
            <a:pPr algn="r"/>
            <a:r>
              <a:rPr lang="en-AU" sz="4400" dirty="0">
                <a:latin typeface="Arial" panose="020B0604020202020204" pitchFamily="34" charset="0"/>
                <a:cs typeface="Arial" panose="020B0604020202020204" pitchFamily="34" charset="0"/>
              </a:rPr>
              <a:t>Data</a:t>
            </a:r>
            <a:endParaRPr lang="en-US" sz="4400"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96061C80-C58B-EB9E-F022-CC5FFDA790B7}"/>
              </a:ext>
            </a:extLst>
          </p:cNvPr>
          <p:cNvGraphicFramePr>
            <a:graphicFrameLocks noGrp="1"/>
          </p:cNvGraphicFramePr>
          <p:nvPr>
            <p:extLst>
              <p:ext uri="{D42A27DB-BD31-4B8C-83A1-F6EECF244321}">
                <p14:modId xmlns:p14="http://schemas.microsoft.com/office/powerpoint/2010/main" val="4292080"/>
              </p:ext>
            </p:extLst>
          </p:nvPr>
        </p:nvGraphicFramePr>
        <p:xfrm>
          <a:off x="372736" y="1683368"/>
          <a:ext cx="11446525" cy="2836636"/>
        </p:xfrm>
        <a:graphic>
          <a:graphicData uri="http://schemas.openxmlformats.org/drawingml/2006/table">
            <a:tbl>
              <a:tblPr firstRow="1" firstCol="1" bandRow="1">
                <a:tableStyleId>{5A111915-BE36-4E01-A7E5-04B1672EAD32}</a:tableStyleId>
              </a:tblPr>
              <a:tblGrid>
                <a:gridCol w="2911964">
                  <a:extLst>
                    <a:ext uri="{9D8B030D-6E8A-4147-A177-3AD203B41FA5}">
                      <a16:colId xmlns:a16="http://schemas.microsoft.com/office/drawing/2014/main" val="2171070911"/>
                    </a:ext>
                  </a:extLst>
                </a:gridCol>
                <a:gridCol w="6189500">
                  <a:extLst>
                    <a:ext uri="{9D8B030D-6E8A-4147-A177-3AD203B41FA5}">
                      <a16:colId xmlns:a16="http://schemas.microsoft.com/office/drawing/2014/main" val="217888014"/>
                    </a:ext>
                  </a:extLst>
                </a:gridCol>
                <a:gridCol w="2345061">
                  <a:extLst>
                    <a:ext uri="{9D8B030D-6E8A-4147-A177-3AD203B41FA5}">
                      <a16:colId xmlns:a16="http://schemas.microsoft.com/office/drawing/2014/main" val="2012633592"/>
                    </a:ext>
                  </a:extLst>
                </a:gridCol>
              </a:tblGrid>
              <a:tr h="517547">
                <a:tc>
                  <a:txBody>
                    <a:bodyPr/>
                    <a:lstStyle/>
                    <a:p>
                      <a:pPr algn="ctr">
                        <a:lnSpc>
                          <a:spcPct val="107000"/>
                        </a:lnSpc>
                        <a:spcAft>
                          <a:spcPts val="800"/>
                        </a:spcAft>
                      </a:pPr>
                      <a:r>
                        <a:rPr lang="en-AU" sz="2000" b="1" dirty="0">
                          <a:effectLst/>
                          <a:latin typeface="+mj-lt"/>
                        </a:rPr>
                        <a:t>Variable</a:t>
                      </a:r>
                      <a:endParaRPr lang="en-US" sz="2000" b="1"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tc>
                  <a:txBody>
                    <a:bodyPr/>
                    <a:lstStyle/>
                    <a:p>
                      <a:pPr algn="ctr">
                        <a:lnSpc>
                          <a:spcPct val="107000"/>
                        </a:lnSpc>
                        <a:spcAft>
                          <a:spcPts val="800"/>
                        </a:spcAft>
                      </a:pPr>
                      <a:r>
                        <a:rPr lang="en-AU" sz="2000" b="1" dirty="0">
                          <a:effectLst/>
                          <a:latin typeface="+mj-lt"/>
                        </a:rPr>
                        <a:t>Definition</a:t>
                      </a:r>
                      <a:endParaRPr lang="en-US" sz="2000" b="1"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tc>
                  <a:txBody>
                    <a:bodyPr/>
                    <a:lstStyle/>
                    <a:p>
                      <a:pPr lvl="0" algn="l">
                        <a:lnSpc>
                          <a:spcPct val="107000"/>
                        </a:lnSpc>
                        <a:spcAft>
                          <a:spcPts val="800"/>
                        </a:spcAft>
                      </a:pPr>
                      <a:r>
                        <a:rPr lang="en-AU" sz="2000" b="1" kern="1200" dirty="0">
                          <a:solidFill>
                            <a:schemeClr val="bg1"/>
                          </a:solidFill>
                          <a:effectLst/>
                          <a:latin typeface="+mn-lt"/>
                          <a:ea typeface="Calibri" panose="020F0502020204030204" pitchFamily="34" charset="0"/>
                          <a:cs typeface="Times New Roman" panose="02020603050405020304" pitchFamily="18" charset="0"/>
                        </a:rPr>
                        <a:t>Source &amp; </a:t>
                      </a:r>
                      <a:r>
                        <a:rPr lang="en-AU" sz="2000" b="1" dirty="0">
                          <a:effectLst/>
                          <a:latin typeface="+mj-lt"/>
                        </a:rPr>
                        <a:t>Dataset</a:t>
                      </a:r>
                      <a:endParaRPr lang="en-US" sz="2000" b="1"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extLst>
                  <a:ext uri="{0D108BD9-81ED-4DB2-BD59-A6C34878D82A}">
                    <a16:rowId xmlns:a16="http://schemas.microsoft.com/office/drawing/2014/main" val="871989952"/>
                  </a:ext>
                </a:extLst>
              </a:tr>
              <a:tr h="353926">
                <a:tc>
                  <a:txBody>
                    <a:bodyPr/>
                    <a:lstStyle/>
                    <a:p>
                      <a:pPr algn="r">
                        <a:lnSpc>
                          <a:spcPct val="107000"/>
                        </a:lnSpc>
                        <a:spcAft>
                          <a:spcPts val="800"/>
                        </a:spcAft>
                      </a:pPr>
                      <a:r>
                        <a:rPr lang="en-AU" sz="1100" dirty="0">
                          <a:effectLst/>
                        </a:rPr>
                        <a:t>CASH RATE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7000"/>
                        </a:lnSpc>
                        <a:spcAft>
                          <a:spcPts val="800"/>
                        </a:spcAft>
                      </a:pPr>
                      <a:r>
                        <a:rPr lang="en-US" sz="1100" b="1" kern="12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The cash rate is the market interest rate for overnight loans between financial institutions.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7000"/>
                        </a:lnSpc>
                        <a:spcAft>
                          <a:spcPts val="800"/>
                        </a:spcAft>
                      </a:pPr>
                      <a:r>
                        <a:rPr lang="en-AU" sz="1100" b="0" dirty="0">
                          <a:effectLst/>
                          <a:latin typeface="Calibri" panose="020F0502020204030204" pitchFamily="34" charset="0"/>
                          <a:ea typeface="Calibri" panose="020F0502020204030204" pitchFamily="34" charset="0"/>
                          <a:cs typeface="Calibri" panose="020F0502020204030204" pitchFamily="34" charset="0"/>
                        </a:rPr>
                        <a:t>RBA - Cash Rate  - </a:t>
                      </a:r>
                      <a:r>
                        <a:rPr lang="en-US" sz="1100" b="0" dirty="0">
                          <a:solidFill>
                            <a:srgbClr val="E6EDF3"/>
                          </a:solidFill>
                          <a:latin typeface="Calibri" panose="020F0502020204030204" pitchFamily="34" charset="0"/>
                          <a:ea typeface="Calibri" panose="020F0502020204030204" pitchFamily="34" charset="0"/>
                          <a:cs typeface="Calibri" panose="020F0502020204030204" pitchFamily="34" charset="0"/>
                        </a:rPr>
                        <a:t>Quarterly</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7887825"/>
                  </a:ext>
                </a:extLst>
              </a:tr>
              <a:tr h="354566">
                <a:tc>
                  <a:txBody>
                    <a:bodyPr/>
                    <a:lstStyle/>
                    <a:p>
                      <a:pPr algn="r">
                        <a:lnSpc>
                          <a:spcPct val="107000"/>
                        </a:lnSpc>
                        <a:spcAft>
                          <a:spcPts val="800"/>
                        </a:spcAft>
                      </a:pPr>
                      <a:r>
                        <a:rPr lang="en-US" sz="1100" b="1" dirty="0">
                          <a:solidFill>
                            <a:schemeClr val="tx1"/>
                          </a:solidFill>
                          <a:effectLst/>
                        </a:rPr>
                        <a:t>CONSUMER PRICE INDEX (CPI)</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A measure of the average change overtime in the price paid by urban consumers for a market basket of consumer goods and services.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7000"/>
                        </a:lnSpc>
                        <a:spcAft>
                          <a:spcPts val="800"/>
                        </a:spcAft>
                      </a:pPr>
                      <a:r>
                        <a:rPr lang="en-AU" sz="11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RBA - CPI – Monthly</a:t>
                      </a:r>
                      <a:endParaRPr lang="en-US" sz="11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4016920"/>
                  </a:ext>
                </a:extLst>
              </a:tr>
              <a:tr h="274728">
                <a:tc>
                  <a:txBody>
                    <a:bodyPr/>
                    <a:lstStyle/>
                    <a:p>
                      <a:pPr algn="r">
                        <a:lnSpc>
                          <a:spcPct val="107000"/>
                        </a:lnSpc>
                        <a:spcAft>
                          <a:spcPts val="800"/>
                        </a:spcAft>
                      </a:pPr>
                      <a:r>
                        <a:rPr lang="en-AU" sz="1100" dirty="0">
                          <a:effectLst/>
                        </a:rPr>
                        <a:t>EXCHANGE 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Relative price of one country expressed in terms of another currency.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7000"/>
                        </a:lnSpc>
                        <a:spcAft>
                          <a:spcPts val="800"/>
                        </a:spcAft>
                      </a:pPr>
                      <a:r>
                        <a:rPr lang="en-AU" sz="1100" b="0" dirty="0">
                          <a:effectLst/>
                          <a:latin typeface="Calibri" panose="020F0502020204030204" pitchFamily="34" charset="0"/>
                          <a:ea typeface="Calibri" panose="020F0502020204030204" pitchFamily="34" charset="0"/>
                          <a:cs typeface="Calibri" panose="020F0502020204030204" pitchFamily="34" charset="0"/>
                        </a:rPr>
                        <a:t>RBA - Exchange Rate - Monthly</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7053233"/>
                  </a:ext>
                </a:extLst>
              </a:tr>
              <a:tr h="354566">
                <a:tc>
                  <a:txBody>
                    <a:bodyPr/>
                    <a:lstStyle/>
                    <a:p>
                      <a:pPr algn="r">
                        <a:lnSpc>
                          <a:spcPct val="107000"/>
                        </a:lnSpc>
                        <a:spcAft>
                          <a:spcPts val="800"/>
                        </a:spcAft>
                      </a:pPr>
                      <a:r>
                        <a:rPr lang="en-AU" sz="1100" dirty="0">
                          <a:effectLst/>
                        </a:rPr>
                        <a:t>GROSS DOMESTIC PRODUCT (GDP)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The monetary value of all finished goods and services made within a country during a specific period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7000"/>
                        </a:lnSpc>
                        <a:spcAft>
                          <a:spcPts val="800"/>
                        </a:spcAft>
                      </a:pPr>
                      <a:r>
                        <a:rPr lang="en-US" sz="1100" b="0" dirty="0">
                          <a:solidFill>
                            <a:srgbClr val="E6EDF3"/>
                          </a:solidFill>
                          <a:latin typeface="Calibri" panose="020F0502020204030204" pitchFamily="34" charset="0"/>
                          <a:ea typeface="Calibri" panose="020F0502020204030204" pitchFamily="34" charset="0"/>
                          <a:cs typeface="Calibri" panose="020F0502020204030204" pitchFamily="34" charset="0"/>
                        </a:rPr>
                        <a:t>RBA - GDP - Quarterly</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7229541"/>
                  </a:ext>
                </a:extLst>
              </a:tr>
              <a:tr h="352649">
                <a:tc>
                  <a:txBody>
                    <a:bodyPr/>
                    <a:lstStyle/>
                    <a:p>
                      <a:pPr algn="r">
                        <a:lnSpc>
                          <a:spcPct val="107000"/>
                        </a:lnSpc>
                        <a:spcAft>
                          <a:spcPts val="800"/>
                        </a:spcAft>
                      </a:pPr>
                      <a:r>
                        <a:rPr lang="en-AU" sz="1100" dirty="0">
                          <a:effectLst/>
                        </a:rPr>
                        <a:t>COMMODITY 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A commodity index is an index that tracks the price of a basket of commodities.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7000"/>
                        </a:lnSpc>
                        <a:spcAft>
                          <a:spcPts val="800"/>
                        </a:spcAft>
                      </a:pPr>
                      <a:r>
                        <a:rPr lang="en-AU" sz="1100" b="0" dirty="0">
                          <a:effectLst/>
                          <a:latin typeface="Calibri" panose="020F0502020204030204" pitchFamily="34" charset="0"/>
                          <a:ea typeface="Calibri" panose="020F0502020204030204" pitchFamily="34" charset="0"/>
                          <a:cs typeface="Calibri" panose="020F0502020204030204" pitchFamily="34" charset="0"/>
                        </a:rPr>
                        <a:t>RBA - Commodities - Monthly</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678976"/>
                  </a:ext>
                </a:extLst>
              </a:tr>
              <a:tr h="274728">
                <a:tc>
                  <a:txBody>
                    <a:bodyPr/>
                    <a:lstStyle/>
                    <a:p>
                      <a:pPr algn="r">
                        <a:lnSpc>
                          <a:spcPct val="107000"/>
                        </a:lnSpc>
                        <a:spcAft>
                          <a:spcPts val="800"/>
                        </a:spcAft>
                      </a:pPr>
                      <a:r>
                        <a:rPr lang="en-AU" sz="1100" dirty="0">
                          <a:effectLst/>
                        </a:rPr>
                        <a:t>UNEMPLOYMENT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The </a:t>
                      </a:r>
                      <a:r>
                        <a:rPr lang="en-US" sz="1100" b="1" dirty="0" err="1">
                          <a:solidFill>
                            <a:srgbClr val="00B050"/>
                          </a:solidFill>
                          <a:effectLst/>
                          <a:latin typeface="Calibri" panose="020F0502020204030204" pitchFamily="34" charset="0"/>
                          <a:ea typeface="Calibri" panose="020F0502020204030204" pitchFamily="34" charset="0"/>
                          <a:cs typeface="Calibri" panose="020F0502020204030204" pitchFamily="34" charset="0"/>
                        </a:rPr>
                        <a:t>labour</a:t>
                      </a: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 force who is willing and able to work but unable to find jobs.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7000"/>
                        </a:lnSpc>
                        <a:spcAft>
                          <a:spcPts val="800"/>
                        </a:spcAft>
                      </a:pPr>
                      <a:r>
                        <a:rPr lang="en-AU" sz="1100" b="0" dirty="0">
                          <a:effectLst/>
                          <a:latin typeface="Calibri" panose="020F0502020204030204" pitchFamily="34" charset="0"/>
                          <a:ea typeface="Calibri" panose="020F0502020204030204" pitchFamily="34" charset="0"/>
                          <a:cs typeface="Calibri" panose="020F0502020204030204" pitchFamily="34" charset="0"/>
                        </a:rPr>
                        <a:t>RBA - Unemployment  - </a:t>
                      </a:r>
                      <a:r>
                        <a:rPr lang="en-US" sz="1100" b="0" dirty="0">
                          <a:solidFill>
                            <a:srgbClr val="E6EDF3"/>
                          </a:solidFill>
                          <a:latin typeface="Calibri" panose="020F0502020204030204" pitchFamily="34" charset="0"/>
                          <a:ea typeface="Calibri" panose="020F0502020204030204" pitchFamily="34" charset="0"/>
                          <a:cs typeface="Calibri" panose="020F0502020204030204" pitchFamily="34" charset="0"/>
                        </a:rPr>
                        <a:t>Quarterly</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7347514"/>
                  </a:ext>
                </a:extLst>
              </a:tr>
              <a:tr h="353926">
                <a:tc>
                  <a:txBody>
                    <a:bodyPr/>
                    <a:lstStyle/>
                    <a:p>
                      <a:pPr algn="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HOUSING DEBT/DISPOSABLE INCOME RATIO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1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The  money that owner occupier households earns, or gains, each year after taxes and transfers.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7000"/>
                        </a:lnSpc>
                        <a:spcAft>
                          <a:spcPts val="800"/>
                        </a:spcAft>
                      </a:pPr>
                      <a:r>
                        <a:rPr lang="en-AU" sz="1100" b="0" dirty="0">
                          <a:effectLst/>
                          <a:latin typeface="Calibri" panose="020F0502020204030204" pitchFamily="34" charset="0"/>
                          <a:ea typeface="Calibri" panose="020F0502020204030204" pitchFamily="34" charset="0"/>
                          <a:cs typeface="Calibri" panose="020F0502020204030204" pitchFamily="34" charset="0"/>
                        </a:rPr>
                        <a:t>RBA - Household Finance  - </a:t>
                      </a:r>
                      <a:r>
                        <a:rPr lang="en-US" sz="1100" b="0" dirty="0">
                          <a:solidFill>
                            <a:srgbClr val="E6EDF3"/>
                          </a:solidFill>
                          <a:latin typeface="Calibri" panose="020F0502020204030204" pitchFamily="34" charset="0"/>
                          <a:ea typeface="Calibri" panose="020F0502020204030204" pitchFamily="34" charset="0"/>
                          <a:cs typeface="Calibri" panose="020F0502020204030204" pitchFamily="34" charset="0"/>
                        </a:rPr>
                        <a:t>Quarterly</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91490"/>
                  </a:ext>
                </a:extLst>
              </a:tr>
            </a:tbl>
          </a:graphicData>
        </a:graphic>
      </p:graphicFrame>
    </p:spTree>
    <p:extLst>
      <p:ext uri="{BB962C8B-B14F-4D97-AF65-F5344CB8AC3E}">
        <p14:creationId xmlns:p14="http://schemas.microsoft.com/office/powerpoint/2010/main" val="19154040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4A66-E0BB-6B5F-1DA8-4A62FDFF51A1}"/>
              </a:ext>
            </a:extLst>
          </p:cNvPr>
          <p:cNvSpPr>
            <a:spLocks noGrp="1"/>
          </p:cNvSpPr>
          <p:nvPr>
            <p:ph type="title"/>
          </p:nvPr>
        </p:nvSpPr>
        <p:spPr>
          <a:xfrm>
            <a:off x="2895600" y="436419"/>
            <a:ext cx="8610599" cy="733177"/>
          </a:xfrm>
        </p:spPr>
        <p:txBody>
          <a:bodyPr>
            <a:normAutofit/>
          </a:bodyPr>
          <a:lstStyle/>
          <a:p>
            <a:r>
              <a:rPr lang="en-AU" dirty="0"/>
              <a:t>Data Analysis  </a:t>
            </a:r>
            <a:endParaRPr lang="en-US" dirty="0"/>
          </a:p>
        </p:txBody>
      </p:sp>
      <p:sp>
        <p:nvSpPr>
          <p:cNvPr id="3" name="Text Placeholder 2">
            <a:extLst>
              <a:ext uri="{FF2B5EF4-FFF2-40B4-BE49-F238E27FC236}">
                <a16:creationId xmlns:a16="http://schemas.microsoft.com/office/drawing/2014/main" id="{27BD0234-9981-D8BB-0884-EB10127193C1}"/>
              </a:ext>
            </a:extLst>
          </p:cNvPr>
          <p:cNvSpPr>
            <a:spLocks noGrp="1"/>
          </p:cNvSpPr>
          <p:nvPr>
            <p:ph type="body" idx="1"/>
          </p:nvPr>
        </p:nvSpPr>
        <p:spPr>
          <a:xfrm>
            <a:off x="786470" y="1126490"/>
            <a:ext cx="10965427" cy="733177"/>
          </a:xfrm>
        </p:spPr>
        <p:txBody>
          <a:bodyPr/>
          <a:lstStyle/>
          <a:p>
            <a:pPr algn="r"/>
            <a:r>
              <a:rPr lang="en-US" dirty="0"/>
              <a:t>Which of these factors is the biggest influencer of the cash rate?</a:t>
            </a:r>
          </a:p>
        </p:txBody>
      </p:sp>
      <p:sp>
        <p:nvSpPr>
          <p:cNvPr id="4" name="Text Placeholder 3">
            <a:extLst>
              <a:ext uri="{FF2B5EF4-FFF2-40B4-BE49-F238E27FC236}">
                <a16:creationId xmlns:a16="http://schemas.microsoft.com/office/drawing/2014/main" id="{E46FCCD3-3B9A-BC97-84F9-770F533DCB68}"/>
              </a:ext>
            </a:extLst>
          </p:cNvPr>
          <p:cNvSpPr>
            <a:spLocks noGrp="1"/>
          </p:cNvSpPr>
          <p:nvPr>
            <p:ph type="body" sz="half" idx="15"/>
          </p:nvPr>
        </p:nvSpPr>
        <p:spPr>
          <a:xfrm>
            <a:off x="685799" y="1873046"/>
            <a:ext cx="5237018" cy="4345652"/>
          </a:xfrm>
        </p:spPr>
        <p:txBody>
          <a:bodyPr>
            <a:normAutofit lnSpcReduction="10000"/>
          </a:bodyPr>
          <a:lstStyle/>
          <a:p>
            <a:pPr marL="0" indent="0">
              <a:buNone/>
            </a:pPr>
            <a:endParaRPr lang="en-AU" sz="2400" b="1" dirty="0"/>
          </a:p>
          <a:p>
            <a:pPr marL="0" indent="0">
              <a:buNone/>
            </a:pPr>
            <a:r>
              <a:rPr lang="en-AU" sz="2400" b="1" dirty="0"/>
              <a:t>GDP ($ ‘00 billion)</a:t>
            </a:r>
          </a:p>
          <a:p>
            <a:pPr marL="0" indent="0">
              <a:buNone/>
            </a:pPr>
            <a:endParaRPr lang="en-AU" sz="800" b="1" dirty="0"/>
          </a:p>
          <a:p>
            <a:pPr marL="0" indent="0">
              <a:buNone/>
            </a:pPr>
            <a:r>
              <a:rPr lang="en-AU" sz="2400" dirty="0"/>
              <a:t>Regression Analysis:</a:t>
            </a:r>
          </a:p>
          <a:p>
            <a:pPr marL="457200" lvl="1" indent="0">
              <a:buNone/>
            </a:pPr>
            <a:r>
              <a:rPr lang="en-AU" sz="2400" dirty="0"/>
              <a:t>	R-squared </a:t>
            </a:r>
            <a:r>
              <a:rPr lang="zh-CN" altLang="en-US" sz="2400" dirty="0"/>
              <a:t>≈</a:t>
            </a:r>
            <a:r>
              <a:rPr lang="en-AU" sz="2400" dirty="0"/>
              <a:t> </a:t>
            </a:r>
            <a:r>
              <a:rPr lang="en-AU" sz="2400" dirty="0">
                <a:solidFill>
                  <a:srgbClr val="00B050"/>
                </a:solidFill>
                <a:effectLst/>
                <a:latin typeface="Consolas" panose="020B0609020204030204" pitchFamily="49" charset="0"/>
              </a:rPr>
              <a:t>0.62</a:t>
            </a:r>
          </a:p>
          <a:p>
            <a:pPr marL="457200" lvl="1" indent="0">
              <a:buNone/>
            </a:pPr>
            <a:endParaRPr lang="en-AU" sz="2400" dirty="0">
              <a:solidFill>
                <a:srgbClr val="6A9955"/>
              </a:solidFill>
              <a:effectLst/>
              <a:latin typeface="Consolas" panose="020B0609020204030204" pitchFamily="49" charset="0"/>
            </a:endParaRPr>
          </a:p>
          <a:p>
            <a:pPr marL="0" indent="0">
              <a:buNone/>
            </a:pPr>
            <a:r>
              <a:rPr lang="en-AU" sz="2400" dirty="0"/>
              <a:t>Pearson Correlation:</a:t>
            </a:r>
          </a:p>
          <a:p>
            <a:pPr marL="457200" lvl="1" indent="0">
              <a:buNone/>
            </a:pPr>
            <a:r>
              <a:rPr lang="en-AU" sz="2400" dirty="0"/>
              <a:t>	R = </a:t>
            </a:r>
            <a:r>
              <a:rPr lang="en-AU" sz="2400" dirty="0">
                <a:solidFill>
                  <a:srgbClr val="FF0000"/>
                </a:solidFill>
              </a:rPr>
              <a:t>-0.79 </a:t>
            </a:r>
            <a:r>
              <a:rPr lang="en-AU" sz="2400" dirty="0">
                <a:solidFill>
                  <a:srgbClr val="FF0000"/>
                </a:solidFill>
                <a:latin typeface="Consolas" panose="020B0609020204030204" pitchFamily="49" charset="0"/>
              </a:rPr>
              <a:t>(Strong)</a:t>
            </a:r>
          </a:p>
          <a:p>
            <a:pPr marL="457200" lvl="1" indent="0">
              <a:buNone/>
            </a:pPr>
            <a:endParaRPr lang="en-AU" sz="2400" dirty="0">
              <a:solidFill>
                <a:srgbClr val="FF0000"/>
              </a:solidFill>
              <a:latin typeface="Consolas" panose="020B0609020204030204" pitchFamily="49" charset="0"/>
            </a:endParaRPr>
          </a:p>
          <a:p>
            <a:pPr marL="0" indent="0">
              <a:buNone/>
            </a:pPr>
            <a:r>
              <a:rPr lang="en-AU" sz="2400" dirty="0"/>
              <a:t>Linear regression:</a:t>
            </a:r>
          </a:p>
          <a:p>
            <a:pPr marL="457200" lvl="1" indent="0">
              <a:buNone/>
            </a:pPr>
            <a:r>
              <a:rPr lang="en-AU" sz="2400" dirty="0">
                <a:solidFill>
                  <a:srgbClr val="6A9955"/>
                </a:solidFill>
                <a:latin typeface="Consolas" panose="020B0609020204030204" pitchFamily="49" charset="0"/>
              </a:rPr>
              <a:t>	</a:t>
            </a:r>
            <a:r>
              <a:rPr lang="en-AU" sz="2400" dirty="0">
                <a:latin typeface="Consolas" panose="020B0609020204030204" pitchFamily="49" charset="0"/>
              </a:rPr>
              <a:t>y = </a:t>
            </a:r>
            <a:r>
              <a:rPr lang="en-AU" sz="2400" dirty="0">
                <a:solidFill>
                  <a:srgbClr val="FF0000"/>
                </a:solidFill>
                <a:latin typeface="Consolas" panose="020B0609020204030204" pitchFamily="49" charset="0"/>
              </a:rPr>
              <a:t>-2.99x + 16.21</a:t>
            </a:r>
          </a:p>
        </p:txBody>
      </p:sp>
      <p:pic>
        <p:nvPicPr>
          <p:cNvPr id="5" name="Content Placeholder 4">
            <a:extLst>
              <a:ext uri="{FF2B5EF4-FFF2-40B4-BE49-F238E27FC236}">
                <a16:creationId xmlns:a16="http://schemas.microsoft.com/office/drawing/2014/main" id="{01D00D14-11E1-0530-D813-6C05F4B9E000}"/>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t="10695" r="8144"/>
          <a:stretch/>
        </p:blipFill>
        <p:spPr bwMode="auto">
          <a:xfrm>
            <a:off x="6269185" y="2196596"/>
            <a:ext cx="5237014" cy="422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566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4A66-E0BB-6B5F-1DA8-4A62FDFF51A1}"/>
              </a:ext>
            </a:extLst>
          </p:cNvPr>
          <p:cNvSpPr>
            <a:spLocks noGrp="1"/>
          </p:cNvSpPr>
          <p:nvPr>
            <p:ph type="title"/>
          </p:nvPr>
        </p:nvSpPr>
        <p:spPr>
          <a:xfrm>
            <a:off x="2895600" y="436419"/>
            <a:ext cx="8610599" cy="733176"/>
          </a:xfrm>
        </p:spPr>
        <p:txBody>
          <a:bodyPr>
            <a:normAutofit/>
          </a:bodyPr>
          <a:lstStyle/>
          <a:p>
            <a:r>
              <a:rPr lang="en-AU" dirty="0"/>
              <a:t>Data Analysis  </a:t>
            </a:r>
            <a:endParaRPr lang="en-US" dirty="0"/>
          </a:p>
        </p:txBody>
      </p:sp>
      <p:sp>
        <p:nvSpPr>
          <p:cNvPr id="3" name="Text Placeholder 2">
            <a:extLst>
              <a:ext uri="{FF2B5EF4-FFF2-40B4-BE49-F238E27FC236}">
                <a16:creationId xmlns:a16="http://schemas.microsoft.com/office/drawing/2014/main" id="{27BD0234-9981-D8BB-0884-EB10127193C1}"/>
              </a:ext>
            </a:extLst>
          </p:cNvPr>
          <p:cNvSpPr>
            <a:spLocks noGrp="1"/>
          </p:cNvSpPr>
          <p:nvPr>
            <p:ph type="body" idx="1"/>
          </p:nvPr>
        </p:nvSpPr>
        <p:spPr>
          <a:xfrm>
            <a:off x="685799" y="1114615"/>
            <a:ext cx="11319389" cy="733177"/>
          </a:xfrm>
        </p:spPr>
        <p:txBody>
          <a:bodyPr/>
          <a:lstStyle/>
          <a:p>
            <a:pPr algn="r"/>
            <a:r>
              <a:rPr lang="en-US" dirty="0"/>
              <a:t>Which factors have positive and/or negative influence to the cash rate?</a:t>
            </a:r>
          </a:p>
        </p:txBody>
      </p:sp>
      <p:sp>
        <p:nvSpPr>
          <p:cNvPr id="4" name="Text Placeholder 3">
            <a:extLst>
              <a:ext uri="{FF2B5EF4-FFF2-40B4-BE49-F238E27FC236}">
                <a16:creationId xmlns:a16="http://schemas.microsoft.com/office/drawing/2014/main" id="{E46FCCD3-3B9A-BC97-84F9-770F533DCB68}"/>
              </a:ext>
            </a:extLst>
          </p:cNvPr>
          <p:cNvSpPr>
            <a:spLocks noGrp="1"/>
          </p:cNvSpPr>
          <p:nvPr>
            <p:ph type="body" sz="half" idx="15"/>
          </p:nvPr>
        </p:nvSpPr>
        <p:spPr>
          <a:xfrm>
            <a:off x="685799" y="1873046"/>
            <a:ext cx="5237018" cy="4345652"/>
          </a:xfrm>
        </p:spPr>
        <p:txBody>
          <a:bodyPr>
            <a:normAutofit lnSpcReduction="10000"/>
          </a:bodyPr>
          <a:lstStyle/>
          <a:p>
            <a:pPr marL="0" indent="0">
              <a:buNone/>
            </a:pPr>
            <a:r>
              <a:rPr lang="en-AU" sz="2400" b="1" u="sng" dirty="0"/>
              <a:t>Pos</a:t>
            </a:r>
          </a:p>
          <a:p>
            <a:pPr marL="0" indent="0">
              <a:buNone/>
            </a:pPr>
            <a:r>
              <a:rPr lang="en-AU" sz="2400" b="1" dirty="0"/>
              <a:t>AUD/USD Exchange Rate</a:t>
            </a:r>
          </a:p>
          <a:p>
            <a:pPr marL="0" indent="0">
              <a:buNone/>
            </a:pPr>
            <a:endParaRPr lang="en-AU" sz="800" dirty="0"/>
          </a:p>
          <a:p>
            <a:pPr marL="0" indent="0">
              <a:buNone/>
            </a:pPr>
            <a:r>
              <a:rPr lang="en-AU" sz="2400" dirty="0"/>
              <a:t>Regression Analysis:</a:t>
            </a:r>
          </a:p>
          <a:p>
            <a:pPr marL="457200" lvl="1" indent="0">
              <a:buNone/>
            </a:pPr>
            <a:r>
              <a:rPr lang="en-AU" sz="2400" dirty="0"/>
              <a:t>	R-squared </a:t>
            </a:r>
            <a:r>
              <a:rPr lang="zh-CN" altLang="en-US" sz="2400" dirty="0"/>
              <a:t>≈</a:t>
            </a:r>
            <a:r>
              <a:rPr lang="en-AU" sz="2400" dirty="0"/>
              <a:t> </a:t>
            </a:r>
            <a:r>
              <a:rPr lang="en-AU" sz="2400" dirty="0">
                <a:solidFill>
                  <a:srgbClr val="00B050"/>
                </a:solidFill>
                <a:effectLst/>
                <a:latin typeface="Consolas" panose="020B0609020204030204" pitchFamily="49" charset="0"/>
              </a:rPr>
              <a:t>0.58</a:t>
            </a:r>
          </a:p>
          <a:p>
            <a:pPr marL="457200" lvl="1" indent="0">
              <a:buNone/>
            </a:pPr>
            <a:endParaRPr lang="en-AU" sz="2400" dirty="0">
              <a:solidFill>
                <a:srgbClr val="6A9955"/>
              </a:solidFill>
              <a:effectLst/>
              <a:latin typeface="Consolas" panose="020B0609020204030204" pitchFamily="49" charset="0"/>
            </a:endParaRPr>
          </a:p>
          <a:p>
            <a:pPr marL="0" indent="0">
              <a:buNone/>
            </a:pPr>
            <a:r>
              <a:rPr lang="en-AU" sz="2400" dirty="0"/>
              <a:t>Pearson Correlation:</a:t>
            </a:r>
          </a:p>
          <a:p>
            <a:pPr marL="457200" lvl="1" indent="0">
              <a:buNone/>
            </a:pPr>
            <a:r>
              <a:rPr lang="en-AU" sz="2400" dirty="0"/>
              <a:t>	R = </a:t>
            </a:r>
            <a:r>
              <a:rPr lang="en-AU" sz="2400" dirty="0">
                <a:solidFill>
                  <a:srgbClr val="00B050"/>
                </a:solidFill>
              </a:rPr>
              <a:t>0.76 </a:t>
            </a:r>
            <a:r>
              <a:rPr lang="en-AU" sz="2400" dirty="0">
                <a:solidFill>
                  <a:srgbClr val="00B050"/>
                </a:solidFill>
                <a:latin typeface="Consolas" panose="020B0609020204030204" pitchFamily="49" charset="0"/>
              </a:rPr>
              <a:t>(Strong)</a:t>
            </a:r>
          </a:p>
          <a:p>
            <a:pPr marL="457200" lvl="1" indent="0">
              <a:buNone/>
            </a:pPr>
            <a:endParaRPr lang="en-AU" sz="2400" dirty="0">
              <a:solidFill>
                <a:srgbClr val="00B050"/>
              </a:solidFill>
              <a:latin typeface="Consolas" panose="020B0609020204030204" pitchFamily="49" charset="0"/>
            </a:endParaRPr>
          </a:p>
          <a:p>
            <a:pPr marL="0" indent="0">
              <a:buNone/>
            </a:pPr>
            <a:r>
              <a:rPr lang="en-AU" sz="2400" dirty="0"/>
              <a:t>Linear regression:</a:t>
            </a:r>
          </a:p>
          <a:p>
            <a:pPr marL="457200" lvl="1" indent="0">
              <a:buNone/>
            </a:pPr>
            <a:r>
              <a:rPr lang="en-AU" sz="2400" dirty="0">
                <a:solidFill>
                  <a:srgbClr val="6A9955"/>
                </a:solidFill>
                <a:latin typeface="Consolas" panose="020B0609020204030204" pitchFamily="49" charset="0"/>
              </a:rPr>
              <a:t>	</a:t>
            </a:r>
            <a:r>
              <a:rPr lang="en-AU" sz="2400" dirty="0">
                <a:latin typeface="Consolas" panose="020B0609020204030204" pitchFamily="49" charset="0"/>
              </a:rPr>
              <a:t>y = </a:t>
            </a:r>
            <a:r>
              <a:rPr lang="en-AU" sz="2400" dirty="0">
                <a:solidFill>
                  <a:srgbClr val="00B050"/>
                </a:solidFill>
                <a:latin typeface="Consolas" panose="020B0609020204030204" pitchFamily="49" charset="0"/>
              </a:rPr>
              <a:t>8.45x + -4.76</a:t>
            </a:r>
          </a:p>
        </p:txBody>
      </p:sp>
      <p:pic>
        <p:nvPicPr>
          <p:cNvPr id="5" name="Picture 2">
            <a:extLst>
              <a:ext uri="{FF2B5EF4-FFF2-40B4-BE49-F238E27FC236}">
                <a16:creationId xmlns:a16="http://schemas.microsoft.com/office/drawing/2014/main" id="{9D38C90E-1592-BFBA-1530-A94E31CCE47D}"/>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l="4050" t="11248" r="8824"/>
          <a:stretch/>
        </p:blipFill>
        <p:spPr bwMode="auto">
          <a:xfrm>
            <a:off x="6365173" y="2075929"/>
            <a:ext cx="5141025" cy="4345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759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4A66-E0BB-6B5F-1DA8-4A62FDFF51A1}"/>
              </a:ext>
            </a:extLst>
          </p:cNvPr>
          <p:cNvSpPr>
            <a:spLocks noGrp="1"/>
          </p:cNvSpPr>
          <p:nvPr>
            <p:ph type="title"/>
          </p:nvPr>
        </p:nvSpPr>
        <p:spPr>
          <a:xfrm>
            <a:off x="2895600" y="436419"/>
            <a:ext cx="8610599" cy="733177"/>
          </a:xfrm>
        </p:spPr>
        <p:txBody>
          <a:bodyPr>
            <a:normAutofit/>
          </a:bodyPr>
          <a:lstStyle/>
          <a:p>
            <a:r>
              <a:rPr lang="en-AU" dirty="0"/>
              <a:t>Data Analysis  </a:t>
            </a:r>
            <a:endParaRPr lang="en-US" dirty="0"/>
          </a:p>
        </p:txBody>
      </p:sp>
      <p:sp>
        <p:nvSpPr>
          <p:cNvPr id="3" name="Text Placeholder 2">
            <a:extLst>
              <a:ext uri="{FF2B5EF4-FFF2-40B4-BE49-F238E27FC236}">
                <a16:creationId xmlns:a16="http://schemas.microsoft.com/office/drawing/2014/main" id="{27BD0234-9981-D8BB-0884-EB10127193C1}"/>
              </a:ext>
            </a:extLst>
          </p:cNvPr>
          <p:cNvSpPr>
            <a:spLocks noGrp="1"/>
          </p:cNvSpPr>
          <p:nvPr>
            <p:ph type="body" idx="1"/>
          </p:nvPr>
        </p:nvSpPr>
        <p:spPr>
          <a:xfrm>
            <a:off x="685799" y="1009403"/>
            <a:ext cx="11319389" cy="863642"/>
          </a:xfrm>
        </p:spPr>
        <p:txBody>
          <a:bodyPr/>
          <a:lstStyle/>
          <a:p>
            <a:pPr algn="r"/>
            <a:r>
              <a:rPr lang="en-US" dirty="0"/>
              <a:t>Which factors have positive and/or negative influence to the cash rate?</a:t>
            </a:r>
          </a:p>
        </p:txBody>
      </p:sp>
      <p:sp>
        <p:nvSpPr>
          <p:cNvPr id="4" name="Text Placeholder 3">
            <a:extLst>
              <a:ext uri="{FF2B5EF4-FFF2-40B4-BE49-F238E27FC236}">
                <a16:creationId xmlns:a16="http://schemas.microsoft.com/office/drawing/2014/main" id="{E46FCCD3-3B9A-BC97-84F9-770F533DCB68}"/>
              </a:ext>
            </a:extLst>
          </p:cNvPr>
          <p:cNvSpPr>
            <a:spLocks noGrp="1"/>
          </p:cNvSpPr>
          <p:nvPr>
            <p:ph type="body" sz="half" idx="15"/>
          </p:nvPr>
        </p:nvSpPr>
        <p:spPr>
          <a:xfrm>
            <a:off x="685799" y="1873045"/>
            <a:ext cx="5237018" cy="4756355"/>
          </a:xfrm>
        </p:spPr>
        <p:txBody>
          <a:bodyPr>
            <a:normAutofit fontScale="92500" lnSpcReduction="10000"/>
          </a:bodyPr>
          <a:lstStyle/>
          <a:p>
            <a:pPr marL="0" indent="0">
              <a:buNone/>
            </a:pPr>
            <a:r>
              <a:rPr lang="en-AU" sz="2600" b="1" u="sng" dirty="0"/>
              <a:t>Neg</a:t>
            </a:r>
          </a:p>
          <a:p>
            <a:pPr marL="0" indent="0">
              <a:buNone/>
            </a:pPr>
            <a:r>
              <a:rPr lang="en-AU" sz="2600" b="1" dirty="0"/>
              <a:t>Housing Debt/Disposable Income</a:t>
            </a:r>
          </a:p>
          <a:p>
            <a:pPr marL="0" indent="0">
              <a:buNone/>
            </a:pPr>
            <a:endParaRPr lang="en-AU" sz="900" b="1" dirty="0"/>
          </a:p>
          <a:p>
            <a:pPr marL="0" indent="0">
              <a:buNone/>
            </a:pPr>
            <a:r>
              <a:rPr lang="en-AU" sz="2600" dirty="0"/>
              <a:t>Regression Analysis:</a:t>
            </a:r>
          </a:p>
          <a:p>
            <a:pPr marL="457200" lvl="1" indent="0">
              <a:buNone/>
            </a:pPr>
            <a:r>
              <a:rPr lang="en-AU" sz="2600" dirty="0"/>
              <a:t>	R-squared </a:t>
            </a:r>
            <a:r>
              <a:rPr lang="zh-CN" altLang="en-US" sz="2600" dirty="0"/>
              <a:t>≈</a:t>
            </a:r>
            <a:r>
              <a:rPr lang="en-AU" sz="2600" dirty="0"/>
              <a:t> </a:t>
            </a:r>
            <a:r>
              <a:rPr lang="en-AU" sz="2600" dirty="0">
                <a:solidFill>
                  <a:srgbClr val="00B050"/>
                </a:solidFill>
                <a:effectLst/>
                <a:latin typeface="Consolas" panose="020B0609020204030204" pitchFamily="49" charset="0"/>
              </a:rPr>
              <a:t>0.63</a:t>
            </a:r>
          </a:p>
          <a:p>
            <a:pPr marL="457200" lvl="1" indent="0">
              <a:buNone/>
            </a:pPr>
            <a:endParaRPr lang="en-AU" sz="2600" dirty="0">
              <a:solidFill>
                <a:srgbClr val="6A9955"/>
              </a:solidFill>
              <a:effectLst/>
              <a:latin typeface="Consolas" panose="020B0609020204030204" pitchFamily="49" charset="0"/>
            </a:endParaRPr>
          </a:p>
          <a:p>
            <a:pPr marL="0" indent="0">
              <a:buNone/>
            </a:pPr>
            <a:r>
              <a:rPr lang="en-AU" sz="2600" dirty="0"/>
              <a:t>Pearson Correlation:</a:t>
            </a:r>
          </a:p>
          <a:p>
            <a:pPr marL="457200" lvl="1" indent="0">
              <a:buNone/>
            </a:pPr>
            <a:r>
              <a:rPr lang="en-AU" sz="2600" dirty="0"/>
              <a:t>	R = </a:t>
            </a:r>
            <a:r>
              <a:rPr lang="en-AU" sz="2600" dirty="0">
                <a:solidFill>
                  <a:srgbClr val="FF0000"/>
                </a:solidFill>
              </a:rPr>
              <a:t>-0.79 </a:t>
            </a:r>
            <a:r>
              <a:rPr lang="en-AU" sz="2600" dirty="0">
                <a:solidFill>
                  <a:srgbClr val="FF0000"/>
                </a:solidFill>
                <a:latin typeface="Consolas" panose="020B0609020204030204" pitchFamily="49" charset="0"/>
              </a:rPr>
              <a:t>(Strong)</a:t>
            </a:r>
          </a:p>
          <a:p>
            <a:pPr marL="457200" lvl="1" indent="0">
              <a:buNone/>
            </a:pPr>
            <a:endParaRPr lang="en-AU" sz="2600" dirty="0">
              <a:solidFill>
                <a:srgbClr val="FF0000"/>
              </a:solidFill>
              <a:latin typeface="Consolas" panose="020B0609020204030204" pitchFamily="49" charset="0"/>
            </a:endParaRPr>
          </a:p>
          <a:p>
            <a:pPr marL="0" indent="0">
              <a:buNone/>
            </a:pPr>
            <a:r>
              <a:rPr lang="en-AU" sz="2600" dirty="0"/>
              <a:t>Linear regression:</a:t>
            </a:r>
          </a:p>
          <a:p>
            <a:pPr marL="457200" lvl="1" indent="0">
              <a:buNone/>
            </a:pPr>
            <a:r>
              <a:rPr lang="en-AU" sz="2600" dirty="0">
                <a:solidFill>
                  <a:srgbClr val="6A9955"/>
                </a:solidFill>
                <a:latin typeface="Consolas" panose="020B0609020204030204" pitchFamily="49" charset="0"/>
              </a:rPr>
              <a:t>	</a:t>
            </a:r>
            <a:r>
              <a:rPr lang="en-AU" sz="2600" dirty="0">
                <a:latin typeface="Consolas" panose="020B0609020204030204" pitchFamily="49" charset="0"/>
              </a:rPr>
              <a:t>y = </a:t>
            </a:r>
            <a:r>
              <a:rPr lang="en-AU" sz="2600" dirty="0">
                <a:solidFill>
                  <a:srgbClr val="FF0000"/>
                </a:solidFill>
                <a:latin typeface="Consolas" panose="020B0609020204030204" pitchFamily="49" charset="0"/>
              </a:rPr>
              <a:t>-12.03x + 13.22</a:t>
            </a:r>
          </a:p>
          <a:p>
            <a:endParaRPr lang="en-US" sz="900" dirty="0"/>
          </a:p>
          <a:p>
            <a:pPr algn="r"/>
            <a:r>
              <a:rPr lang="en-US" sz="1800" dirty="0"/>
              <a:t>*Lagging Indicator</a:t>
            </a:r>
          </a:p>
        </p:txBody>
      </p:sp>
      <p:pic>
        <p:nvPicPr>
          <p:cNvPr id="7" name="Picture 4">
            <a:extLst>
              <a:ext uri="{FF2B5EF4-FFF2-40B4-BE49-F238E27FC236}">
                <a16:creationId xmlns:a16="http://schemas.microsoft.com/office/drawing/2014/main" id="{3D322083-C79C-1D16-2163-1F3D1F262DC4}"/>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l="4988" t="10702" r="8391"/>
          <a:stretch/>
        </p:blipFill>
        <p:spPr bwMode="auto">
          <a:xfrm>
            <a:off x="6425114" y="2077842"/>
            <a:ext cx="5077777" cy="434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89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CE6A64C6-43DA-C06E-C9CE-96B484ECB69A}"/>
              </a:ext>
            </a:extLst>
          </p:cNvPr>
          <p:cNvSpPr/>
          <p:nvPr/>
        </p:nvSpPr>
        <p:spPr>
          <a:xfrm>
            <a:off x="-10391" y="4395272"/>
            <a:ext cx="613064" cy="249464"/>
          </a:xfrm>
          <a:custGeom>
            <a:avLst/>
            <a:gdLst>
              <a:gd name="connsiteX0" fmla="*/ 0 w 581891"/>
              <a:gd name="connsiteY0" fmla="*/ 249464 h 249464"/>
              <a:gd name="connsiteX1" fmla="*/ 51955 w 581891"/>
              <a:gd name="connsiteY1" fmla="*/ 218292 h 249464"/>
              <a:gd name="connsiteX2" fmla="*/ 93518 w 581891"/>
              <a:gd name="connsiteY2" fmla="*/ 207901 h 249464"/>
              <a:gd name="connsiteX3" fmla="*/ 135082 w 581891"/>
              <a:gd name="connsiteY3" fmla="*/ 176728 h 249464"/>
              <a:gd name="connsiteX4" fmla="*/ 218209 w 581891"/>
              <a:gd name="connsiteY4" fmla="*/ 135164 h 249464"/>
              <a:gd name="connsiteX5" fmla="*/ 259773 w 581891"/>
              <a:gd name="connsiteY5" fmla="*/ 103992 h 249464"/>
              <a:gd name="connsiteX6" fmla="*/ 332509 w 581891"/>
              <a:gd name="connsiteY6" fmla="*/ 72819 h 249464"/>
              <a:gd name="connsiteX7" fmla="*/ 467591 w 581891"/>
              <a:gd name="connsiteY7" fmla="*/ 31255 h 249464"/>
              <a:gd name="connsiteX8" fmla="*/ 509155 w 581891"/>
              <a:gd name="connsiteY8" fmla="*/ 20864 h 249464"/>
              <a:gd name="connsiteX9" fmla="*/ 581891 w 581891"/>
              <a:gd name="connsiteY9" fmla="*/ 83 h 249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1891" h="249464">
                <a:moveTo>
                  <a:pt x="0" y="249464"/>
                </a:moveTo>
                <a:cubicBezTo>
                  <a:pt x="17318" y="239073"/>
                  <a:pt x="33499" y="226494"/>
                  <a:pt x="51955" y="218292"/>
                </a:cubicBezTo>
                <a:cubicBezTo>
                  <a:pt x="65005" y="212492"/>
                  <a:pt x="80745" y="214288"/>
                  <a:pt x="93518" y="207901"/>
                </a:cubicBezTo>
                <a:cubicBezTo>
                  <a:pt x="109008" y="200156"/>
                  <a:pt x="120672" y="186335"/>
                  <a:pt x="135082" y="176728"/>
                </a:cubicBezTo>
                <a:cubicBezTo>
                  <a:pt x="184160" y="144009"/>
                  <a:pt x="174530" y="149724"/>
                  <a:pt x="218209" y="135164"/>
                </a:cubicBezTo>
                <a:cubicBezTo>
                  <a:pt x="232064" y="124773"/>
                  <a:pt x="244569" y="112285"/>
                  <a:pt x="259773" y="103992"/>
                </a:cubicBezTo>
                <a:cubicBezTo>
                  <a:pt x="282930" y="91361"/>
                  <a:pt x="307889" y="82288"/>
                  <a:pt x="332509" y="72819"/>
                </a:cubicBezTo>
                <a:cubicBezTo>
                  <a:pt x="369776" y="58486"/>
                  <a:pt x="430195" y="41454"/>
                  <a:pt x="467591" y="31255"/>
                </a:cubicBezTo>
                <a:cubicBezTo>
                  <a:pt x="481369" y="27497"/>
                  <a:pt x="495607" y="25380"/>
                  <a:pt x="509155" y="20864"/>
                </a:cubicBezTo>
                <a:cubicBezTo>
                  <a:pt x="579218" y="-2490"/>
                  <a:pt x="538120" y="83"/>
                  <a:pt x="581891" y="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581774A-BB3C-9B1A-2FDF-D50B5FB67D8F}"/>
              </a:ext>
            </a:extLst>
          </p:cNvPr>
          <p:cNvSpPr/>
          <p:nvPr/>
        </p:nvSpPr>
        <p:spPr>
          <a:xfrm>
            <a:off x="0" y="4364182"/>
            <a:ext cx="4987636" cy="2493818"/>
          </a:xfrm>
          <a:custGeom>
            <a:avLst/>
            <a:gdLst>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4156364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4050723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3966210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3998767 w 5070764"/>
              <a:gd name="connsiteY78" fmla="*/ 2462645 h 2493818"/>
              <a:gd name="connsiteX79" fmla="*/ 3966210 w 5070764"/>
              <a:gd name="connsiteY79" fmla="*/ 2493818 h 2493818"/>
              <a:gd name="connsiteX80" fmla="*/ 0 w 5070764"/>
              <a:gd name="connsiteY80" fmla="*/ 2483427 h 2493818"/>
              <a:gd name="connsiteX81" fmla="*/ 0 w 5070764"/>
              <a:gd name="connsiteY81" fmla="*/ 228600 h 249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70764" h="2493818">
                <a:moveTo>
                  <a:pt x="0" y="228600"/>
                </a:moveTo>
                <a:lnTo>
                  <a:pt x="0" y="228600"/>
                </a:lnTo>
                <a:cubicBezTo>
                  <a:pt x="34636" y="207818"/>
                  <a:pt x="68268" y="185262"/>
                  <a:pt x="103909" y="166254"/>
                </a:cubicBezTo>
                <a:cubicBezTo>
                  <a:pt x="231005" y="98470"/>
                  <a:pt x="97799" y="184184"/>
                  <a:pt x="187036" y="124691"/>
                </a:cubicBezTo>
                <a:cubicBezTo>
                  <a:pt x="193963" y="114300"/>
                  <a:pt x="198224" y="101513"/>
                  <a:pt x="207818" y="93518"/>
                </a:cubicBezTo>
                <a:cubicBezTo>
                  <a:pt x="219718" y="83602"/>
                  <a:pt x="235000" y="78489"/>
                  <a:pt x="249382" y="72736"/>
                </a:cubicBezTo>
                <a:cubicBezTo>
                  <a:pt x="313881" y="46936"/>
                  <a:pt x="302019" y="55793"/>
                  <a:pt x="363682" y="41563"/>
                </a:cubicBezTo>
                <a:cubicBezTo>
                  <a:pt x="391512" y="35141"/>
                  <a:pt x="418802" y="26383"/>
                  <a:pt x="446809" y="20782"/>
                </a:cubicBezTo>
                <a:cubicBezTo>
                  <a:pt x="512767" y="7590"/>
                  <a:pt x="481630" y="14675"/>
                  <a:pt x="540327" y="0"/>
                </a:cubicBezTo>
                <a:cubicBezTo>
                  <a:pt x="599209" y="3464"/>
                  <a:pt x="658255" y="4799"/>
                  <a:pt x="716973" y="10391"/>
                </a:cubicBezTo>
                <a:cubicBezTo>
                  <a:pt x="731189" y="11745"/>
                  <a:pt x="746654" y="12861"/>
                  <a:pt x="758536" y="20782"/>
                </a:cubicBezTo>
                <a:cubicBezTo>
                  <a:pt x="768927" y="27709"/>
                  <a:pt x="770487" y="43124"/>
                  <a:pt x="779318" y="51954"/>
                </a:cubicBezTo>
                <a:cubicBezTo>
                  <a:pt x="788149" y="60785"/>
                  <a:pt x="800100" y="65809"/>
                  <a:pt x="810491" y="72736"/>
                </a:cubicBezTo>
                <a:cubicBezTo>
                  <a:pt x="817418" y="86591"/>
                  <a:pt x="830143" y="98851"/>
                  <a:pt x="831273" y="114300"/>
                </a:cubicBezTo>
                <a:cubicBezTo>
                  <a:pt x="840629" y="242159"/>
                  <a:pt x="827507" y="371346"/>
                  <a:pt x="841664" y="498763"/>
                </a:cubicBezTo>
                <a:cubicBezTo>
                  <a:pt x="842873" y="509649"/>
                  <a:pt x="862210" y="491029"/>
                  <a:pt x="872836" y="488373"/>
                </a:cubicBezTo>
                <a:cubicBezTo>
                  <a:pt x="889970" y="484090"/>
                  <a:pt x="907657" y="482265"/>
                  <a:pt x="924791" y="477982"/>
                </a:cubicBezTo>
                <a:cubicBezTo>
                  <a:pt x="1030902" y="451454"/>
                  <a:pt x="810364" y="479724"/>
                  <a:pt x="1080655" y="457200"/>
                </a:cubicBezTo>
                <a:cubicBezTo>
                  <a:pt x="1250373" y="460664"/>
                  <a:pt x="1420299" y="458510"/>
                  <a:pt x="1589809" y="467591"/>
                </a:cubicBezTo>
                <a:cubicBezTo>
                  <a:pt x="1614989" y="468940"/>
                  <a:pt x="1638219" y="481738"/>
                  <a:pt x="1662546" y="488373"/>
                </a:cubicBezTo>
                <a:cubicBezTo>
                  <a:pt x="1676323" y="492130"/>
                  <a:pt x="1690255" y="495300"/>
                  <a:pt x="1704109" y="498763"/>
                </a:cubicBezTo>
                <a:cubicBezTo>
                  <a:pt x="1782967" y="561849"/>
                  <a:pt x="1726909" y="520806"/>
                  <a:pt x="1808018" y="571500"/>
                </a:cubicBezTo>
                <a:cubicBezTo>
                  <a:pt x="1818608" y="578119"/>
                  <a:pt x="1828195" y="586361"/>
                  <a:pt x="1839191" y="592282"/>
                </a:cubicBezTo>
                <a:cubicBezTo>
                  <a:pt x="1873287" y="610641"/>
                  <a:pt x="1909478" y="625023"/>
                  <a:pt x="1943100" y="644236"/>
                </a:cubicBezTo>
                <a:cubicBezTo>
                  <a:pt x="1958137" y="652828"/>
                  <a:pt x="1970254" y="665802"/>
                  <a:pt x="1984664" y="675409"/>
                </a:cubicBezTo>
                <a:cubicBezTo>
                  <a:pt x="2001468" y="686612"/>
                  <a:pt x="2019492" y="695878"/>
                  <a:pt x="2036618" y="706582"/>
                </a:cubicBezTo>
                <a:cubicBezTo>
                  <a:pt x="2047208" y="713201"/>
                  <a:pt x="2056621" y="721778"/>
                  <a:pt x="2067791" y="727363"/>
                </a:cubicBezTo>
                <a:cubicBezTo>
                  <a:pt x="2077588" y="732261"/>
                  <a:pt x="2088573" y="734290"/>
                  <a:pt x="2098964" y="737754"/>
                </a:cubicBezTo>
                <a:cubicBezTo>
                  <a:pt x="2119746" y="751609"/>
                  <a:pt x="2141328" y="764332"/>
                  <a:pt x="2161309" y="779318"/>
                </a:cubicBezTo>
                <a:cubicBezTo>
                  <a:pt x="2189018" y="800100"/>
                  <a:pt x="2213456" y="826173"/>
                  <a:pt x="2244436" y="841663"/>
                </a:cubicBezTo>
                <a:cubicBezTo>
                  <a:pt x="2258291" y="848590"/>
                  <a:pt x="2273395" y="853442"/>
                  <a:pt x="2286000" y="862445"/>
                </a:cubicBezTo>
                <a:cubicBezTo>
                  <a:pt x="2297958" y="870986"/>
                  <a:pt x="2304946" y="885467"/>
                  <a:pt x="2317173" y="893618"/>
                </a:cubicBezTo>
                <a:cubicBezTo>
                  <a:pt x="2336505" y="906506"/>
                  <a:pt x="2360186" y="911903"/>
                  <a:pt x="2379518" y="924791"/>
                </a:cubicBezTo>
                <a:cubicBezTo>
                  <a:pt x="2482160" y="993219"/>
                  <a:pt x="2400139" y="966314"/>
                  <a:pt x="2483427" y="987136"/>
                </a:cubicBezTo>
                <a:cubicBezTo>
                  <a:pt x="2497282" y="997527"/>
                  <a:pt x="2510803" y="1008378"/>
                  <a:pt x="2524991" y="1018309"/>
                </a:cubicBezTo>
                <a:cubicBezTo>
                  <a:pt x="2545453" y="1032632"/>
                  <a:pt x="2567621" y="1044539"/>
                  <a:pt x="2587336" y="1059873"/>
                </a:cubicBezTo>
                <a:cubicBezTo>
                  <a:pt x="2598935" y="1068895"/>
                  <a:pt x="2607352" y="1081482"/>
                  <a:pt x="2618509" y="1091045"/>
                </a:cubicBezTo>
                <a:cubicBezTo>
                  <a:pt x="2658450" y="1125280"/>
                  <a:pt x="2683675" y="1135705"/>
                  <a:pt x="2732809" y="1163782"/>
                </a:cubicBezTo>
                <a:cubicBezTo>
                  <a:pt x="2777840" y="1231326"/>
                  <a:pt x="2725007" y="1160064"/>
                  <a:pt x="2826327" y="1246909"/>
                </a:cubicBezTo>
                <a:cubicBezTo>
                  <a:pt x="2852361" y="1269224"/>
                  <a:pt x="2899064" y="1319645"/>
                  <a:pt x="2899064" y="1319645"/>
                </a:cubicBezTo>
                <a:cubicBezTo>
                  <a:pt x="2905991" y="1336963"/>
                  <a:pt x="2909005" y="1356422"/>
                  <a:pt x="2919846" y="1371600"/>
                </a:cubicBezTo>
                <a:cubicBezTo>
                  <a:pt x="2927104" y="1381762"/>
                  <a:pt x="2942188" y="1383552"/>
                  <a:pt x="2951018" y="1392382"/>
                </a:cubicBezTo>
                <a:cubicBezTo>
                  <a:pt x="2963264" y="1404628"/>
                  <a:pt x="2970920" y="1420796"/>
                  <a:pt x="2982191" y="1433945"/>
                </a:cubicBezTo>
                <a:cubicBezTo>
                  <a:pt x="2991755" y="1445102"/>
                  <a:pt x="3003801" y="1453961"/>
                  <a:pt x="3013364" y="1465118"/>
                </a:cubicBezTo>
                <a:cubicBezTo>
                  <a:pt x="3024977" y="1478667"/>
                  <a:pt x="3056368" y="1528183"/>
                  <a:pt x="3075709" y="1537854"/>
                </a:cubicBezTo>
                <a:cubicBezTo>
                  <a:pt x="3105099" y="1552549"/>
                  <a:pt x="3169227" y="1569027"/>
                  <a:pt x="3169227" y="1569027"/>
                </a:cubicBezTo>
                <a:cubicBezTo>
                  <a:pt x="3179618" y="1558636"/>
                  <a:pt x="3187939" y="1545642"/>
                  <a:pt x="3200400" y="1537854"/>
                </a:cubicBezTo>
                <a:cubicBezTo>
                  <a:pt x="3214595" y="1528983"/>
                  <a:pt x="3262805" y="1513590"/>
                  <a:pt x="3283527" y="1506682"/>
                </a:cubicBezTo>
                <a:cubicBezTo>
                  <a:pt x="3477491" y="1510146"/>
                  <a:pt x="3671714" y="1506459"/>
                  <a:pt x="3865418" y="1517073"/>
                </a:cubicBezTo>
                <a:cubicBezTo>
                  <a:pt x="3925120" y="1520344"/>
                  <a:pt x="4042064" y="1548245"/>
                  <a:pt x="4042064" y="1548245"/>
                </a:cubicBezTo>
                <a:cubicBezTo>
                  <a:pt x="4059382" y="1555172"/>
                  <a:pt x="4075844" y="1564833"/>
                  <a:pt x="4094018" y="1569027"/>
                </a:cubicBezTo>
                <a:cubicBezTo>
                  <a:pt x="4141294" y="1579937"/>
                  <a:pt x="4312475" y="1588636"/>
                  <a:pt x="4333009" y="1589809"/>
                </a:cubicBezTo>
                <a:cubicBezTo>
                  <a:pt x="4516961" y="1600321"/>
                  <a:pt x="4619482" y="1603225"/>
                  <a:pt x="4810991" y="1610591"/>
                </a:cubicBezTo>
                <a:cubicBezTo>
                  <a:pt x="4828309" y="1614055"/>
                  <a:pt x="4845462" y="1618484"/>
                  <a:pt x="4862946" y="1620982"/>
                </a:cubicBezTo>
                <a:cubicBezTo>
                  <a:pt x="4893995" y="1625418"/>
                  <a:pt x="4926036" y="1623766"/>
                  <a:pt x="4956464" y="1631373"/>
                </a:cubicBezTo>
                <a:cubicBezTo>
                  <a:pt x="4968579" y="1634402"/>
                  <a:pt x="4975789" y="1648205"/>
                  <a:pt x="4987636" y="1652154"/>
                </a:cubicBezTo>
                <a:cubicBezTo>
                  <a:pt x="5022226" y="1663684"/>
                  <a:pt x="5040286" y="1662545"/>
                  <a:pt x="5070764" y="1662545"/>
                </a:cubicBezTo>
                <a:lnTo>
                  <a:pt x="5070764" y="1662545"/>
                </a:lnTo>
                <a:cubicBezTo>
                  <a:pt x="5008775" y="1676320"/>
                  <a:pt x="4963616" y="1684406"/>
                  <a:pt x="4904509" y="1704109"/>
                </a:cubicBezTo>
                <a:cubicBezTo>
                  <a:pt x="4824437" y="1730800"/>
                  <a:pt x="4878691" y="1717019"/>
                  <a:pt x="4800600" y="1756063"/>
                </a:cubicBezTo>
                <a:cubicBezTo>
                  <a:pt x="4790803" y="1760961"/>
                  <a:pt x="4779818" y="1762990"/>
                  <a:pt x="4769427" y="1766454"/>
                </a:cubicBezTo>
                <a:cubicBezTo>
                  <a:pt x="4755573" y="1776845"/>
                  <a:pt x="4743003" y="1789217"/>
                  <a:pt x="4727864" y="1797627"/>
                </a:cubicBezTo>
                <a:cubicBezTo>
                  <a:pt x="4711559" y="1806685"/>
                  <a:pt x="4692954" y="1810833"/>
                  <a:pt x="4675909" y="1818409"/>
                </a:cubicBezTo>
                <a:cubicBezTo>
                  <a:pt x="4661754" y="1824700"/>
                  <a:pt x="4648583" y="1833089"/>
                  <a:pt x="4634346" y="1839191"/>
                </a:cubicBezTo>
                <a:cubicBezTo>
                  <a:pt x="4624279" y="1843506"/>
                  <a:pt x="4613241" y="1845267"/>
                  <a:pt x="4603173" y="1849582"/>
                </a:cubicBezTo>
                <a:cubicBezTo>
                  <a:pt x="4515163" y="1887299"/>
                  <a:pt x="4611803" y="1850638"/>
                  <a:pt x="4509655" y="1911927"/>
                </a:cubicBezTo>
                <a:cubicBezTo>
                  <a:pt x="4493661" y="1921524"/>
                  <a:pt x="4474681" y="1924991"/>
                  <a:pt x="4457700" y="1932709"/>
                </a:cubicBezTo>
                <a:cubicBezTo>
                  <a:pt x="4436548" y="1942324"/>
                  <a:pt x="4416587" y="1954445"/>
                  <a:pt x="4395355" y="1963882"/>
                </a:cubicBezTo>
                <a:cubicBezTo>
                  <a:pt x="4340074" y="1988451"/>
                  <a:pt x="4387290" y="1956251"/>
                  <a:pt x="4322618" y="1995054"/>
                </a:cubicBezTo>
                <a:cubicBezTo>
                  <a:pt x="4301201" y="2007904"/>
                  <a:pt x="4281959" y="2024226"/>
                  <a:pt x="4260273" y="2036618"/>
                </a:cubicBezTo>
                <a:cubicBezTo>
                  <a:pt x="4236027" y="2050473"/>
                  <a:pt x="4211319" y="2063547"/>
                  <a:pt x="4187536" y="2078182"/>
                </a:cubicBezTo>
                <a:cubicBezTo>
                  <a:pt x="4103086" y="2130151"/>
                  <a:pt x="4154583" y="2109948"/>
                  <a:pt x="4094018" y="2130136"/>
                </a:cubicBezTo>
                <a:cubicBezTo>
                  <a:pt x="4080164" y="2147454"/>
                  <a:pt x="4067189" y="2165515"/>
                  <a:pt x="4052455" y="2182091"/>
                </a:cubicBezTo>
                <a:cubicBezTo>
                  <a:pt x="4039438" y="2196735"/>
                  <a:pt x="4022647" y="2207979"/>
                  <a:pt x="4010891" y="2223654"/>
                </a:cubicBezTo>
                <a:cubicBezTo>
                  <a:pt x="3949759" y="2305162"/>
                  <a:pt x="4038954" y="2228584"/>
                  <a:pt x="3948546" y="2296391"/>
                </a:cubicBezTo>
                <a:cubicBezTo>
                  <a:pt x="3941619" y="2310245"/>
                  <a:pt x="3933866" y="2323717"/>
                  <a:pt x="3927764" y="2337954"/>
                </a:cubicBezTo>
                <a:cubicBezTo>
                  <a:pt x="3923449" y="2348021"/>
                  <a:pt x="3911738" y="2359735"/>
                  <a:pt x="3917373" y="2369127"/>
                </a:cubicBezTo>
                <a:cubicBezTo>
                  <a:pt x="3925786" y="2383148"/>
                  <a:pt x="3976543" y="2384714"/>
                  <a:pt x="3990109" y="2400300"/>
                </a:cubicBezTo>
                <a:cubicBezTo>
                  <a:pt x="4003675" y="2415886"/>
                  <a:pt x="4002750" y="2447059"/>
                  <a:pt x="3998767" y="2462645"/>
                </a:cubicBezTo>
                <a:cubicBezTo>
                  <a:pt x="3994784" y="2478231"/>
                  <a:pt x="3942444" y="2470052"/>
                  <a:pt x="3966210" y="2493818"/>
                </a:cubicBezTo>
                <a:lnTo>
                  <a:pt x="0" y="2483427"/>
                </a:lnTo>
                <a:lnTo>
                  <a:pt x="0" y="2286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9229D5F-EA92-4E4B-738B-1CF22BA8E455}"/>
              </a:ext>
            </a:extLst>
          </p:cNvPr>
          <p:cNvSpPr/>
          <p:nvPr/>
        </p:nvSpPr>
        <p:spPr>
          <a:xfrm>
            <a:off x="3530600" y="0"/>
            <a:ext cx="8657936" cy="935182"/>
          </a:xfrm>
          <a:custGeom>
            <a:avLst/>
            <a:gdLst>
              <a:gd name="connsiteX0" fmla="*/ 2369127 w 8645236"/>
              <a:gd name="connsiteY0" fmla="*/ 20782 h 820882"/>
              <a:gd name="connsiteX1" fmla="*/ 0 w 8645236"/>
              <a:gd name="connsiteY1" fmla="*/ 820882 h 820882"/>
              <a:gd name="connsiteX2" fmla="*/ 2878282 w 8645236"/>
              <a:gd name="connsiteY2" fmla="*/ 197428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20782 h 820882"/>
              <a:gd name="connsiteX0" fmla="*/ 2369127 w 8645236"/>
              <a:gd name="connsiteY0" fmla="*/ 13350 h 820882"/>
              <a:gd name="connsiteX1" fmla="*/ 0 w 8645236"/>
              <a:gd name="connsiteY1" fmla="*/ 820882 h 820882"/>
              <a:gd name="connsiteX2" fmla="*/ 2878282 w 8645236"/>
              <a:gd name="connsiteY2" fmla="*/ 197428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13350 h 820882"/>
              <a:gd name="connsiteX0" fmla="*/ 2369127 w 8645236"/>
              <a:gd name="connsiteY0" fmla="*/ 13350 h 820882"/>
              <a:gd name="connsiteX1" fmla="*/ 0 w 8645236"/>
              <a:gd name="connsiteY1" fmla="*/ 820882 h 820882"/>
              <a:gd name="connsiteX2" fmla="*/ 2878282 w 8645236"/>
              <a:gd name="connsiteY2" fmla="*/ 197428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13350 h 82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236" h="820882">
                <a:moveTo>
                  <a:pt x="2369127" y="13350"/>
                </a:moveTo>
                <a:lnTo>
                  <a:pt x="0" y="820882"/>
                </a:lnTo>
                <a:lnTo>
                  <a:pt x="2878282" y="197428"/>
                </a:lnTo>
                <a:lnTo>
                  <a:pt x="4353791" y="72737"/>
                </a:lnTo>
                <a:lnTo>
                  <a:pt x="6463145" y="72737"/>
                </a:lnTo>
                <a:lnTo>
                  <a:pt x="8645236" y="592282"/>
                </a:lnTo>
                <a:lnTo>
                  <a:pt x="8645236" y="0"/>
                </a:lnTo>
                <a:lnTo>
                  <a:pt x="2369127" y="1335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F4A66-E0BB-6B5F-1DA8-4A62FDFF51A1}"/>
              </a:ext>
            </a:extLst>
          </p:cNvPr>
          <p:cNvSpPr>
            <a:spLocks noGrp="1"/>
          </p:cNvSpPr>
          <p:nvPr>
            <p:ph type="ctrTitle"/>
          </p:nvPr>
        </p:nvSpPr>
        <p:spPr>
          <a:xfrm>
            <a:off x="4724334" y="409199"/>
            <a:ext cx="6926628" cy="774263"/>
          </a:xfrm>
        </p:spPr>
        <p:txBody>
          <a:bodyPr>
            <a:noAutofit/>
          </a:bodyPr>
          <a:lstStyle/>
          <a:p>
            <a:pPr algn="r"/>
            <a:r>
              <a:rPr lang="en-AU" sz="4400" dirty="0">
                <a:latin typeface="Arial" panose="020B0604020202020204" pitchFamily="34" charset="0"/>
                <a:cs typeface="Arial" panose="020B0604020202020204" pitchFamily="34" charset="0"/>
              </a:rPr>
              <a:t>Summary/conclusion</a:t>
            </a:r>
            <a:endParaRPr lang="en-US" sz="4400" dirty="0">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8C271373-D132-434C-02C2-25D07654279F}"/>
              </a:ext>
            </a:extLst>
          </p:cNvPr>
          <p:cNvGraphicFramePr>
            <a:graphicFrameLocks noGrp="1"/>
          </p:cNvGraphicFramePr>
          <p:nvPr>
            <p:extLst>
              <p:ext uri="{D42A27DB-BD31-4B8C-83A1-F6EECF244321}">
                <p14:modId xmlns:p14="http://schemas.microsoft.com/office/powerpoint/2010/main" val="2427662726"/>
              </p:ext>
            </p:extLst>
          </p:nvPr>
        </p:nvGraphicFramePr>
        <p:xfrm>
          <a:off x="2151005" y="3598334"/>
          <a:ext cx="7889989" cy="2462259"/>
        </p:xfrm>
        <a:graphic>
          <a:graphicData uri="http://schemas.openxmlformats.org/drawingml/2006/table">
            <a:tbl>
              <a:tblPr firstRow="1" firstCol="1" bandRow="1">
                <a:tableStyleId>{5A111915-BE36-4E01-A7E5-04B1672EAD32}</a:tableStyleId>
              </a:tblPr>
              <a:tblGrid>
                <a:gridCol w="2893060">
                  <a:extLst>
                    <a:ext uri="{9D8B030D-6E8A-4147-A177-3AD203B41FA5}">
                      <a16:colId xmlns:a16="http://schemas.microsoft.com/office/drawing/2014/main" val="2171070911"/>
                    </a:ext>
                  </a:extLst>
                </a:gridCol>
                <a:gridCol w="2229485">
                  <a:extLst>
                    <a:ext uri="{9D8B030D-6E8A-4147-A177-3AD203B41FA5}">
                      <a16:colId xmlns:a16="http://schemas.microsoft.com/office/drawing/2014/main" val="217888014"/>
                    </a:ext>
                  </a:extLst>
                </a:gridCol>
                <a:gridCol w="1332548">
                  <a:extLst>
                    <a:ext uri="{9D8B030D-6E8A-4147-A177-3AD203B41FA5}">
                      <a16:colId xmlns:a16="http://schemas.microsoft.com/office/drawing/2014/main" val="2012633592"/>
                    </a:ext>
                  </a:extLst>
                </a:gridCol>
                <a:gridCol w="1434896">
                  <a:extLst>
                    <a:ext uri="{9D8B030D-6E8A-4147-A177-3AD203B41FA5}">
                      <a16:colId xmlns:a16="http://schemas.microsoft.com/office/drawing/2014/main" val="2118550855"/>
                    </a:ext>
                  </a:extLst>
                </a:gridCol>
              </a:tblGrid>
              <a:tr h="262833">
                <a:tc>
                  <a:txBody>
                    <a:bodyPr/>
                    <a:lstStyle/>
                    <a:p>
                      <a:pPr algn="ctr">
                        <a:lnSpc>
                          <a:spcPct val="107000"/>
                        </a:lnSpc>
                        <a:spcAft>
                          <a:spcPts val="800"/>
                        </a:spcAft>
                      </a:pPr>
                      <a:r>
                        <a:rPr lang="en-AU" sz="1400" b="1" dirty="0">
                          <a:effectLst/>
                        </a:rPr>
                        <a:t>Factor vs Cash Rate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tc>
                  <a:txBody>
                    <a:bodyPr/>
                    <a:lstStyle/>
                    <a:p>
                      <a:pPr algn="ctr">
                        <a:lnSpc>
                          <a:spcPct val="107000"/>
                        </a:lnSpc>
                        <a:spcAft>
                          <a:spcPts val="800"/>
                        </a:spcAft>
                      </a:pPr>
                      <a:r>
                        <a:rPr lang="en-AU" sz="1400" b="1" dirty="0">
                          <a:effectLst/>
                        </a:rPr>
                        <a:t>Pearson Correlation: R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tc>
                  <a:txBody>
                    <a:bodyPr/>
                    <a:lstStyle/>
                    <a:p>
                      <a:pPr algn="ctr">
                        <a:lnSpc>
                          <a:spcPct val="107000"/>
                        </a:lnSpc>
                        <a:spcAft>
                          <a:spcPts val="800"/>
                        </a:spcAft>
                      </a:pPr>
                      <a:r>
                        <a:rPr lang="en-AU" sz="1400" b="1" dirty="0">
                          <a:effectLst/>
                        </a:rPr>
                        <a:t>Strength</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tc>
                  <a:txBody>
                    <a:bodyPr/>
                    <a:lstStyle/>
                    <a:p>
                      <a:pPr algn="ctr">
                        <a:lnSpc>
                          <a:spcPct val="107000"/>
                        </a:lnSpc>
                        <a:spcAft>
                          <a:spcPts val="800"/>
                        </a:spcAft>
                      </a:pPr>
                      <a:r>
                        <a:rPr lang="en-AU" sz="1400" b="1" dirty="0">
                          <a:effectLst/>
                        </a:rPr>
                        <a:t>Influence Rank</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E2DFF"/>
                    </a:solidFill>
                  </a:tcPr>
                </a:tc>
                <a:extLst>
                  <a:ext uri="{0D108BD9-81ED-4DB2-BD59-A6C34878D82A}">
                    <a16:rowId xmlns:a16="http://schemas.microsoft.com/office/drawing/2014/main" val="871989952"/>
                  </a:ext>
                </a:extLst>
              </a:tr>
              <a:tr h="267919">
                <a:tc>
                  <a:txBody>
                    <a:bodyPr/>
                    <a:lstStyle/>
                    <a:p>
                      <a:pPr algn="r">
                        <a:lnSpc>
                          <a:spcPct val="107000"/>
                        </a:lnSpc>
                        <a:spcAft>
                          <a:spcPts val="800"/>
                        </a:spcAft>
                      </a:pPr>
                      <a:r>
                        <a:rPr lang="en-AU" sz="1100" dirty="0">
                          <a:effectLst/>
                        </a:rPr>
                        <a:t>Unemployment 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7000"/>
                        </a:lnSpc>
                        <a:spcAft>
                          <a:spcPts val="800"/>
                        </a:spcAft>
                      </a:pPr>
                      <a:r>
                        <a:rPr lang="en-AU" sz="1100" b="1" kern="1200" dirty="0">
                          <a:solidFill>
                            <a:srgbClr val="00B050"/>
                          </a:solidFill>
                          <a:effectLst/>
                        </a:rPr>
                        <a:t>0.08</a:t>
                      </a:r>
                      <a:endParaRPr lang="en-US" sz="1100" b="1" kern="1200" dirty="0">
                        <a:solidFill>
                          <a:srgbClr val="00B05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None/Very Weak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7887825"/>
                  </a:ext>
                </a:extLst>
              </a:tr>
              <a:tr h="278829">
                <a:tc>
                  <a:txBody>
                    <a:bodyPr/>
                    <a:lstStyle/>
                    <a:p>
                      <a:pPr algn="r">
                        <a:lnSpc>
                          <a:spcPct val="107000"/>
                        </a:lnSpc>
                        <a:spcAft>
                          <a:spcPts val="800"/>
                        </a:spcAft>
                      </a:pPr>
                      <a:r>
                        <a:rPr lang="en-US" sz="1100" b="1" dirty="0">
                          <a:solidFill>
                            <a:schemeClr val="bg1"/>
                          </a:solidFill>
                          <a:effectLst/>
                        </a:rPr>
                        <a:t>Housing Debt / Disposable Income Ratio</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7000"/>
                        </a:lnSpc>
                        <a:spcAft>
                          <a:spcPts val="800"/>
                        </a:spcAft>
                      </a:pPr>
                      <a:r>
                        <a:rPr lang="en-AU" sz="1100" b="1" dirty="0">
                          <a:solidFill>
                            <a:srgbClr val="FF0000"/>
                          </a:solidFill>
                          <a:effectLst/>
                        </a:rPr>
                        <a:t>-0.79</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7000"/>
                        </a:lnSpc>
                        <a:spcAft>
                          <a:spcPts val="800"/>
                        </a:spcAft>
                      </a:pPr>
                      <a:r>
                        <a:rPr lang="en-AU" sz="1100" b="1">
                          <a:solidFill>
                            <a:schemeClr val="bg1"/>
                          </a:solidFill>
                          <a:effectLst/>
                        </a:rPr>
                        <a:t>Strong -</a:t>
                      </a:r>
                      <a:endParaRPr lang="en-US"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7000"/>
                        </a:lnSpc>
                        <a:spcAft>
                          <a:spcPts val="800"/>
                        </a:spcAft>
                      </a:pPr>
                      <a:r>
                        <a:rPr lang="en-AU" sz="1100" b="1" dirty="0">
                          <a:solidFill>
                            <a:schemeClr val="bg1"/>
                          </a:solidFill>
                          <a:effectLst/>
                        </a:rPr>
                        <a:t>1*</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84016920"/>
                  </a:ext>
                </a:extLst>
              </a:tr>
              <a:tr h="272660">
                <a:tc>
                  <a:txBody>
                    <a:bodyPr/>
                    <a:lstStyle/>
                    <a:p>
                      <a:pPr algn="r">
                        <a:lnSpc>
                          <a:spcPct val="107000"/>
                        </a:lnSpc>
                        <a:spcAft>
                          <a:spcPts val="800"/>
                        </a:spcAft>
                      </a:pPr>
                      <a:r>
                        <a:rPr lang="en-AU" sz="1100" dirty="0">
                          <a:effectLst/>
                        </a:rPr>
                        <a:t>Exchange 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b="1" dirty="0">
                          <a:solidFill>
                            <a:srgbClr val="00B050"/>
                          </a:solidFill>
                          <a:effectLst/>
                        </a:rPr>
                        <a:t>0.76</a:t>
                      </a:r>
                      <a:endParaRPr lang="en-US" sz="11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Strong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7053233"/>
                  </a:ext>
                </a:extLst>
              </a:tr>
              <a:tr h="298322">
                <a:tc>
                  <a:txBody>
                    <a:bodyPr/>
                    <a:lstStyle/>
                    <a:p>
                      <a:pPr algn="r">
                        <a:lnSpc>
                          <a:spcPct val="107000"/>
                        </a:lnSpc>
                        <a:spcAft>
                          <a:spcPts val="800"/>
                        </a:spcAft>
                      </a:pPr>
                      <a:r>
                        <a:rPr lang="en-AU" sz="1100" dirty="0">
                          <a:effectLst/>
                        </a:rPr>
                        <a:t>Commodity 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b="1" dirty="0">
                          <a:solidFill>
                            <a:srgbClr val="FF0000"/>
                          </a:solidFill>
                          <a:effectLst/>
                        </a:rPr>
                        <a:t>-0.15</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a:effectLst/>
                        </a:rPr>
                        <a:t>None/Very Weak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678976"/>
                  </a:ext>
                </a:extLst>
              </a:tr>
              <a:tr h="272660">
                <a:tc>
                  <a:txBody>
                    <a:bodyPr/>
                    <a:lstStyle/>
                    <a:p>
                      <a:pPr algn="r">
                        <a:lnSpc>
                          <a:spcPct val="107000"/>
                        </a:lnSpc>
                        <a:spcAft>
                          <a:spcPts val="800"/>
                        </a:spcAft>
                      </a:pPr>
                      <a:r>
                        <a:rPr lang="en-AU" sz="1100" b="1" dirty="0">
                          <a:solidFill>
                            <a:schemeClr val="bg1"/>
                          </a:solidFill>
                          <a:effectLst/>
                        </a:rPr>
                        <a:t>GDP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solidFill>
                            <a:srgbClr val="FF0000"/>
                          </a:solidFill>
                          <a:effectLst/>
                        </a:rPr>
                        <a:t>-0.79</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7000"/>
                        </a:lnSpc>
                        <a:spcAft>
                          <a:spcPts val="800"/>
                        </a:spcAft>
                      </a:pPr>
                      <a:r>
                        <a:rPr lang="en-AU" sz="1100" b="1">
                          <a:solidFill>
                            <a:schemeClr val="bg1"/>
                          </a:solidFill>
                          <a:effectLst/>
                        </a:rPr>
                        <a:t>Strong -</a:t>
                      </a:r>
                      <a:endParaRPr lang="en-US"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7000"/>
                        </a:lnSpc>
                        <a:spcAft>
                          <a:spcPts val="800"/>
                        </a:spcAft>
                      </a:pPr>
                      <a:r>
                        <a:rPr lang="en-AU" sz="1100" b="1" dirty="0">
                          <a:solidFill>
                            <a:schemeClr val="bg1"/>
                          </a:solidFill>
                          <a:effectLst/>
                        </a:rPr>
                        <a:t>1</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887020694"/>
                  </a:ext>
                </a:extLst>
              </a:tr>
              <a:tr h="263716">
                <a:tc>
                  <a:txBody>
                    <a:bodyPr/>
                    <a:lstStyle/>
                    <a:p>
                      <a:pPr algn="r">
                        <a:lnSpc>
                          <a:spcPct val="107000"/>
                        </a:lnSpc>
                        <a:spcAft>
                          <a:spcPts val="800"/>
                        </a:spcAft>
                      </a:pPr>
                      <a:r>
                        <a:rPr lang="en-AU" sz="1100" dirty="0">
                          <a:effectLst/>
                        </a:rPr>
                        <a:t>GDP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b="1" dirty="0">
                          <a:solidFill>
                            <a:srgbClr val="00B050"/>
                          </a:solidFill>
                          <a:effectLst/>
                        </a:rPr>
                        <a:t>0.14</a:t>
                      </a:r>
                      <a:endParaRPr lang="en-US" sz="11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a:effectLst/>
                        </a:rPr>
                        <a:t>None/Very Weak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3915184"/>
                  </a:ext>
                </a:extLst>
              </a:tr>
              <a:tr h="272660">
                <a:tc>
                  <a:txBody>
                    <a:bodyPr/>
                    <a:lstStyle/>
                    <a:p>
                      <a:pPr algn="r">
                        <a:lnSpc>
                          <a:spcPct val="107000"/>
                        </a:lnSpc>
                        <a:spcAft>
                          <a:spcPts val="800"/>
                        </a:spcAft>
                      </a:pPr>
                      <a:r>
                        <a:rPr lang="en-AU" sz="1100" dirty="0">
                          <a:effectLst/>
                        </a:rPr>
                        <a:t>CPI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b="1" dirty="0">
                          <a:solidFill>
                            <a:srgbClr val="00B050"/>
                          </a:solidFill>
                          <a:effectLst/>
                        </a:rPr>
                        <a:t>0.69</a:t>
                      </a:r>
                      <a:endParaRPr lang="en-US" sz="11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a:effectLst/>
                        </a:rPr>
                        <a:t>Moderate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AU"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7347514"/>
                  </a:ext>
                </a:extLst>
              </a:tr>
              <a:tr h="272660">
                <a:tc gridSpan="4">
                  <a:txBody>
                    <a:bodyPr/>
                    <a:lstStyle/>
                    <a:p>
                      <a:pPr algn="r">
                        <a:lnSpc>
                          <a:spcPct val="107000"/>
                        </a:lnSpc>
                        <a:spcAft>
                          <a:spcPts val="800"/>
                        </a:spcAft>
                      </a:pPr>
                      <a:r>
                        <a:rPr lang="en-AU" sz="1100" dirty="0">
                          <a:effectLst/>
                          <a:latin typeface="Calibri" panose="020F0502020204030204" pitchFamily="34" charset="0"/>
                          <a:ea typeface="Calibri" panose="020F0502020204030204" pitchFamily="34" charset="0"/>
                          <a:cs typeface="Times New Roman" panose="02020603050405020304" pitchFamily="18" charset="0"/>
                        </a:rPr>
                        <a:t>*NB. lagging indicator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07000"/>
                        </a:lnSpc>
                        <a:spcAft>
                          <a:spcPts val="800"/>
                        </a:spcAft>
                      </a:pPr>
                      <a:endParaRPr lang="en-US" sz="11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07000"/>
                        </a:lnSpc>
                        <a:spcAft>
                          <a:spcPts val="80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07000"/>
                        </a:lnSpc>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4037701"/>
                  </a:ext>
                </a:extLst>
              </a:tr>
            </a:tbl>
          </a:graphicData>
        </a:graphic>
      </p:graphicFrame>
      <p:sp>
        <p:nvSpPr>
          <p:cNvPr id="9" name="Text Placeholder 2">
            <a:extLst>
              <a:ext uri="{FF2B5EF4-FFF2-40B4-BE49-F238E27FC236}">
                <a16:creationId xmlns:a16="http://schemas.microsoft.com/office/drawing/2014/main" id="{A3FAD48F-A136-D694-7008-83FB6FF04585}"/>
              </a:ext>
            </a:extLst>
          </p:cNvPr>
          <p:cNvSpPr txBox="1">
            <a:spLocks/>
          </p:cNvSpPr>
          <p:nvPr/>
        </p:nvSpPr>
        <p:spPr>
          <a:xfrm>
            <a:off x="169333" y="1401142"/>
            <a:ext cx="11853334" cy="264361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AU" sz="1800" dirty="0"/>
              <a:t>Our analysis implies that each factor might have its own “weighting” based on the Pearson Correlation for the RBA cash rate decision.</a:t>
            </a:r>
          </a:p>
          <a:p>
            <a:pPr marL="285750" indent="-285750">
              <a:buFont typeface="Arial" panose="020B0604020202020204" pitchFamily="34" charset="0"/>
              <a:buChar char="•"/>
            </a:pPr>
            <a:r>
              <a:rPr lang="en-AU" sz="1800" dirty="0"/>
              <a:t>Trends for GDP ($) and CPI(%) suggests that these factors are leading indicators.</a:t>
            </a:r>
          </a:p>
          <a:p>
            <a:pPr marL="285750" indent="-285750">
              <a:buFont typeface="Arial" panose="020B0604020202020204" pitchFamily="34" charset="0"/>
              <a:buChar char="•"/>
            </a:pPr>
            <a:r>
              <a:rPr lang="en-AU" sz="1800" dirty="0"/>
              <a:t>Trends for housing debt/income ratio and exchange suggest that these factors are lagging indicators. </a:t>
            </a:r>
          </a:p>
          <a:p>
            <a:pPr marL="285750" indent="-285750">
              <a:buFont typeface="Arial" panose="020B0604020202020204" pitchFamily="34" charset="0"/>
              <a:buChar char="•"/>
            </a:pPr>
            <a:r>
              <a:rPr lang="en-AU" sz="1800" dirty="0"/>
              <a:t>Very weak to no correlation for  unemployment, commodity index and % GDP.</a:t>
            </a:r>
          </a:p>
          <a:p>
            <a:pPr marL="285750" indent="-285750">
              <a:buFont typeface="Arial" panose="020B0604020202020204" pitchFamily="34" charset="0"/>
              <a:buChar char="•"/>
            </a:pPr>
            <a:r>
              <a:rPr lang="en-AU" sz="1800" dirty="0"/>
              <a:t>You can easily forecast the direction of the cash rate based on these factors. </a:t>
            </a:r>
          </a:p>
          <a:p>
            <a:pPr marL="285750" indent="-285750">
              <a:buFont typeface="Arial" panose="020B0604020202020204" pitchFamily="34" charset="0"/>
              <a:buChar char="•"/>
            </a:pPr>
            <a:endParaRPr lang="en-AU" dirty="0"/>
          </a:p>
          <a:p>
            <a:pPr algn="ctr"/>
            <a:endParaRPr lang="en-AU" dirty="0">
              <a:highlight>
                <a:srgbClr val="0000FF"/>
              </a:highlight>
            </a:endParaRPr>
          </a:p>
        </p:txBody>
      </p:sp>
    </p:spTree>
    <p:extLst>
      <p:ext uri="{BB962C8B-B14F-4D97-AF65-F5344CB8AC3E}">
        <p14:creationId xmlns:p14="http://schemas.microsoft.com/office/powerpoint/2010/main" val="3113081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8C32F0-667B-B534-FFEB-1312A4CDB880}"/>
              </a:ext>
            </a:extLst>
          </p:cNvPr>
          <p:cNvSpPr txBox="1">
            <a:spLocks/>
          </p:cNvSpPr>
          <p:nvPr/>
        </p:nvSpPr>
        <p:spPr>
          <a:xfrm>
            <a:off x="325363" y="-63114"/>
            <a:ext cx="11146970" cy="9351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pPr algn="ctr"/>
            <a:r>
              <a:rPr lang="en-AU" dirty="0"/>
              <a:t>Recommendations/Limitations</a:t>
            </a:r>
            <a:endParaRPr lang="en-US" dirty="0"/>
          </a:p>
        </p:txBody>
      </p:sp>
      <p:sp>
        <p:nvSpPr>
          <p:cNvPr id="5" name="Text Placeholder 3">
            <a:extLst>
              <a:ext uri="{FF2B5EF4-FFF2-40B4-BE49-F238E27FC236}">
                <a16:creationId xmlns:a16="http://schemas.microsoft.com/office/drawing/2014/main" id="{BA104E3F-7BB8-0402-BBAA-F10EC9967B06}"/>
              </a:ext>
            </a:extLst>
          </p:cNvPr>
          <p:cNvSpPr txBox="1">
            <a:spLocks/>
          </p:cNvSpPr>
          <p:nvPr/>
        </p:nvSpPr>
        <p:spPr>
          <a:xfrm>
            <a:off x="408516" y="965199"/>
            <a:ext cx="11374967" cy="45550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85750" indent="-285750"/>
            <a:r>
              <a:rPr lang="en-US" sz="2400" dirty="0"/>
              <a:t>RBA datasets for each factors are not complete as initial data dates vary:</a:t>
            </a:r>
          </a:p>
          <a:p>
            <a:pPr lvl="5">
              <a:buFont typeface="Wingdings" panose="05000000000000000000" pitchFamily="2" charset="2"/>
              <a:buChar char="Ø"/>
            </a:pPr>
            <a:r>
              <a:rPr lang="en-US" sz="1800" dirty="0"/>
              <a:t>1922 (CPI)</a:t>
            </a:r>
          </a:p>
          <a:p>
            <a:pPr lvl="5">
              <a:buFont typeface="Wingdings" panose="05000000000000000000" pitchFamily="2" charset="2"/>
              <a:buChar char="Ø"/>
            </a:pPr>
            <a:r>
              <a:rPr lang="en-US" sz="1800" dirty="0"/>
              <a:t>1976 (Cash rate) </a:t>
            </a:r>
          </a:p>
          <a:p>
            <a:pPr lvl="5">
              <a:buFont typeface="Wingdings" panose="05000000000000000000" pitchFamily="2" charset="2"/>
              <a:buChar char="Ø"/>
            </a:pPr>
            <a:r>
              <a:rPr lang="en-US" sz="1800" dirty="0"/>
              <a:t>2013 (unemployment)</a:t>
            </a:r>
          </a:p>
          <a:p>
            <a:pPr marL="0" indent="0">
              <a:buNone/>
            </a:pPr>
            <a:endParaRPr lang="en-US" sz="800" dirty="0"/>
          </a:p>
          <a:p>
            <a:pPr marL="285750" indent="-285750"/>
            <a:r>
              <a:rPr lang="en-US" sz="2400" dirty="0"/>
              <a:t>Private entities will have a more complete database for these datasets.</a:t>
            </a:r>
          </a:p>
          <a:p>
            <a:pPr marL="285750" indent="-285750"/>
            <a:endParaRPr lang="en-US" sz="800" dirty="0"/>
          </a:p>
          <a:p>
            <a:pPr marL="285750" indent="-285750"/>
            <a:r>
              <a:rPr lang="en-US" sz="2400" dirty="0"/>
              <a:t>Machine learning can assist to forecast the interest based on the dataset.</a:t>
            </a:r>
          </a:p>
          <a:p>
            <a:pPr marL="285750" indent="-285750"/>
            <a:endParaRPr lang="en-US" sz="800" dirty="0"/>
          </a:p>
          <a:p>
            <a:r>
              <a:rPr lang="en-US" sz="2400" dirty="0"/>
              <a:t>Recent events heavily influencing the recent cash rate decision:</a:t>
            </a:r>
          </a:p>
          <a:p>
            <a:pPr lvl="5">
              <a:buFont typeface="Wingdings" panose="05000000000000000000" pitchFamily="2" charset="2"/>
              <a:buChar char="Ø"/>
            </a:pPr>
            <a:r>
              <a:rPr lang="en-US" sz="1800" dirty="0"/>
              <a:t>Global politics (Ukraine war)</a:t>
            </a:r>
          </a:p>
          <a:p>
            <a:pPr lvl="5">
              <a:buFont typeface="Wingdings" panose="05000000000000000000" pitchFamily="2" charset="2"/>
              <a:buChar char="Ø"/>
            </a:pPr>
            <a:r>
              <a:rPr lang="en-US" sz="1800" dirty="0"/>
              <a:t>Supply chain issues (oil price hike, grain export)</a:t>
            </a:r>
          </a:p>
          <a:p>
            <a:pPr lvl="5">
              <a:buFont typeface="Wingdings" panose="05000000000000000000" pitchFamily="2" charset="2"/>
              <a:buChar char="Ø"/>
            </a:pPr>
            <a:r>
              <a:rPr lang="en-US" sz="1800" dirty="0"/>
              <a:t>Logistic issues (lockdowns)</a:t>
            </a:r>
          </a:p>
          <a:p>
            <a:pPr lvl="5">
              <a:buFont typeface="Wingdings" panose="05000000000000000000" pitchFamily="2" charset="2"/>
              <a:buChar char="Ø"/>
            </a:pPr>
            <a:r>
              <a:rPr lang="en-US" sz="1800" dirty="0"/>
              <a:t>Covid19</a:t>
            </a:r>
          </a:p>
          <a:p>
            <a:pPr marL="0" indent="0">
              <a:buNone/>
            </a:pPr>
            <a:endParaRPr lang="en-US" sz="2400" dirty="0"/>
          </a:p>
        </p:txBody>
      </p:sp>
    </p:spTree>
    <p:extLst>
      <p:ext uri="{BB962C8B-B14F-4D97-AF65-F5344CB8AC3E}">
        <p14:creationId xmlns:p14="http://schemas.microsoft.com/office/powerpoint/2010/main" val="42062404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1096</TotalTime>
  <Words>1960</Words>
  <Application>Microsoft Office PowerPoint</Application>
  <PresentationFormat>Widescreen</PresentationFormat>
  <Paragraphs>277</Paragraphs>
  <Slides>17</Slides>
  <Notes>17</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Calibri</vt:lpstr>
      <vt:lpstr>Century Gothic</vt:lpstr>
      <vt:lpstr>Consolas</vt:lpstr>
      <vt:lpstr>Slack-Lato</vt:lpstr>
      <vt:lpstr>Söhne</vt:lpstr>
      <vt:lpstr>Wingdings</vt:lpstr>
      <vt:lpstr>Vapor Trail</vt:lpstr>
      <vt:lpstr>Forecasting future cash rates</vt:lpstr>
      <vt:lpstr>Australia’s cash interest rate</vt:lpstr>
      <vt:lpstr>regression analysis</vt:lpstr>
      <vt:lpstr>Data</vt:lpstr>
      <vt:lpstr>Data Analysis  </vt:lpstr>
      <vt:lpstr>Data Analysis  </vt:lpstr>
      <vt:lpstr>Data Analysis  </vt:lpstr>
      <vt:lpstr>Summary/conclusion</vt:lpstr>
      <vt:lpstr>PowerPoint Presentation</vt:lpstr>
      <vt:lpstr>Thank You</vt:lpstr>
      <vt:lpstr>UNEMPLOYMENT &amp; Cash Rate</vt:lpstr>
      <vt:lpstr>DEBT-INCOME RATIO &amp; Cash Rate</vt:lpstr>
      <vt:lpstr>EXCHANGE RATE &amp; Cash Rate</vt:lpstr>
      <vt:lpstr>COMMODITY INDEX &amp; Cash Rate</vt:lpstr>
      <vt:lpstr>GDP ($) &amp; Cash Rate</vt:lpstr>
      <vt:lpstr>GDP (%) &amp; Cash Rate</vt:lpstr>
      <vt:lpstr>CPI (%) &amp; Cash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future cash rates</dc:title>
  <dc:creator>Rachel Drayton</dc:creator>
  <cp:lastModifiedBy>Irwine Ian Young</cp:lastModifiedBy>
  <cp:revision>52</cp:revision>
  <dcterms:created xsi:type="dcterms:W3CDTF">2023-04-14T07:58:04Z</dcterms:created>
  <dcterms:modified xsi:type="dcterms:W3CDTF">2023-04-17T08:05:20Z</dcterms:modified>
</cp:coreProperties>
</file>