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 r:id="rId2"/>
    <p:sldId id="258" r:id="rId3"/>
    <p:sldId id="270" r:id="rId4"/>
    <p:sldId id="273" r:id="rId5"/>
    <p:sldId id="271" r:id="rId6"/>
    <p:sldId id="265" r:id="rId7"/>
    <p:sldId id="257" r:id="rId8"/>
    <p:sldId id="260" r:id="rId9"/>
    <p:sldId id="274" r:id="rId10"/>
    <p:sldId id="275" r:id="rId11"/>
    <p:sldId id="276" r:id="rId12"/>
    <p:sldId id="277" r:id="rId13"/>
    <p:sldId id="278" r:id="rId14"/>
    <p:sldId id="279"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BA02FE40-7994-4687-AFF8-26CD67FB045A}">
          <p14:sldIdLst>
            <p14:sldId id="256"/>
          </p14:sldIdLst>
        </p14:section>
        <p14:section name="INTRODUCTION" id="{65491624-E902-483F-A8A8-74451D2843DE}">
          <p14:sldIdLst>
            <p14:sldId id="258"/>
            <p14:sldId id="270"/>
          </p14:sldIdLst>
        </p14:section>
        <p14:section name="DATA / DATA ANALYSIS" id="{164BEBC0-2DB0-498C-A890-A13161A2721A}">
          <p14:sldIdLst>
            <p14:sldId id="273"/>
            <p14:sldId id="271"/>
            <p14:sldId id="265"/>
            <p14:sldId id="257"/>
            <p14:sldId id="260"/>
            <p14:sldId id="274"/>
            <p14:sldId id="275"/>
            <p14:sldId id="276"/>
            <p14:sldId id="277"/>
            <p14:sldId id="278"/>
            <p14:sldId id="279"/>
          </p14:sldIdLst>
        </p14:section>
        <p14:section name="SUMMARY/CONCLUSION" id="{6F3EAE9D-466F-44AC-99B5-AA04DC708889}">
          <p14:sldIdLst>
            <p14:sldId id="259"/>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03" autoAdjust="0"/>
  </p:normalViewPr>
  <p:slideViewPr>
    <p:cSldViewPr snapToGrid="0">
      <p:cViewPr varScale="1">
        <p:scale>
          <a:sx n="124" d="100"/>
          <a:sy n="124" d="100"/>
        </p:scale>
        <p:origin x="1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44"/>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74600-D9AA-4B42-B782-E606C7D5C9F8}"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7193A-4735-45DB-BA48-4791510C083A}" type="slidenum">
              <a:rPr lang="en-US" smtClean="0"/>
              <a:t>‹#›</a:t>
            </a:fld>
            <a:endParaRPr lang="en-US"/>
          </a:p>
        </p:txBody>
      </p:sp>
    </p:spTree>
    <p:extLst>
      <p:ext uri="{BB962C8B-B14F-4D97-AF65-F5344CB8AC3E}">
        <p14:creationId xmlns:p14="http://schemas.microsoft.com/office/powerpoint/2010/main" val="84947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TITLE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 clear and concise title slide clearly conveying the topic of the presentation and grabs the attention of the audience, be easy to read and visually appealing.</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a:t>
            </a:fld>
            <a:endParaRPr lang="en-US"/>
          </a:p>
        </p:txBody>
      </p:sp>
    </p:spTree>
    <p:extLst>
      <p:ext uri="{BB962C8B-B14F-4D97-AF65-F5344CB8AC3E}">
        <p14:creationId xmlns:p14="http://schemas.microsoft.com/office/powerpoint/2010/main" val="1603134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regression analysis between the GDP value and the cash rate produces a linear model with an r-squared of 0.62. This means that the model is a good enough fit to predict the relationship between the GDP value and the cash rate. </a:t>
            </a:r>
          </a:p>
          <a:p>
            <a:pPr marL="171450" indent="-171450">
              <a:buFontTx/>
              <a:buChar char="-"/>
            </a:pPr>
            <a:r>
              <a:rPr lang="en-US" dirty="0"/>
              <a:t>It also has a Pearson correlation coefficient of -0.79, which is a good indicator of the strong negative correlation of the cash rate with the GDP value. This just means that when there is an increase in the GDP, the cash rate will definitely decrease.</a:t>
            </a:r>
          </a:p>
        </p:txBody>
      </p:sp>
      <p:sp>
        <p:nvSpPr>
          <p:cNvPr id="4" name="Slide Number Placeholder 3"/>
          <p:cNvSpPr>
            <a:spLocks noGrp="1"/>
          </p:cNvSpPr>
          <p:nvPr>
            <p:ph type="sldNum" sz="quarter" idx="5"/>
          </p:nvPr>
        </p:nvSpPr>
        <p:spPr/>
        <p:txBody>
          <a:bodyPr/>
          <a:lstStyle/>
          <a:p>
            <a:fld id="{7107193A-4735-45DB-BA48-4791510C083A}" type="slidenum">
              <a:rPr lang="en-US" smtClean="0"/>
              <a:t>10</a:t>
            </a:fld>
            <a:endParaRPr lang="en-US"/>
          </a:p>
        </p:txBody>
      </p:sp>
    </p:spTree>
    <p:extLst>
      <p:ext uri="{BB962C8B-B14F-4D97-AF65-F5344CB8AC3E}">
        <p14:creationId xmlns:p14="http://schemas.microsoft.com/office/powerpoint/2010/main" val="1290920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regression analysis produces an r-squared of 0.019, which is too low to consider the linear model as a good fit to represent the relationship between the % GDP and the cash rate.</a:t>
            </a:r>
          </a:p>
          <a:p>
            <a:pPr marL="171450" indent="-171450">
              <a:buFontTx/>
              <a:buChar char="-"/>
            </a:pPr>
            <a:r>
              <a:rPr lang="en-US" dirty="0"/>
              <a:t>It has a Pearson correlation coefficient of 0.14, which shows a very weak correlation between these 2 factors.</a:t>
            </a:r>
          </a:p>
          <a:p>
            <a:pPr marL="171450" indent="-171450">
              <a:buFontTx/>
              <a:buChar char="-"/>
            </a:pPr>
            <a:r>
              <a:rPr lang="en-US" dirty="0"/>
              <a:t>It can be inferred, considering the 2 graphs (GDP value and %GDP vs cash rate) that GDP value would actually be a better indicator to predict the next cash rate. However, plotting the % GDP vs the cash rate, as well, would actually allow a better understanding as to why the cash rate increased or decreased to a certain value.</a:t>
            </a:r>
            <a:r>
              <a:rPr lang="en-US" i="1" dirty="0"/>
              <a:t> (Anyhow, we could always get the predicted % GDP once we have the current GDP value data and the predicted GDP value data)</a:t>
            </a:r>
          </a:p>
        </p:txBody>
      </p:sp>
      <p:sp>
        <p:nvSpPr>
          <p:cNvPr id="4" name="Slide Number Placeholder 3"/>
          <p:cNvSpPr>
            <a:spLocks noGrp="1"/>
          </p:cNvSpPr>
          <p:nvPr>
            <p:ph type="sldNum" sz="quarter" idx="5"/>
          </p:nvPr>
        </p:nvSpPr>
        <p:spPr/>
        <p:txBody>
          <a:bodyPr/>
          <a:lstStyle/>
          <a:p>
            <a:fld id="{7107193A-4735-45DB-BA48-4791510C083A}" type="slidenum">
              <a:rPr lang="en-US" smtClean="0"/>
              <a:t>11</a:t>
            </a:fld>
            <a:endParaRPr lang="en-US"/>
          </a:p>
        </p:txBody>
      </p:sp>
    </p:spTree>
    <p:extLst>
      <p:ext uri="{BB962C8B-B14F-4D97-AF65-F5344CB8AC3E}">
        <p14:creationId xmlns:p14="http://schemas.microsoft.com/office/powerpoint/2010/main" val="1592655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5. Recommendations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What, if any, recommendations can be made from the data analysis 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Can actions be taken to address issues/minimize risks from the 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If so, provide specific, actionable steps.</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15</a:t>
            </a:fld>
            <a:endParaRPr lang="en-US"/>
          </a:p>
        </p:txBody>
      </p:sp>
    </p:spTree>
    <p:extLst>
      <p:ext uri="{BB962C8B-B14F-4D97-AF65-F5344CB8AC3E}">
        <p14:creationId xmlns:p14="http://schemas.microsoft.com/office/powerpoint/2010/main" val="2346391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6. Summary/Conclusion</a:t>
            </a:r>
          </a:p>
          <a:p>
            <a:pPr algn="l">
              <a:buFont typeface="+mj-lt"/>
              <a:buNone/>
            </a:pPr>
            <a:r>
              <a:rPr lang="en-US" b="0" i="0" dirty="0">
                <a:solidFill>
                  <a:srgbClr val="D1D5DB"/>
                </a:solidFill>
                <a:effectLst/>
                <a:latin typeface="Söhne"/>
              </a:rPr>
              <a:t>Conclude the presentation by stating the findings with a clear, concise summary of the main points, their implications and any recommendations/actions.</a:t>
            </a:r>
          </a:p>
          <a:p>
            <a:pPr algn="l">
              <a:buFont typeface="+mj-lt"/>
              <a:buNone/>
            </a:pPr>
            <a:r>
              <a:rPr lang="en-US" b="0" i="0" dirty="0">
                <a:solidFill>
                  <a:srgbClr val="D1D5DB"/>
                </a:solidFill>
                <a:effectLst/>
                <a:latin typeface="Söhne"/>
              </a:rPr>
              <a:t>Cover the limitations of the analysis and factors that can provide context.</a:t>
            </a:r>
          </a:p>
          <a:p>
            <a:pPr algn="l">
              <a:buFont typeface="+mj-lt"/>
              <a:buNone/>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16</a:t>
            </a:fld>
            <a:endParaRPr lang="en-US"/>
          </a:p>
        </p:txBody>
      </p:sp>
    </p:spTree>
    <p:extLst>
      <p:ext uri="{BB962C8B-B14F-4D97-AF65-F5344CB8AC3E}">
        <p14:creationId xmlns:p14="http://schemas.microsoft.com/office/powerpoint/2010/main" val="198751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D1D5DB"/>
                </a:solidFill>
                <a:effectLst/>
                <a:latin typeface="Söhne"/>
              </a:rPr>
              <a:t>2. Introduction - Topic &amp; Objectives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Provide context about the importance of the topic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Outline the objectives of the presentation and what the audience can expect to learn from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These questions were of interest due to the direct influence the cash rate has on borrowing costs for individuals &amp;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When the central bank lowers the cash rate, it makes it cheaper for banks to borrow money, which can lead to lower interest rates for borrowers.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Conversely, when the central bank raises the cash rate, it makes it more expensive for banks to borrow money, which can lead to higher interest rates for borrowers.</a:t>
            </a: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107193A-4735-45DB-BA48-4791510C083A}" type="slidenum">
              <a:rPr lang="en-US" smtClean="0"/>
              <a:t>2</a:t>
            </a:fld>
            <a:endParaRPr lang="en-US"/>
          </a:p>
        </p:txBody>
      </p:sp>
    </p:spTree>
    <p:extLst>
      <p:ext uri="{BB962C8B-B14F-4D97-AF65-F5344CB8AC3E}">
        <p14:creationId xmlns:p14="http://schemas.microsoft.com/office/powerpoint/2010/main" val="303490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3</a:t>
            </a:fld>
            <a:endParaRPr lang="en-US"/>
          </a:p>
        </p:txBody>
      </p:sp>
    </p:spTree>
    <p:extLst>
      <p:ext uri="{BB962C8B-B14F-4D97-AF65-F5344CB8AC3E}">
        <p14:creationId xmlns:p14="http://schemas.microsoft.com/office/powerpoint/2010/main" val="418962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4</a:t>
            </a:fld>
            <a:endParaRPr lang="en-US"/>
          </a:p>
        </p:txBody>
      </p:sp>
    </p:spTree>
    <p:extLst>
      <p:ext uri="{BB962C8B-B14F-4D97-AF65-F5344CB8AC3E}">
        <p14:creationId xmlns:p14="http://schemas.microsoft.com/office/powerpoint/2010/main" val="112233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3. Present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Use graphs, charts, tables, and other visual aids to present your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Make sure your visuals are easy to read and understand.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Label your axes, provide units of measurement, and use appropriate colors to make your data stand out.</a:t>
            </a:r>
          </a:p>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5</a:t>
            </a:fld>
            <a:endParaRPr lang="en-US"/>
          </a:p>
        </p:txBody>
      </p:sp>
    </p:spTree>
    <p:extLst>
      <p:ext uri="{BB962C8B-B14F-4D97-AF65-F5344CB8AC3E}">
        <p14:creationId xmlns:p14="http://schemas.microsoft.com/office/powerpoint/2010/main" val="416430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u="sng" dirty="0">
                <a:solidFill>
                  <a:srgbClr val="D1D5DB"/>
                </a:solidFill>
                <a:effectLst/>
                <a:latin typeface="Söhne"/>
              </a:rPr>
              <a:t>4. Data Analysis</a:t>
            </a:r>
          </a:p>
          <a:p>
            <a:pPr algn="l">
              <a:buFont typeface="+mj-lt"/>
              <a:buNone/>
            </a:pPr>
            <a:r>
              <a:rPr lang="en-US" b="0" i="0" dirty="0">
                <a:solidFill>
                  <a:srgbClr val="D1D5DB"/>
                </a:solidFill>
                <a:effectLst/>
                <a:latin typeface="Söhne"/>
              </a:rPr>
              <a:t>Provide analysis of the data and conclusions. </a:t>
            </a:r>
          </a:p>
          <a:p>
            <a:pPr algn="l">
              <a:buFont typeface="+mj-lt"/>
              <a:buNone/>
            </a:pPr>
            <a:r>
              <a:rPr lang="en-US" b="0" i="0" dirty="0">
                <a:solidFill>
                  <a:srgbClr val="D1D5DB"/>
                </a:solidFill>
                <a:effectLst/>
                <a:latin typeface="Söhne"/>
              </a:rPr>
              <a:t>Explain the findings and insights it provides.</a:t>
            </a:r>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6</a:t>
            </a:fld>
            <a:endParaRPr lang="en-US"/>
          </a:p>
        </p:txBody>
      </p:sp>
    </p:spTree>
    <p:extLst>
      <p:ext uri="{BB962C8B-B14F-4D97-AF65-F5344CB8AC3E}">
        <p14:creationId xmlns:p14="http://schemas.microsoft.com/office/powerpoint/2010/main" val="401594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7193A-4735-45DB-BA48-4791510C083A}" type="slidenum">
              <a:rPr lang="en-US" smtClean="0"/>
              <a:t>7</a:t>
            </a:fld>
            <a:endParaRPr lang="en-US"/>
          </a:p>
        </p:txBody>
      </p:sp>
    </p:spTree>
    <p:extLst>
      <p:ext uri="{BB962C8B-B14F-4D97-AF65-F5344CB8AC3E}">
        <p14:creationId xmlns:p14="http://schemas.microsoft.com/office/powerpoint/2010/main" val="78388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8</a:t>
            </a:fld>
            <a:endParaRPr lang="en-US"/>
          </a:p>
        </p:txBody>
      </p:sp>
    </p:spTree>
    <p:extLst>
      <p:ext uri="{BB962C8B-B14F-4D97-AF65-F5344CB8AC3E}">
        <p14:creationId xmlns:p14="http://schemas.microsoft.com/office/powerpoint/2010/main" val="214357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Cash rate have general downward trend which can be attributed to the increasing GDP of the country. </a:t>
            </a:r>
          </a:p>
          <a:p>
            <a:pPr marL="171450" indent="-171450">
              <a:buFontTx/>
              <a:buChar char="-"/>
            </a:pPr>
            <a:r>
              <a:rPr lang="en-US" dirty="0"/>
              <a:t>However, even though decreasing, the cash rate still fluctuates from month to month, which can be attributed on the % GDP.</a:t>
            </a:r>
          </a:p>
          <a:p>
            <a:pPr marL="171450" indent="-171450">
              <a:buFontTx/>
              <a:buChar char="-"/>
            </a:pPr>
            <a:r>
              <a:rPr lang="en-US" dirty="0"/>
              <a:t>The change in %GDP has the opposite effect on the cash rate – the dips on the % GDP cause spikes on the cash rates, and the other way around.</a:t>
            </a:r>
          </a:p>
          <a:p>
            <a:pPr marL="171450" indent="-171450">
              <a:buFontTx/>
              <a:buChar char="-"/>
            </a:pPr>
            <a:r>
              <a:rPr lang="en-US" dirty="0"/>
              <a:t>Since GDP is the measure of the country’s economic health, it shows that Australia’s economy is growing, and more money is readily available to be borrowed. Ideally, this is should mean that interest rates should be lower. Hence, the opposite effect on the cash rate for every movement of the GDP.</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107193A-4735-45DB-BA48-4791510C083A}" type="slidenum">
              <a:rPr lang="en-US" smtClean="0"/>
              <a:t>9</a:t>
            </a:fld>
            <a:endParaRPr lang="en-US"/>
          </a:p>
        </p:txBody>
      </p:sp>
    </p:spTree>
    <p:extLst>
      <p:ext uri="{BB962C8B-B14F-4D97-AF65-F5344CB8AC3E}">
        <p14:creationId xmlns:p14="http://schemas.microsoft.com/office/powerpoint/2010/main" val="2886229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4/16/2023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30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56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890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4/16/2023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8902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392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50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68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4/16/2023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6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770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061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773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02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271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78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3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289752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7C32-4273-64A0-F1F7-9FE419F8853E}"/>
              </a:ext>
            </a:extLst>
          </p:cNvPr>
          <p:cNvSpPr>
            <a:spLocks noGrp="1"/>
          </p:cNvSpPr>
          <p:nvPr>
            <p:ph type="ctrTitle"/>
          </p:nvPr>
        </p:nvSpPr>
        <p:spPr>
          <a:xfrm>
            <a:off x="558229" y="1520575"/>
            <a:ext cx="11075542" cy="1490480"/>
          </a:xfrm>
        </p:spPr>
        <p:txBody>
          <a:bodyPr anchor="ctr">
            <a:normAutofit/>
          </a:bodyPr>
          <a:lstStyle/>
          <a:p>
            <a:pPr algn="ctr"/>
            <a:r>
              <a:rPr lang="en-US" sz="4800" dirty="0">
                <a:effectLst>
                  <a:reflection blurRad="6350" stA="55000" endA="300" endPos="45500" dir="5400000" sy="-100000" algn="bl" rotWithShape="0"/>
                </a:effectLst>
              </a:rPr>
              <a:t>Forecasting future cash rates</a:t>
            </a:r>
          </a:p>
        </p:txBody>
      </p:sp>
      <p:sp>
        <p:nvSpPr>
          <p:cNvPr id="3" name="Subtitle 2">
            <a:extLst>
              <a:ext uri="{FF2B5EF4-FFF2-40B4-BE49-F238E27FC236}">
                <a16:creationId xmlns:a16="http://schemas.microsoft.com/office/drawing/2014/main" id="{5EFF97A2-0375-1CC2-512E-D7380141BEE3}"/>
              </a:ext>
            </a:extLst>
          </p:cNvPr>
          <p:cNvSpPr>
            <a:spLocks noGrp="1"/>
          </p:cNvSpPr>
          <p:nvPr>
            <p:ph type="subTitle" idx="1"/>
          </p:nvPr>
        </p:nvSpPr>
        <p:spPr>
          <a:xfrm>
            <a:off x="1371600" y="3616503"/>
            <a:ext cx="9448800" cy="545725"/>
          </a:xfrm>
        </p:spPr>
        <p:txBody>
          <a:bodyPr>
            <a:normAutofit/>
          </a:bodyPr>
          <a:lstStyle/>
          <a:p>
            <a:pPr algn="ctr"/>
            <a:r>
              <a:rPr lang="en-US" sz="2400" dirty="0"/>
              <a:t>Factors that influence the RBA cash rate</a:t>
            </a:r>
          </a:p>
        </p:txBody>
      </p:sp>
      <p:sp>
        <p:nvSpPr>
          <p:cNvPr id="7" name="Rectangle 6">
            <a:extLst>
              <a:ext uri="{FF2B5EF4-FFF2-40B4-BE49-F238E27FC236}">
                <a16:creationId xmlns:a16="http://schemas.microsoft.com/office/drawing/2014/main" id="{455999A8-B7EE-08D2-BDC5-58B65F220F9C}"/>
              </a:ext>
            </a:extLst>
          </p:cNvPr>
          <p:cNvSpPr/>
          <p:nvPr/>
        </p:nvSpPr>
        <p:spPr>
          <a:xfrm>
            <a:off x="9767195" y="6457890"/>
            <a:ext cx="2351926" cy="400110"/>
          </a:xfrm>
          <a:prstGeom prst="rect">
            <a:avLst/>
          </a:prstGeom>
          <a:noFill/>
        </p:spPr>
        <p:txBody>
          <a:bodyPr wrap="none" lIns="91440" tIns="45720" rIns="91440" bIns="45720">
            <a:spAutoFit/>
          </a:bodyPr>
          <a:lstStyle/>
          <a:p>
            <a:r>
              <a:rPr lang="en-AU" sz="2000" dirty="0">
                <a:ln w="0"/>
                <a:effectLst>
                  <a:glow rad="139700">
                    <a:schemeClr val="accent5">
                      <a:satMod val="175000"/>
                      <a:alpha val="40000"/>
                    </a:schemeClr>
                  </a:glow>
                </a:effectLst>
              </a:rPr>
              <a:t>Project 1 Group 7</a:t>
            </a:r>
            <a:endParaRPr lang="en-US" sz="2000" dirty="0">
              <a:ln w="0"/>
              <a:effectLst>
                <a:glow rad="139700">
                  <a:schemeClr val="accent5">
                    <a:satMod val="175000"/>
                    <a:alpha val="40000"/>
                  </a:schemeClr>
                </a:glow>
              </a:effectLst>
            </a:endParaRPr>
          </a:p>
        </p:txBody>
      </p:sp>
    </p:spTree>
    <p:extLst>
      <p:ext uri="{BB962C8B-B14F-4D97-AF65-F5344CB8AC3E}">
        <p14:creationId xmlns:p14="http://schemas.microsoft.com/office/powerpoint/2010/main" val="310625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p:txBody>
          <a:bodyPr>
            <a:normAutofit/>
          </a:bodyPr>
          <a:lstStyle/>
          <a:p>
            <a:r>
              <a:rPr lang="en-AU" dirty="0"/>
              <a:t>GDP &amp; CASH RATE</a:t>
            </a:r>
            <a:endParaRPr lang="en-US" dirty="0"/>
          </a:p>
        </p:txBody>
      </p:sp>
      <p:sp>
        <p:nvSpPr>
          <p:cNvPr id="3" name="Text Placeholder 2">
            <a:extLst>
              <a:ext uri="{FF2B5EF4-FFF2-40B4-BE49-F238E27FC236}">
                <a16:creationId xmlns:a16="http://schemas.microsoft.com/office/drawing/2014/main" id="{2515097B-2DED-8121-A9BE-502B6E170B51}"/>
              </a:ext>
            </a:extLst>
          </p:cNvPr>
          <p:cNvSpPr>
            <a:spLocks noGrp="1"/>
          </p:cNvSpPr>
          <p:nvPr>
            <p:ph sz="half" idx="1"/>
          </p:nvPr>
        </p:nvSpPr>
        <p:spPr/>
        <p:txBody>
          <a:bodyPr/>
          <a:lstStyle/>
          <a:p>
            <a:r>
              <a:rPr lang="en-AU" b="1" dirty="0"/>
              <a:t>Regression Analysis:</a:t>
            </a:r>
          </a:p>
          <a:p>
            <a:pPr lvl="1"/>
            <a:r>
              <a:rPr lang="en-AU" b="1" dirty="0"/>
              <a:t>R-squared = </a:t>
            </a:r>
            <a:r>
              <a:rPr lang="en-AU" b="0" dirty="0">
                <a:solidFill>
                  <a:srgbClr val="6A9955"/>
                </a:solidFill>
                <a:effectLst/>
                <a:latin typeface="Consolas" panose="020B0609020204030204" pitchFamily="49" charset="0"/>
              </a:rPr>
              <a:t>0.6192786496983532</a:t>
            </a:r>
          </a:p>
          <a:p>
            <a:pPr lvl="1"/>
            <a:endParaRPr lang="en-AU" dirty="0">
              <a:solidFill>
                <a:srgbClr val="6A9955"/>
              </a:solidFill>
              <a:latin typeface="Consolas" panose="020B0609020204030204" pitchFamily="49" charset="0"/>
            </a:endParaRPr>
          </a:p>
          <a:p>
            <a:r>
              <a:rPr lang="en-AU" b="1" dirty="0"/>
              <a:t>Pearson Correlation:</a:t>
            </a:r>
          </a:p>
          <a:p>
            <a:pPr lvl="1"/>
            <a:r>
              <a:rPr lang="en-AU" b="1" dirty="0"/>
              <a:t>R = </a:t>
            </a:r>
            <a:r>
              <a:rPr lang="en-AU" b="0" dirty="0">
                <a:solidFill>
                  <a:srgbClr val="6A9955"/>
                </a:solidFill>
                <a:effectLst/>
                <a:latin typeface="Consolas" panose="020B0609020204030204" pitchFamily="49" charset="0"/>
              </a:rPr>
              <a:t>-0.79</a:t>
            </a:r>
            <a:endParaRPr lang="en-AU" dirty="0">
              <a:solidFill>
                <a:srgbClr val="6A9955"/>
              </a:solidFill>
              <a:latin typeface="Consolas" panose="020B0609020204030204" pitchFamily="49" charset="0"/>
            </a:endParaRPr>
          </a:p>
          <a:p>
            <a:pPr marL="0" indent="0">
              <a:buNone/>
            </a:pPr>
            <a:endParaRPr lang="en-AU" b="0" dirty="0">
              <a:solidFill>
                <a:srgbClr val="D4D4D4"/>
              </a:solidFill>
              <a:effectLst/>
              <a:latin typeface="Consolas" panose="020B0609020204030204" pitchFamily="49" charset="0"/>
            </a:endParaRPr>
          </a:p>
          <a:p>
            <a:pPr lvl="1"/>
            <a:endParaRPr lang="en-US" b="1" dirty="0"/>
          </a:p>
        </p:txBody>
      </p:sp>
      <p:pic>
        <p:nvPicPr>
          <p:cNvPr id="18" name="Content Placeholder 17">
            <a:extLst>
              <a:ext uri="{FF2B5EF4-FFF2-40B4-BE49-F238E27FC236}">
                <a16:creationId xmlns:a16="http://schemas.microsoft.com/office/drawing/2014/main" id="{DBDC6C3D-EC30-2118-1D76-927D110315FF}"/>
              </a:ext>
            </a:extLst>
          </p:cNvPr>
          <p:cNvPicPr>
            <a:picLocks noGrp="1" noChangeAspect="1"/>
          </p:cNvPicPr>
          <p:nvPr>
            <p:ph sz="half" idx="2"/>
          </p:nvPr>
        </p:nvPicPr>
        <p:blipFill>
          <a:blip r:embed="rId3"/>
          <a:srcRect/>
          <a:stretch/>
        </p:blipFill>
        <p:spPr>
          <a:xfrm>
            <a:off x="6283447" y="2230973"/>
            <a:ext cx="5111506" cy="3950216"/>
          </a:xfrm>
        </p:spPr>
      </p:pic>
    </p:spTree>
    <p:extLst>
      <p:ext uri="{BB962C8B-B14F-4D97-AF65-F5344CB8AC3E}">
        <p14:creationId xmlns:p14="http://schemas.microsoft.com/office/powerpoint/2010/main" val="6220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9E25B6CC-211E-3D25-FAD7-5339F6761F5E}"/>
              </a:ext>
            </a:extLst>
          </p:cNvPr>
          <p:cNvSpPr txBox="1">
            <a:spLocks/>
          </p:cNvSpPr>
          <p:nvPr/>
        </p:nvSpPr>
        <p:spPr>
          <a:xfrm>
            <a:off x="685800" y="2194559"/>
            <a:ext cx="53340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AU" b="1" dirty="0"/>
              <a:t>Regression Analysis:</a:t>
            </a:r>
          </a:p>
          <a:p>
            <a:pPr lvl="1"/>
            <a:r>
              <a:rPr lang="en-AU" b="1" dirty="0"/>
              <a:t>R-squared = </a:t>
            </a:r>
            <a:r>
              <a:rPr lang="en-AU" dirty="0">
                <a:solidFill>
                  <a:srgbClr val="6A9955"/>
                </a:solidFill>
                <a:latin typeface="Consolas" panose="020B0609020204030204" pitchFamily="49" charset="0"/>
              </a:rPr>
              <a:t>0.</a:t>
            </a:r>
            <a:r>
              <a:rPr lang="en-AU" b="0" dirty="0">
                <a:solidFill>
                  <a:srgbClr val="6A9955"/>
                </a:solidFill>
                <a:effectLst/>
                <a:latin typeface="Consolas" panose="020B0609020204030204" pitchFamily="49" charset="0"/>
              </a:rPr>
              <a:t>019360098089405642</a:t>
            </a:r>
            <a:endParaRPr lang="en-AU" b="0" dirty="0">
              <a:solidFill>
                <a:srgbClr val="D4D4D4"/>
              </a:solidFill>
              <a:effectLst/>
              <a:latin typeface="Consolas" panose="020B0609020204030204" pitchFamily="49" charset="0"/>
            </a:endParaRPr>
          </a:p>
          <a:p>
            <a:pPr marL="457200" lvl="1" indent="0">
              <a:buNone/>
            </a:pPr>
            <a:endParaRPr lang="en-AU" dirty="0">
              <a:solidFill>
                <a:srgbClr val="6A9955"/>
              </a:solidFill>
              <a:latin typeface="Consolas" panose="020B0609020204030204" pitchFamily="49" charset="0"/>
            </a:endParaRPr>
          </a:p>
          <a:p>
            <a:pPr lvl="1"/>
            <a:endParaRPr lang="en-AU" dirty="0">
              <a:solidFill>
                <a:srgbClr val="6A9955"/>
              </a:solidFill>
              <a:latin typeface="Consolas" panose="020B0609020204030204" pitchFamily="49" charset="0"/>
            </a:endParaRPr>
          </a:p>
          <a:p>
            <a:r>
              <a:rPr lang="en-AU" b="1" dirty="0"/>
              <a:t>Pearson Correlation:</a:t>
            </a:r>
          </a:p>
          <a:p>
            <a:pPr lvl="1"/>
            <a:r>
              <a:rPr lang="en-AU" b="1" dirty="0"/>
              <a:t>R = </a:t>
            </a:r>
            <a:r>
              <a:rPr lang="en-AU" dirty="0">
                <a:solidFill>
                  <a:srgbClr val="6A9955"/>
                </a:solidFill>
                <a:latin typeface="Consolas" panose="020B0609020204030204" pitchFamily="49" charset="0"/>
              </a:rPr>
              <a:t>0.14</a:t>
            </a:r>
          </a:p>
          <a:p>
            <a:pPr marL="0" indent="0">
              <a:buFont typeface="Arial" panose="020B0604020202020204" pitchFamily="34" charset="0"/>
              <a:buNone/>
            </a:pPr>
            <a:endParaRPr lang="en-AU" dirty="0">
              <a:solidFill>
                <a:srgbClr val="D4D4D4"/>
              </a:solidFill>
              <a:latin typeface="Consolas" panose="020B0609020204030204" pitchFamily="49" charset="0"/>
            </a:endParaRPr>
          </a:p>
          <a:p>
            <a:pPr lvl="1"/>
            <a:endParaRPr lang="en-US" b="1" dirty="0"/>
          </a:p>
        </p:txBody>
      </p:sp>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p:txBody>
          <a:bodyPr>
            <a:normAutofit/>
          </a:bodyPr>
          <a:lstStyle/>
          <a:p>
            <a:r>
              <a:rPr lang="en-AU" dirty="0"/>
              <a:t>GDP &amp; CASH RATE</a:t>
            </a:r>
            <a:endParaRPr lang="en-US" dirty="0"/>
          </a:p>
        </p:txBody>
      </p:sp>
      <p:pic>
        <p:nvPicPr>
          <p:cNvPr id="18" name="Content Placeholder 17">
            <a:extLst>
              <a:ext uri="{FF2B5EF4-FFF2-40B4-BE49-F238E27FC236}">
                <a16:creationId xmlns:a16="http://schemas.microsoft.com/office/drawing/2014/main" id="{DBDC6C3D-EC30-2118-1D76-927D110315FF}"/>
              </a:ext>
            </a:extLst>
          </p:cNvPr>
          <p:cNvPicPr>
            <a:picLocks noGrp="1" noChangeAspect="1"/>
          </p:cNvPicPr>
          <p:nvPr>
            <p:ph sz="half" idx="2"/>
          </p:nvPr>
        </p:nvPicPr>
        <p:blipFill>
          <a:blip r:embed="rId3"/>
          <a:srcRect/>
          <a:stretch/>
        </p:blipFill>
        <p:spPr>
          <a:xfrm>
            <a:off x="6283447" y="2230973"/>
            <a:ext cx="5111506" cy="3950216"/>
          </a:xfrm>
        </p:spPr>
      </p:pic>
    </p:spTree>
    <p:extLst>
      <p:ext uri="{BB962C8B-B14F-4D97-AF65-F5344CB8AC3E}">
        <p14:creationId xmlns:p14="http://schemas.microsoft.com/office/powerpoint/2010/main" val="234778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7626C8E-FB50-4909-8D9D-09E34A8DBF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3" name="Rectangle 12">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Content Placeholder 3">
            <a:extLst>
              <a:ext uri="{FF2B5EF4-FFF2-40B4-BE49-F238E27FC236}">
                <a16:creationId xmlns:a16="http://schemas.microsoft.com/office/drawing/2014/main" id="{CD04AC85-7D99-0342-A164-B294C0BFD1BC}"/>
              </a:ext>
            </a:extLst>
          </p:cNvPr>
          <p:cNvSpPr>
            <a:spLocks noGrp="1"/>
          </p:cNvSpPr>
          <p:nvPr>
            <p:ph sz="half" idx="2"/>
          </p:nvPr>
        </p:nvSpPr>
        <p:spPr>
          <a:xfrm>
            <a:off x="524838" y="1621594"/>
            <a:ext cx="11142323" cy="341987"/>
          </a:xfrm>
        </p:spPr>
        <p:txBody>
          <a:bodyPr vert="horz" lIns="91440" tIns="45720" rIns="91440" bIns="45720" rtlCol="0">
            <a:noAutofit/>
          </a:bodyPr>
          <a:lstStyle/>
          <a:p>
            <a:pPr marL="0" indent="0" algn="ctr">
              <a:buNone/>
            </a:pPr>
            <a:r>
              <a:rPr lang="en-US" sz="2800" dirty="0"/>
              <a:t>COMMODITY INDEX &amp; EXCHANGE RATE </a:t>
            </a:r>
            <a:r>
              <a:rPr lang="en-US" sz="2800" b="1" dirty="0"/>
              <a:t>VS</a:t>
            </a:r>
            <a:r>
              <a:rPr lang="en-US" sz="2800" dirty="0"/>
              <a:t> CASH RATE</a:t>
            </a:r>
          </a:p>
        </p:txBody>
      </p:sp>
      <p:pic>
        <p:nvPicPr>
          <p:cNvPr id="21" name="Content Placeholder 20" descr="Chart, line chart&#10;&#10;Description automatically generated">
            <a:extLst>
              <a:ext uri="{FF2B5EF4-FFF2-40B4-BE49-F238E27FC236}">
                <a16:creationId xmlns:a16="http://schemas.microsoft.com/office/drawing/2014/main" id="{A129E333-76CD-E375-24E0-0852121673AE}"/>
              </a:ext>
            </a:extLst>
          </p:cNvPr>
          <p:cNvPicPr>
            <a:picLocks noGrp="1" noChangeAspect="1"/>
          </p:cNvPicPr>
          <p:nvPr>
            <p:ph sz="half" idx="1"/>
          </p:nvPr>
        </p:nvPicPr>
        <p:blipFill>
          <a:blip r:embed="rId3"/>
          <a:stretch>
            <a:fillRect/>
          </a:stretch>
        </p:blipFill>
        <p:spPr>
          <a:xfrm>
            <a:off x="1415265" y="3018966"/>
            <a:ext cx="9732196" cy="2794770"/>
          </a:xfrm>
        </p:spPr>
      </p:pic>
    </p:spTree>
    <p:extLst>
      <p:ext uri="{BB962C8B-B14F-4D97-AF65-F5344CB8AC3E}">
        <p14:creationId xmlns:p14="http://schemas.microsoft.com/office/powerpoint/2010/main" val="246022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E0F2-9B39-CD35-05FB-E25ACF2F0984}"/>
              </a:ext>
            </a:extLst>
          </p:cNvPr>
          <p:cNvSpPr>
            <a:spLocks noGrp="1"/>
          </p:cNvSpPr>
          <p:nvPr>
            <p:ph type="title"/>
          </p:nvPr>
        </p:nvSpPr>
        <p:spPr/>
        <p:txBody>
          <a:bodyPr/>
          <a:lstStyle/>
          <a:p>
            <a:r>
              <a:rPr lang="en-AU" dirty="0"/>
              <a:t>C</a:t>
            </a:r>
            <a:r>
              <a:rPr lang="en-US" altLang="zh-CN" dirty="0" err="1"/>
              <a:t>ommodity</a:t>
            </a:r>
            <a:r>
              <a:rPr lang="en-US" altLang="zh-CN" dirty="0"/>
              <a:t> index vs cash rate</a:t>
            </a:r>
            <a:endParaRPr lang="en-AU" dirty="0"/>
          </a:p>
        </p:txBody>
      </p:sp>
      <p:sp>
        <p:nvSpPr>
          <p:cNvPr id="3" name="Content Placeholder 2">
            <a:extLst>
              <a:ext uri="{FF2B5EF4-FFF2-40B4-BE49-F238E27FC236}">
                <a16:creationId xmlns:a16="http://schemas.microsoft.com/office/drawing/2014/main" id="{70224013-551B-6F81-B010-84A6710BE78C}"/>
              </a:ext>
            </a:extLst>
          </p:cNvPr>
          <p:cNvSpPr>
            <a:spLocks noGrp="1"/>
          </p:cNvSpPr>
          <p:nvPr>
            <p:ph sz="half" idx="1"/>
          </p:nvPr>
        </p:nvSpPr>
        <p:spPr>
          <a:xfrm>
            <a:off x="685800" y="2194559"/>
            <a:ext cx="5334000" cy="4098362"/>
          </a:xfrm>
        </p:spPr>
        <p:txBody>
          <a:bodyPr/>
          <a:lstStyle/>
          <a:p>
            <a:r>
              <a:rPr lang="en-AU" b="1" dirty="0"/>
              <a:t>Regression Analysis:</a:t>
            </a:r>
          </a:p>
          <a:p>
            <a:pPr lvl="1"/>
            <a:r>
              <a:rPr lang="en-AU" b="1" dirty="0"/>
              <a:t>R-squared </a:t>
            </a:r>
            <a:r>
              <a:rPr lang="zh-CN" altLang="en-US" b="1" dirty="0"/>
              <a:t>≈</a:t>
            </a:r>
            <a:r>
              <a:rPr lang="en-AU" b="1" dirty="0"/>
              <a:t> </a:t>
            </a:r>
            <a:r>
              <a:rPr lang="en-AU" dirty="0">
                <a:solidFill>
                  <a:srgbClr val="6A9955"/>
                </a:solidFill>
                <a:latin typeface="Consolas" panose="020B0609020204030204" pitchFamily="49" charset="0"/>
              </a:rPr>
              <a:t>0.0235</a:t>
            </a:r>
            <a:endParaRPr lang="en-AU" b="0" dirty="0">
              <a:solidFill>
                <a:srgbClr val="D4D4D4"/>
              </a:solidFill>
              <a:effectLst/>
              <a:latin typeface="Consolas" panose="020B0609020204030204" pitchFamily="49" charset="0"/>
            </a:endParaRPr>
          </a:p>
          <a:p>
            <a:pPr marL="457200" lvl="1" indent="0">
              <a:buNone/>
            </a:pPr>
            <a:endParaRPr lang="en-AU" dirty="0">
              <a:solidFill>
                <a:srgbClr val="6A9955"/>
              </a:solidFill>
              <a:latin typeface="Consolas" panose="020B0609020204030204" pitchFamily="49" charset="0"/>
            </a:endParaRPr>
          </a:p>
          <a:p>
            <a:pPr lvl="1"/>
            <a:endParaRPr lang="en-AU" dirty="0">
              <a:solidFill>
                <a:srgbClr val="6A9955"/>
              </a:solidFill>
              <a:latin typeface="Consolas" panose="020B0609020204030204" pitchFamily="49" charset="0"/>
            </a:endParaRPr>
          </a:p>
          <a:p>
            <a:r>
              <a:rPr lang="en-AU" b="1" dirty="0"/>
              <a:t>Pearson Correlation:</a:t>
            </a:r>
          </a:p>
          <a:p>
            <a:pPr lvl="1"/>
            <a:r>
              <a:rPr lang="en-AU" b="1" dirty="0"/>
              <a:t>R = </a:t>
            </a:r>
            <a:r>
              <a:rPr lang="en-AU" dirty="0">
                <a:solidFill>
                  <a:srgbClr val="6A9955"/>
                </a:solidFill>
                <a:latin typeface="Consolas" panose="020B0609020204030204" pitchFamily="49" charset="0"/>
              </a:rPr>
              <a:t>-0.15 (very weak)</a:t>
            </a:r>
          </a:p>
          <a:p>
            <a:pPr marL="457200" lvl="1" indent="0">
              <a:buNone/>
            </a:pPr>
            <a:endParaRPr lang="en-AU" dirty="0">
              <a:solidFill>
                <a:srgbClr val="6A9955"/>
              </a:solidFill>
              <a:latin typeface="Consolas" panose="020B0609020204030204" pitchFamily="49" charset="0"/>
            </a:endParaRPr>
          </a:p>
          <a:p>
            <a:pPr marL="457200" lvl="1" indent="0">
              <a:buNone/>
            </a:pPr>
            <a:endParaRPr lang="en-AU" dirty="0">
              <a:solidFill>
                <a:srgbClr val="6A9955"/>
              </a:solidFill>
              <a:latin typeface="Consolas" panose="020B0609020204030204" pitchFamily="49" charset="0"/>
            </a:endParaRPr>
          </a:p>
          <a:p>
            <a:r>
              <a:rPr lang="en-AU" b="1" dirty="0"/>
              <a:t>Linear regression:</a:t>
            </a:r>
          </a:p>
          <a:p>
            <a:pPr lvl="1"/>
            <a:r>
              <a:rPr lang="en-AU" dirty="0">
                <a:solidFill>
                  <a:srgbClr val="6A9955"/>
                </a:solidFill>
                <a:latin typeface="Consolas" panose="020B0609020204030204" pitchFamily="49" charset="0"/>
              </a:rPr>
              <a:t>y = -1.21x + 2.94</a:t>
            </a:r>
          </a:p>
          <a:p>
            <a:pPr marL="457200" lvl="1" indent="0">
              <a:buNone/>
            </a:pPr>
            <a:endParaRPr lang="en-AU" b="1" dirty="0"/>
          </a:p>
          <a:p>
            <a:pPr lvl="1"/>
            <a:endParaRPr lang="en-AU" dirty="0">
              <a:solidFill>
                <a:srgbClr val="6A9955"/>
              </a:solidFill>
              <a:latin typeface="Consolas" panose="020B0609020204030204" pitchFamily="49" charset="0"/>
            </a:endParaRPr>
          </a:p>
          <a:p>
            <a:pPr lvl="1"/>
            <a:endParaRPr lang="en-AU" dirty="0">
              <a:solidFill>
                <a:srgbClr val="6A9955"/>
              </a:solidFill>
              <a:latin typeface="Consolas" panose="020B0609020204030204" pitchFamily="49" charset="0"/>
            </a:endParaRPr>
          </a:p>
          <a:p>
            <a:endParaRPr lang="en-AU" dirty="0"/>
          </a:p>
        </p:txBody>
      </p:sp>
      <p:pic>
        <p:nvPicPr>
          <p:cNvPr id="6" name="Content Placeholder 5" descr="Chart, scatter chart&#10;&#10;Description automatically generated">
            <a:extLst>
              <a:ext uri="{FF2B5EF4-FFF2-40B4-BE49-F238E27FC236}">
                <a16:creationId xmlns:a16="http://schemas.microsoft.com/office/drawing/2014/main" id="{3C57EB0D-23D1-AE32-FAFA-462BC9E66B6E}"/>
              </a:ext>
            </a:extLst>
          </p:cNvPr>
          <p:cNvPicPr>
            <a:picLocks noGrp="1" noChangeAspect="1"/>
          </p:cNvPicPr>
          <p:nvPr>
            <p:ph sz="half" idx="2"/>
          </p:nvPr>
        </p:nvPicPr>
        <p:blipFill>
          <a:blip r:embed="rId2"/>
          <a:stretch>
            <a:fillRect/>
          </a:stretch>
        </p:blipFill>
        <p:spPr>
          <a:xfrm>
            <a:off x="6172200" y="2205831"/>
            <a:ext cx="5334000" cy="4000500"/>
          </a:xfrm>
        </p:spPr>
      </p:pic>
    </p:spTree>
    <p:extLst>
      <p:ext uri="{BB962C8B-B14F-4D97-AF65-F5344CB8AC3E}">
        <p14:creationId xmlns:p14="http://schemas.microsoft.com/office/powerpoint/2010/main" val="392769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C88D-70BA-CB18-E683-7A1B6517AAE0}"/>
              </a:ext>
            </a:extLst>
          </p:cNvPr>
          <p:cNvSpPr>
            <a:spLocks noGrp="1"/>
          </p:cNvSpPr>
          <p:nvPr>
            <p:ph type="title"/>
          </p:nvPr>
        </p:nvSpPr>
        <p:spPr/>
        <p:txBody>
          <a:bodyPr/>
          <a:lstStyle/>
          <a:p>
            <a:r>
              <a:rPr lang="en-AU" dirty="0"/>
              <a:t>EXCHANGE RATE VS CASH RATE</a:t>
            </a:r>
          </a:p>
        </p:txBody>
      </p:sp>
      <p:sp>
        <p:nvSpPr>
          <p:cNvPr id="3" name="Content Placeholder 2">
            <a:extLst>
              <a:ext uri="{FF2B5EF4-FFF2-40B4-BE49-F238E27FC236}">
                <a16:creationId xmlns:a16="http://schemas.microsoft.com/office/drawing/2014/main" id="{253A9E7C-B9EF-8431-A2FF-B9EF464294F9}"/>
              </a:ext>
            </a:extLst>
          </p:cNvPr>
          <p:cNvSpPr>
            <a:spLocks noGrp="1"/>
          </p:cNvSpPr>
          <p:nvPr>
            <p:ph sz="half" idx="1"/>
          </p:nvPr>
        </p:nvSpPr>
        <p:spPr>
          <a:xfrm>
            <a:off x="685800" y="2194559"/>
            <a:ext cx="5334000" cy="3899067"/>
          </a:xfrm>
        </p:spPr>
        <p:txBody>
          <a:bodyPr>
            <a:normAutofit/>
          </a:bodyPr>
          <a:lstStyle/>
          <a:p>
            <a:r>
              <a:rPr lang="en-AU" b="1" dirty="0"/>
              <a:t>Regression Analysis:</a:t>
            </a:r>
          </a:p>
          <a:p>
            <a:pPr lvl="1"/>
            <a:r>
              <a:rPr lang="en-AU" b="1" dirty="0"/>
              <a:t>R-squared </a:t>
            </a:r>
            <a:r>
              <a:rPr lang="zh-CN" altLang="en-US" b="1" dirty="0"/>
              <a:t>≈</a:t>
            </a:r>
            <a:r>
              <a:rPr lang="en-AU" b="1" dirty="0"/>
              <a:t> </a:t>
            </a:r>
            <a:r>
              <a:rPr lang="en-AU" dirty="0">
                <a:solidFill>
                  <a:srgbClr val="6A9955"/>
                </a:solidFill>
                <a:latin typeface="Consolas" panose="020B0609020204030204" pitchFamily="49" charset="0"/>
              </a:rPr>
              <a:t>0.5816</a:t>
            </a:r>
            <a:endParaRPr lang="en-AU" b="0" dirty="0">
              <a:solidFill>
                <a:srgbClr val="D4D4D4"/>
              </a:solidFill>
              <a:effectLst/>
              <a:latin typeface="Consolas" panose="020B0609020204030204" pitchFamily="49" charset="0"/>
            </a:endParaRPr>
          </a:p>
          <a:p>
            <a:pPr marL="457200" lvl="1" indent="0">
              <a:buNone/>
            </a:pPr>
            <a:endParaRPr lang="en-AU" dirty="0">
              <a:solidFill>
                <a:srgbClr val="6A9955"/>
              </a:solidFill>
              <a:latin typeface="Consolas" panose="020B0609020204030204" pitchFamily="49" charset="0"/>
            </a:endParaRPr>
          </a:p>
          <a:p>
            <a:pPr lvl="1"/>
            <a:endParaRPr lang="en-AU" dirty="0">
              <a:solidFill>
                <a:srgbClr val="6A9955"/>
              </a:solidFill>
              <a:latin typeface="Consolas" panose="020B0609020204030204" pitchFamily="49" charset="0"/>
            </a:endParaRPr>
          </a:p>
          <a:p>
            <a:r>
              <a:rPr lang="en-AU" b="1" dirty="0"/>
              <a:t>Pearson Correlation:</a:t>
            </a:r>
          </a:p>
          <a:p>
            <a:pPr lvl="1"/>
            <a:r>
              <a:rPr lang="en-AU" b="1" dirty="0"/>
              <a:t>R = </a:t>
            </a:r>
            <a:r>
              <a:rPr lang="en-AU" dirty="0">
                <a:solidFill>
                  <a:srgbClr val="6A9955"/>
                </a:solidFill>
                <a:latin typeface="Consolas" panose="020B0609020204030204" pitchFamily="49" charset="0"/>
              </a:rPr>
              <a:t>0.76 (strong)</a:t>
            </a:r>
          </a:p>
          <a:p>
            <a:pPr lvl="1"/>
            <a:endParaRPr lang="en-AU" dirty="0">
              <a:solidFill>
                <a:srgbClr val="6A9955"/>
              </a:solidFill>
              <a:latin typeface="Consolas" panose="020B0609020204030204" pitchFamily="49" charset="0"/>
            </a:endParaRPr>
          </a:p>
          <a:p>
            <a:pPr lvl="1"/>
            <a:endParaRPr lang="en-AU" dirty="0">
              <a:solidFill>
                <a:srgbClr val="6A9955"/>
              </a:solidFill>
              <a:latin typeface="Consolas" panose="020B0609020204030204" pitchFamily="49" charset="0"/>
            </a:endParaRPr>
          </a:p>
          <a:p>
            <a:r>
              <a:rPr lang="en-AU" b="1" dirty="0"/>
              <a:t>Linear regression:</a:t>
            </a:r>
          </a:p>
          <a:p>
            <a:pPr lvl="1"/>
            <a:r>
              <a:rPr lang="en-AU" dirty="0">
                <a:solidFill>
                  <a:srgbClr val="6A9955"/>
                </a:solidFill>
                <a:latin typeface="Consolas" panose="020B0609020204030204" pitchFamily="49" charset="0"/>
              </a:rPr>
              <a:t>y = 8.45X – 4.76</a:t>
            </a:r>
          </a:p>
          <a:p>
            <a:endParaRPr lang="en-AU" dirty="0">
              <a:solidFill>
                <a:srgbClr val="6A9955"/>
              </a:solidFill>
              <a:latin typeface="Consolas" panose="020B0609020204030204" pitchFamily="49" charset="0"/>
            </a:endParaRPr>
          </a:p>
          <a:p>
            <a:endParaRPr lang="en-AU" dirty="0">
              <a:solidFill>
                <a:srgbClr val="6A9955"/>
              </a:solidFill>
              <a:latin typeface="Consolas" panose="020B0609020204030204" pitchFamily="49" charset="0"/>
            </a:endParaRPr>
          </a:p>
          <a:p>
            <a:endParaRPr lang="en-AU" dirty="0">
              <a:solidFill>
                <a:srgbClr val="6A9955"/>
              </a:solidFill>
              <a:latin typeface="Consolas" panose="020B0609020204030204" pitchFamily="49" charset="0"/>
            </a:endParaRPr>
          </a:p>
          <a:p>
            <a:endParaRPr lang="en-AU" dirty="0"/>
          </a:p>
          <a:p>
            <a:endParaRPr lang="en-AU" dirty="0"/>
          </a:p>
        </p:txBody>
      </p:sp>
      <p:pic>
        <p:nvPicPr>
          <p:cNvPr id="6" name="Content Placeholder 5" descr="Chart, scatter chart&#10;&#10;Description automatically generated">
            <a:extLst>
              <a:ext uri="{FF2B5EF4-FFF2-40B4-BE49-F238E27FC236}">
                <a16:creationId xmlns:a16="http://schemas.microsoft.com/office/drawing/2014/main" id="{9EEDF757-61C1-2EB6-0CAB-B2B1B40D9024}"/>
              </a:ext>
            </a:extLst>
          </p:cNvPr>
          <p:cNvPicPr>
            <a:picLocks noGrp="1" noChangeAspect="1"/>
          </p:cNvPicPr>
          <p:nvPr>
            <p:ph sz="half" idx="2"/>
          </p:nvPr>
        </p:nvPicPr>
        <p:blipFill>
          <a:blip r:embed="rId2"/>
          <a:stretch>
            <a:fillRect/>
          </a:stretch>
        </p:blipFill>
        <p:spPr>
          <a:xfrm>
            <a:off x="6172200" y="2205831"/>
            <a:ext cx="5334000" cy="4000500"/>
          </a:xfrm>
        </p:spPr>
      </p:pic>
    </p:spTree>
    <p:extLst>
      <p:ext uri="{BB962C8B-B14F-4D97-AF65-F5344CB8AC3E}">
        <p14:creationId xmlns:p14="http://schemas.microsoft.com/office/powerpoint/2010/main" val="68091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A66-E0BB-6B5F-1DA8-4A62FDFF51A1}"/>
              </a:ext>
            </a:extLst>
          </p:cNvPr>
          <p:cNvSpPr>
            <a:spLocks noGrp="1"/>
          </p:cNvSpPr>
          <p:nvPr>
            <p:ph type="title"/>
          </p:nvPr>
        </p:nvSpPr>
        <p:spPr>
          <a:xfrm>
            <a:off x="2895600" y="436419"/>
            <a:ext cx="8610599" cy="935181"/>
          </a:xfrm>
        </p:spPr>
        <p:txBody>
          <a:bodyPr/>
          <a:lstStyle/>
          <a:p>
            <a:r>
              <a:rPr lang="en-AU" dirty="0"/>
              <a:t>Recommendations</a:t>
            </a:r>
            <a:endParaRPr lang="en-US" dirty="0"/>
          </a:p>
        </p:txBody>
      </p:sp>
      <p:sp>
        <p:nvSpPr>
          <p:cNvPr id="3" name="Text Placeholder 2">
            <a:extLst>
              <a:ext uri="{FF2B5EF4-FFF2-40B4-BE49-F238E27FC236}">
                <a16:creationId xmlns:a16="http://schemas.microsoft.com/office/drawing/2014/main" id="{27BD0234-9981-D8BB-0884-EB10127193C1}"/>
              </a:ext>
            </a:extLst>
          </p:cNvPr>
          <p:cNvSpPr>
            <a:spLocks noGrp="1"/>
          </p:cNvSpPr>
          <p:nvPr>
            <p:ph type="body" idx="1"/>
          </p:nvPr>
        </p:nvSpPr>
        <p:spPr>
          <a:xfrm>
            <a:off x="685799" y="1523558"/>
            <a:ext cx="5237018" cy="617320"/>
          </a:xfrm>
        </p:spPr>
        <p:txBody>
          <a:bodyPr/>
          <a:lstStyle/>
          <a:p>
            <a:endParaRPr lang="en-US" dirty="0"/>
          </a:p>
        </p:txBody>
      </p:sp>
      <p:sp>
        <p:nvSpPr>
          <p:cNvPr id="4" name="Text Placeholder 3">
            <a:extLst>
              <a:ext uri="{FF2B5EF4-FFF2-40B4-BE49-F238E27FC236}">
                <a16:creationId xmlns:a16="http://schemas.microsoft.com/office/drawing/2014/main" id="{E46FCCD3-3B9A-BC97-84F9-770F533DCB68}"/>
              </a:ext>
            </a:extLst>
          </p:cNvPr>
          <p:cNvSpPr>
            <a:spLocks noGrp="1"/>
          </p:cNvSpPr>
          <p:nvPr>
            <p:ph type="body" sz="half" idx="15"/>
          </p:nvPr>
        </p:nvSpPr>
        <p:spPr>
          <a:xfrm>
            <a:off x="685799" y="2292836"/>
            <a:ext cx="5237018" cy="3925861"/>
          </a:xfrm>
        </p:spPr>
        <p:txBody>
          <a:bodyPr/>
          <a:lstStyle/>
          <a:p>
            <a:endParaRPr lang="en-US" dirty="0"/>
          </a:p>
        </p:txBody>
      </p:sp>
      <p:sp>
        <p:nvSpPr>
          <p:cNvPr id="7" name="Text Placeholder 6">
            <a:extLst>
              <a:ext uri="{FF2B5EF4-FFF2-40B4-BE49-F238E27FC236}">
                <a16:creationId xmlns:a16="http://schemas.microsoft.com/office/drawing/2014/main" id="{A97CE1FA-BBBF-6250-86D1-CE63A3B96480}"/>
              </a:ext>
            </a:extLst>
          </p:cNvPr>
          <p:cNvSpPr>
            <a:spLocks noGrp="1"/>
          </p:cNvSpPr>
          <p:nvPr>
            <p:ph type="body" sz="quarter" idx="13"/>
          </p:nvPr>
        </p:nvSpPr>
        <p:spPr>
          <a:xfrm>
            <a:off x="6267151" y="1523558"/>
            <a:ext cx="5239048" cy="617320"/>
          </a:xfrm>
        </p:spPr>
        <p:txBody>
          <a:bodyPr/>
          <a:lstStyle/>
          <a:p>
            <a:endParaRPr lang="en-US" dirty="0"/>
          </a:p>
        </p:txBody>
      </p:sp>
      <p:sp>
        <p:nvSpPr>
          <p:cNvPr id="8" name="Text Placeholder 7">
            <a:extLst>
              <a:ext uri="{FF2B5EF4-FFF2-40B4-BE49-F238E27FC236}">
                <a16:creationId xmlns:a16="http://schemas.microsoft.com/office/drawing/2014/main" id="{F527B148-5028-42F7-B075-83ACC9DA1FBB}"/>
              </a:ext>
            </a:extLst>
          </p:cNvPr>
          <p:cNvSpPr>
            <a:spLocks noGrp="1"/>
          </p:cNvSpPr>
          <p:nvPr>
            <p:ph type="body" sz="half" idx="17"/>
          </p:nvPr>
        </p:nvSpPr>
        <p:spPr>
          <a:xfrm>
            <a:off x="6269184" y="2283622"/>
            <a:ext cx="5239049" cy="3935075"/>
          </a:xfrm>
        </p:spPr>
        <p:txBody>
          <a:bodyPr/>
          <a:lstStyle/>
          <a:p>
            <a:endParaRPr lang="en-US" dirty="0"/>
          </a:p>
        </p:txBody>
      </p:sp>
    </p:spTree>
    <p:extLst>
      <p:ext uri="{BB962C8B-B14F-4D97-AF65-F5344CB8AC3E}">
        <p14:creationId xmlns:p14="http://schemas.microsoft.com/office/powerpoint/2010/main" val="119197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8EE8-3877-1983-D2E3-73B5E76E1C8F}"/>
              </a:ext>
            </a:extLst>
          </p:cNvPr>
          <p:cNvSpPr>
            <a:spLocks noGrp="1"/>
          </p:cNvSpPr>
          <p:nvPr>
            <p:ph type="title"/>
          </p:nvPr>
        </p:nvSpPr>
        <p:spPr>
          <a:xfrm>
            <a:off x="685800" y="436418"/>
            <a:ext cx="10820399" cy="685800"/>
          </a:xfrm>
        </p:spPr>
        <p:txBody>
          <a:bodyPr/>
          <a:lstStyle/>
          <a:p>
            <a:pPr algn="ctr"/>
            <a:r>
              <a:rPr lang="en-AU" dirty="0"/>
              <a:t>Summary/conclusion</a:t>
            </a:r>
            <a:endParaRPr lang="en-US" dirty="0"/>
          </a:p>
        </p:txBody>
      </p:sp>
      <p:sp>
        <p:nvSpPr>
          <p:cNvPr id="3" name="Text Placeholder 2">
            <a:extLst>
              <a:ext uri="{FF2B5EF4-FFF2-40B4-BE49-F238E27FC236}">
                <a16:creationId xmlns:a16="http://schemas.microsoft.com/office/drawing/2014/main" id="{7A3025AE-9AC3-97C6-19BF-65562F68376D}"/>
              </a:ext>
            </a:extLst>
          </p:cNvPr>
          <p:cNvSpPr>
            <a:spLocks noGrp="1"/>
          </p:cNvSpPr>
          <p:nvPr>
            <p:ph type="body" idx="1"/>
          </p:nvPr>
        </p:nvSpPr>
        <p:spPr>
          <a:xfrm>
            <a:off x="308225" y="1257300"/>
            <a:ext cx="11620072" cy="3340101"/>
          </a:xfrm>
        </p:spPr>
        <p:txBody>
          <a:bodyPr>
            <a:normAutofit/>
          </a:bodyPr>
          <a:lstStyle/>
          <a:p>
            <a:pPr algn="ctr"/>
            <a:r>
              <a:rPr lang="en-AU" sz="1800" dirty="0">
                <a:solidFill>
                  <a:schemeClr val="tx1"/>
                </a:solidFill>
                <a:highlight>
                  <a:srgbClr val="0000FF"/>
                </a:highlight>
              </a:rPr>
              <a:t>What are the </a:t>
            </a:r>
            <a:r>
              <a:rPr lang="en-US" sz="1800" b="0" i="0" dirty="0">
                <a:solidFill>
                  <a:schemeClr val="tx1"/>
                </a:solidFill>
                <a:effectLst/>
                <a:highlight>
                  <a:srgbClr val="0000FF"/>
                </a:highlight>
              </a:rPr>
              <a:t>practical implications of the findings and what they mean for individuals and businesses in the real world.</a:t>
            </a:r>
            <a:endParaRPr lang="en-US" sz="1800" dirty="0">
              <a:solidFill>
                <a:schemeClr val="tx1"/>
              </a:solidFill>
              <a:highlight>
                <a:srgbClr val="0000FF"/>
              </a:highlight>
            </a:endParaRPr>
          </a:p>
        </p:txBody>
      </p:sp>
    </p:spTree>
    <p:extLst>
      <p:ext uri="{BB962C8B-B14F-4D97-AF65-F5344CB8AC3E}">
        <p14:creationId xmlns:p14="http://schemas.microsoft.com/office/powerpoint/2010/main" val="61500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B6F2-4BD0-B664-F41F-726787F88EBD}"/>
              </a:ext>
            </a:extLst>
          </p:cNvPr>
          <p:cNvSpPr>
            <a:spLocks noGrp="1"/>
          </p:cNvSpPr>
          <p:nvPr>
            <p:ph type="title"/>
          </p:nvPr>
        </p:nvSpPr>
        <p:spPr>
          <a:xfrm>
            <a:off x="0" y="319461"/>
            <a:ext cx="12192000" cy="780366"/>
          </a:xfrm>
        </p:spPr>
        <p:txBody>
          <a:bodyPr anchor="ctr">
            <a:noAutofit/>
          </a:bodyPr>
          <a:lstStyle/>
          <a:p>
            <a:pPr algn="ctr"/>
            <a:r>
              <a:rPr lang="en-US" sz="3600" b="1" i="0" dirty="0">
                <a:effectLst/>
              </a:rPr>
              <a:t>Australia’s cash interest rate</a:t>
            </a:r>
            <a:endParaRPr lang="en-US" sz="3600" b="1" dirty="0"/>
          </a:p>
        </p:txBody>
      </p:sp>
      <p:sp>
        <p:nvSpPr>
          <p:cNvPr id="3" name="Text Placeholder 2">
            <a:extLst>
              <a:ext uri="{FF2B5EF4-FFF2-40B4-BE49-F238E27FC236}">
                <a16:creationId xmlns:a16="http://schemas.microsoft.com/office/drawing/2014/main" id="{2A30F682-3018-A6B5-BB1C-AADE15F54043}"/>
              </a:ext>
            </a:extLst>
          </p:cNvPr>
          <p:cNvSpPr>
            <a:spLocks noGrp="1"/>
          </p:cNvSpPr>
          <p:nvPr>
            <p:ph type="body" sz="half" idx="2"/>
          </p:nvPr>
        </p:nvSpPr>
        <p:spPr>
          <a:xfrm>
            <a:off x="889570" y="1952090"/>
            <a:ext cx="10412859" cy="3339101"/>
          </a:xfrm>
        </p:spPr>
        <p:txBody>
          <a:bodyPr>
            <a:normAutofit/>
          </a:bodyPr>
          <a:lstStyle/>
          <a:p>
            <a:pPr algn="l"/>
            <a:r>
              <a:rPr lang="en-US" sz="1800" i="0" dirty="0">
                <a:effectLst/>
                <a:latin typeface="Arial" panose="020B0604020202020204" pitchFamily="34" charset="0"/>
                <a:cs typeface="Arial" panose="020B0604020202020204" pitchFamily="34" charset="0"/>
              </a:rPr>
              <a:t>Key factors the Reserve Bank of Australia (RBA) consider when setting the cash interest rate include:</a:t>
            </a: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Inflation (CPI)</a:t>
            </a: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Economic growth (GDP)</a:t>
            </a: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International economic conditions (exchange rates and commodities)</a:t>
            </a: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Financial stability (bank interest rates and unemployment)</a:t>
            </a:r>
          </a:p>
          <a:p>
            <a:pPr marL="1200150" lvl="2"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r>
              <a:rPr lang="en-US" sz="1800" i="0" dirty="0">
                <a:effectLst/>
                <a:latin typeface="Arial" panose="020B0604020202020204" pitchFamily="34" charset="0"/>
                <a:cs typeface="Arial" panose="020B0604020202020204" pitchFamily="34" charset="0"/>
              </a:rPr>
              <a:t>Exploring relationships between these factors and the cash rate we sought to answer the questions:</a:t>
            </a:r>
            <a:endParaRPr lang="en-US" sz="2000" i="0" dirty="0">
              <a:effectLst/>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How do these factors influence the RBA cash rate decision?</a:t>
            </a: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Which one of these factors is the biggest influencer for the cash rate?</a:t>
            </a: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Which of these factors has positive influence and/or negative influence to the cash rate?</a:t>
            </a:r>
          </a:p>
          <a:p>
            <a:pPr marL="1200150" lvl="2"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What will be the future cash rate based on these 4 factors?</a:t>
            </a:r>
          </a:p>
        </p:txBody>
      </p:sp>
      <p:sp>
        <p:nvSpPr>
          <p:cNvPr id="5" name="TextBox 4">
            <a:extLst>
              <a:ext uri="{FF2B5EF4-FFF2-40B4-BE49-F238E27FC236}">
                <a16:creationId xmlns:a16="http://schemas.microsoft.com/office/drawing/2014/main" id="{7FC062A5-A030-A64D-473E-A290B492B78F}"/>
              </a:ext>
            </a:extLst>
          </p:cNvPr>
          <p:cNvSpPr txBox="1"/>
          <p:nvPr/>
        </p:nvSpPr>
        <p:spPr>
          <a:xfrm>
            <a:off x="113016" y="1112852"/>
            <a:ext cx="11979667" cy="1046440"/>
          </a:xfrm>
          <a:prstGeom prst="rect">
            <a:avLst/>
          </a:prstGeom>
          <a:noFill/>
        </p:spPr>
        <p:txBody>
          <a:bodyPr wrap="square">
            <a:spAutoFit/>
          </a:bodyPr>
          <a:lstStyle/>
          <a:p>
            <a:pPr algn="ctr"/>
            <a:r>
              <a:rPr lang="en-US" b="0" i="0" dirty="0">
                <a:effectLst/>
              </a:rPr>
              <a:t>The central bank of a country </a:t>
            </a:r>
            <a:r>
              <a:rPr lang="en-US" dirty="0"/>
              <a:t>sets it’s </a:t>
            </a:r>
            <a:r>
              <a:rPr lang="en-US" b="0" i="0" dirty="0">
                <a:effectLst/>
              </a:rPr>
              <a:t>Cash Interest </a:t>
            </a:r>
            <a:r>
              <a:rPr lang="en-US" dirty="0"/>
              <a:t>R</a:t>
            </a:r>
            <a:r>
              <a:rPr lang="en-US" b="0" i="0" dirty="0">
                <a:effectLst/>
              </a:rPr>
              <a:t>ate, to </a:t>
            </a:r>
            <a:r>
              <a:rPr lang="en-US" dirty="0"/>
              <a:t>control inflation &amp; promote economic growth.</a:t>
            </a:r>
          </a:p>
          <a:p>
            <a:pPr algn="ctr"/>
            <a:endParaRPr lang="en-US" sz="800" dirty="0"/>
          </a:p>
          <a:p>
            <a:pPr algn="ctr"/>
            <a:r>
              <a:rPr lang="en-US" dirty="0"/>
              <a:t>Banks use t</a:t>
            </a:r>
            <a:r>
              <a:rPr lang="en-US" b="0" i="0" dirty="0">
                <a:effectLst/>
              </a:rPr>
              <a:t>he rate to borrow/lend to each other, influencing borrowing costs for individuals &amp; businesses.</a:t>
            </a:r>
          </a:p>
          <a:p>
            <a:pPr algn="ctr"/>
            <a:endParaRPr lang="en-US" b="0" i="0" dirty="0">
              <a:effectLst/>
            </a:endParaRPr>
          </a:p>
        </p:txBody>
      </p:sp>
    </p:spTree>
    <p:extLst>
      <p:ext uri="{BB962C8B-B14F-4D97-AF65-F5344CB8AC3E}">
        <p14:creationId xmlns:p14="http://schemas.microsoft.com/office/powerpoint/2010/main" val="755683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ECF7937-F8BA-29D0-782F-1F19445E6485}"/>
              </a:ext>
            </a:extLst>
          </p:cNvPr>
          <p:cNvSpPr>
            <a:spLocks noGrp="1"/>
          </p:cNvSpPr>
          <p:nvPr>
            <p:ph type="subTitle" idx="1"/>
          </p:nvPr>
        </p:nvSpPr>
        <p:spPr>
          <a:xfrm>
            <a:off x="2982190" y="1236520"/>
            <a:ext cx="7838209" cy="602671"/>
          </a:xfrm>
        </p:spPr>
        <p:txBody>
          <a:bodyPr/>
          <a:lstStyle/>
          <a:p>
            <a:r>
              <a:rPr lang="en-US" sz="2000" dirty="0">
                <a:latin typeface="Arial" panose="020B0604020202020204" pitchFamily="34" charset="0"/>
                <a:cs typeface="Arial" panose="020B0604020202020204" pitchFamily="34" charset="0"/>
              </a:rPr>
              <a:t>are from the time period 2010</a:t>
            </a:r>
            <a:endParaRPr lang="en-US" dirty="0"/>
          </a:p>
        </p:txBody>
      </p:sp>
      <p:sp>
        <p:nvSpPr>
          <p:cNvPr id="6" name="Freeform: Shape 5">
            <a:extLst>
              <a:ext uri="{FF2B5EF4-FFF2-40B4-BE49-F238E27FC236}">
                <a16:creationId xmlns:a16="http://schemas.microsoft.com/office/drawing/2014/main" id="{CE6A64C6-43DA-C06E-C9CE-96B484ECB69A}"/>
              </a:ext>
            </a:extLst>
          </p:cNvPr>
          <p:cNvSpPr/>
          <p:nvPr/>
        </p:nvSpPr>
        <p:spPr>
          <a:xfrm>
            <a:off x="-10391" y="4395272"/>
            <a:ext cx="613064" cy="249464"/>
          </a:xfrm>
          <a:custGeom>
            <a:avLst/>
            <a:gdLst>
              <a:gd name="connsiteX0" fmla="*/ 0 w 581891"/>
              <a:gd name="connsiteY0" fmla="*/ 249464 h 249464"/>
              <a:gd name="connsiteX1" fmla="*/ 51955 w 581891"/>
              <a:gd name="connsiteY1" fmla="*/ 218292 h 249464"/>
              <a:gd name="connsiteX2" fmla="*/ 93518 w 581891"/>
              <a:gd name="connsiteY2" fmla="*/ 207901 h 249464"/>
              <a:gd name="connsiteX3" fmla="*/ 135082 w 581891"/>
              <a:gd name="connsiteY3" fmla="*/ 176728 h 249464"/>
              <a:gd name="connsiteX4" fmla="*/ 218209 w 581891"/>
              <a:gd name="connsiteY4" fmla="*/ 135164 h 249464"/>
              <a:gd name="connsiteX5" fmla="*/ 259773 w 581891"/>
              <a:gd name="connsiteY5" fmla="*/ 103992 h 249464"/>
              <a:gd name="connsiteX6" fmla="*/ 332509 w 581891"/>
              <a:gd name="connsiteY6" fmla="*/ 72819 h 249464"/>
              <a:gd name="connsiteX7" fmla="*/ 467591 w 581891"/>
              <a:gd name="connsiteY7" fmla="*/ 31255 h 249464"/>
              <a:gd name="connsiteX8" fmla="*/ 509155 w 581891"/>
              <a:gd name="connsiteY8" fmla="*/ 20864 h 249464"/>
              <a:gd name="connsiteX9" fmla="*/ 581891 w 581891"/>
              <a:gd name="connsiteY9" fmla="*/ 83 h 24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891" h="249464">
                <a:moveTo>
                  <a:pt x="0" y="249464"/>
                </a:moveTo>
                <a:cubicBezTo>
                  <a:pt x="17318" y="239073"/>
                  <a:pt x="33499" y="226494"/>
                  <a:pt x="51955" y="218292"/>
                </a:cubicBezTo>
                <a:cubicBezTo>
                  <a:pt x="65005" y="212492"/>
                  <a:pt x="80745" y="214288"/>
                  <a:pt x="93518" y="207901"/>
                </a:cubicBezTo>
                <a:cubicBezTo>
                  <a:pt x="109008" y="200156"/>
                  <a:pt x="120672" y="186335"/>
                  <a:pt x="135082" y="176728"/>
                </a:cubicBezTo>
                <a:cubicBezTo>
                  <a:pt x="184160" y="144009"/>
                  <a:pt x="174530" y="149724"/>
                  <a:pt x="218209" y="135164"/>
                </a:cubicBezTo>
                <a:cubicBezTo>
                  <a:pt x="232064" y="124773"/>
                  <a:pt x="244569" y="112285"/>
                  <a:pt x="259773" y="103992"/>
                </a:cubicBezTo>
                <a:cubicBezTo>
                  <a:pt x="282930" y="91361"/>
                  <a:pt x="307889" y="82288"/>
                  <a:pt x="332509" y="72819"/>
                </a:cubicBezTo>
                <a:cubicBezTo>
                  <a:pt x="369776" y="58486"/>
                  <a:pt x="430195" y="41454"/>
                  <a:pt x="467591" y="31255"/>
                </a:cubicBezTo>
                <a:cubicBezTo>
                  <a:pt x="481369" y="27497"/>
                  <a:pt x="495607" y="25380"/>
                  <a:pt x="509155" y="20864"/>
                </a:cubicBezTo>
                <a:cubicBezTo>
                  <a:pt x="579218" y="-2490"/>
                  <a:pt x="538120" y="83"/>
                  <a:pt x="581891" y="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81774A-BB3C-9B1A-2FDF-D50B5FB67D8F}"/>
              </a:ext>
            </a:extLst>
          </p:cNvPr>
          <p:cNvSpPr/>
          <p:nvPr/>
        </p:nvSpPr>
        <p:spPr>
          <a:xfrm>
            <a:off x="0" y="4364182"/>
            <a:ext cx="4987636" cy="2493818"/>
          </a:xfrm>
          <a:custGeom>
            <a:avLst/>
            <a:gdLst>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156364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4050723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4104409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 name="connsiteX0" fmla="*/ 0 w 5070764"/>
              <a:gd name="connsiteY0" fmla="*/ 228600 h 2493818"/>
              <a:gd name="connsiteX1" fmla="*/ 0 w 5070764"/>
              <a:gd name="connsiteY1" fmla="*/ 228600 h 2493818"/>
              <a:gd name="connsiteX2" fmla="*/ 103909 w 5070764"/>
              <a:gd name="connsiteY2" fmla="*/ 166254 h 2493818"/>
              <a:gd name="connsiteX3" fmla="*/ 187036 w 5070764"/>
              <a:gd name="connsiteY3" fmla="*/ 124691 h 2493818"/>
              <a:gd name="connsiteX4" fmla="*/ 207818 w 5070764"/>
              <a:gd name="connsiteY4" fmla="*/ 93518 h 2493818"/>
              <a:gd name="connsiteX5" fmla="*/ 249382 w 5070764"/>
              <a:gd name="connsiteY5" fmla="*/ 72736 h 2493818"/>
              <a:gd name="connsiteX6" fmla="*/ 363682 w 5070764"/>
              <a:gd name="connsiteY6" fmla="*/ 41563 h 2493818"/>
              <a:gd name="connsiteX7" fmla="*/ 446809 w 5070764"/>
              <a:gd name="connsiteY7" fmla="*/ 20782 h 2493818"/>
              <a:gd name="connsiteX8" fmla="*/ 540327 w 5070764"/>
              <a:gd name="connsiteY8" fmla="*/ 0 h 2493818"/>
              <a:gd name="connsiteX9" fmla="*/ 716973 w 5070764"/>
              <a:gd name="connsiteY9" fmla="*/ 10391 h 2493818"/>
              <a:gd name="connsiteX10" fmla="*/ 758536 w 5070764"/>
              <a:gd name="connsiteY10" fmla="*/ 20782 h 2493818"/>
              <a:gd name="connsiteX11" fmla="*/ 779318 w 5070764"/>
              <a:gd name="connsiteY11" fmla="*/ 51954 h 2493818"/>
              <a:gd name="connsiteX12" fmla="*/ 810491 w 5070764"/>
              <a:gd name="connsiteY12" fmla="*/ 72736 h 2493818"/>
              <a:gd name="connsiteX13" fmla="*/ 831273 w 5070764"/>
              <a:gd name="connsiteY13" fmla="*/ 114300 h 2493818"/>
              <a:gd name="connsiteX14" fmla="*/ 841664 w 5070764"/>
              <a:gd name="connsiteY14" fmla="*/ 498763 h 2493818"/>
              <a:gd name="connsiteX15" fmla="*/ 872836 w 5070764"/>
              <a:gd name="connsiteY15" fmla="*/ 488373 h 2493818"/>
              <a:gd name="connsiteX16" fmla="*/ 924791 w 5070764"/>
              <a:gd name="connsiteY16" fmla="*/ 477982 h 2493818"/>
              <a:gd name="connsiteX17" fmla="*/ 1080655 w 5070764"/>
              <a:gd name="connsiteY17" fmla="*/ 457200 h 2493818"/>
              <a:gd name="connsiteX18" fmla="*/ 1589809 w 5070764"/>
              <a:gd name="connsiteY18" fmla="*/ 467591 h 2493818"/>
              <a:gd name="connsiteX19" fmla="*/ 1662546 w 5070764"/>
              <a:gd name="connsiteY19" fmla="*/ 488373 h 2493818"/>
              <a:gd name="connsiteX20" fmla="*/ 1704109 w 5070764"/>
              <a:gd name="connsiteY20" fmla="*/ 498763 h 2493818"/>
              <a:gd name="connsiteX21" fmla="*/ 1808018 w 5070764"/>
              <a:gd name="connsiteY21" fmla="*/ 571500 h 2493818"/>
              <a:gd name="connsiteX22" fmla="*/ 1839191 w 5070764"/>
              <a:gd name="connsiteY22" fmla="*/ 592282 h 2493818"/>
              <a:gd name="connsiteX23" fmla="*/ 1943100 w 5070764"/>
              <a:gd name="connsiteY23" fmla="*/ 644236 h 2493818"/>
              <a:gd name="connsiteX24" fmla="*/ 1984664 w 5070764"/>
              <a:gd name="connsiteY24" fmla="*/ 675409 h 2493818"/>
              <a:gd name="connsiteX25" fmla="*/ 2036618 w 5070764"/>
              <a:gd name="connsiteY25" fmla="*/ 706582 h 2493818"/>
              <a:gd name="connsiteX26" fmla="*/ 2067791 w 5070764"/>
              <a:gd name="connsiteY26" fmla="*/ 727363 h 2493818"/>
              <a:gd name="connsiteX27" fmla="*/ 2098964 w 5070764"/>
              <a:gd name="connsiteY27" fmla="*/ 737754 h 2493818"/>
              <a:gd name="connsiteX28" fmla="*/ 2161309 w 5070764"/>
              <a:gd name="connsiteY28" fmla="*/ 779318 h 2493818"/>
              <a:gd name="connsiteX29" fmla="*/ 2244436 w 5070764"/>
              <a:gd name="connsiteY29" fmla="*/ 841663 h 2493818"/>
              <a:gd name="connsiteX30" fmla="*/ 2286000 w 5070764"/>
              <a:gd name="connsiteY30" fmla="*/ 862445 h 2493818"/>
              <a:gd name="connsiteX31" fmla="*/ 2317173 w 5070764"/>
              <a:gd name="connsiteY31" fmla="*/ 893618 h 2493818"/>
              <a:gd name="connsiteX32" fmla="*/ 2379518 w 5070764"/>
              <a:gd name="connsiteY32" fmla="*/ 924791 h 2493818"/>
              <a:gd name="connsiteX33" fmla="*/ 2483427 w 5070764"/>
              <a:gd name="connsiteY33" fmla="*/ 987136 h 2493818"/>
              <a:gd name="connsiteX34" fmla="*/ 2524991 w 5070764"/>
              <a:gd name="connsiteY34" fmla="*/ 1018309 h 2493818"/>
              <a:gd name="connsiteX35" fmla="*/ 2587336 w 5070764"/>
              <a:gd name="connsiteY35" fmla="*/ 1059873 h 2493818"/>
              <a:gd name="connsiteX36" fmla="*/ 2618509 w 5070764"/>
              <a:gd name="connsiteY36" fmla="*/ 1091045 h 2493818"/>
              <a:gd name="connsiteX37" fmla="*/ 2732809 w 5070764"/>
              <a:gd name="connsiteY37" fmla="*/ 1163782 h 2493818"/>
              <a:gd name="connsiteX38" fmla="*/ 2826327 w 5070764"/>
              <a:gd name="connsiteY38" fmla="*/ 1246909 h 2493818"/>
              <a:gd name="connsiteX39" fmla="*/ 2899064 w 5070764"/>
              <a:gd name="connsiteY39" fmla="*/ 1319645 h 2493818"/>
              <a:gd name="connsiteX40" fmla="*/ 2919846 w 5070764"/>
              <a:gd name="connsiteY40" fmla="*/ 1371600 h 2493818"/>
              <a:gd name="connsiteX41" fmla="*/ 2951018 w 5070764"/>
              <a:gd name="connsiteY41" fmla="*/ 1392382 h 2493818"/>
              <a:gd name="connsiteX42" fmla="*/ 2982191 w 5070764"/>
              <a:gd name="connsiteY42" fmla="*/ 1433945 h 2493818"/>
              <a:gd name="connsiteX43" fmla="*/ 3013364 w 5070764"/>
              <a:gd name="connsiteY43" fmla="*/ 1465118 h 2493818"/>
              <a:gd name="connsiteX44" fmla="*/ 3075709 w 5070764"/>
              <a:gd name="connsiteY44" fmla="*/ 1537854 h 2493818"/>
              <a:gd name="connsiteX45" fmla="*/ 3169227 w 5070764"/>
              <a:gd name="connsiteY45" fmla="*/ 1569027 h 2493818"/>
              <a:gd name="connsiteX46" fmla="*/ 3200400 w 5070764"/>
              <a:gd name="connsiteY46" fmla="*/ 1537854 h 2493818"/>
              <a:gd name="connsiteX47" fmla="*/ 3283527 w 5070764"/>
              <a:gd name="connsiteY47" fmla="*/ 1506682 h 2493818"/>
              <a:gd name="connsiteX48" fmla="*/ 3865418 w 5070764"/>
              <a:gd name="connsiteY48" fmla="*/ 1517073 h 2493818"/>
              <a:gd name="connsiteX49" fmla="*/ 4042064 w 5070764"/>
              <a:gd name="connsiteY49" fmla="*/ 1548245 h 2493818"/>
              <a:gd name="connsiteX50" fmla="*/ 4094018 w 5070764"/>
              <a:gd name="connsiteY50" fmla="*/ 1569027 h 2493818"/>
              <a:gd name="connsiteX51" fmla="*/ 4333009 w 5070764"/>
              <a:gd name="connsiteY51" fmla="*/ 1589809 h 2493818"/>
              <a:gd name="connsiteX52" fmla="*/ 4810991 w 5070764"/>
              <a:gd name="connsiteY52" fmla="*/ 1610591 h 2493818"/>
              <a:gd name="connsiteX53" fmla="*/ 4862946 w 5070764"/>
              <a:gd name="connsiteY53" fmla="*/ 1620982 h 2493818"/>
              <a:gd name="connsiteX54" fmla="*/ 4956464 w 5070764"/>
              <a:gd name="connsiteY54" fmla="*/ 1631373 h 2493818"/>
              <a:gd name="connsiteX55" fmla="*/ 4987636 w 5070764"/>
              <a:gd name="connsiteY55" fmla="*/ 1652154 h 2493818"/>
              <a:gd name="connsiteX56" fmla="*/ 5070764 w 5070764"/>
              <a:gd name="connsiteY56" fmla="*/ 1662545 h 2493818"/>
              <a:gd name="connsiteX57" fmla="*/ 5070764 w 5070764"/>
              <a:gd name="connsiteY57" fmla="*/ 1662545 h 2493818"/>
              <a:gd name="connsiteX58" fmla="*/ 4904509 w 5070764"/>
              <a:gd name="connsiteY58" fmla="*/ 1704109 h 2493818"/>
              <a:gd name="connsiteX59" fmla="*/ 4800600 w 5070764"/>
              <a:gd name="connsiteY59" fmla="*/ 1756063 h 2493818"/>
              <a:gd name="connsiteX60" fmla="*/ 4769427 w 5070764"/>
              <a:gd name="connsiteY60" fmla="*/ 1766454 h 2493818"/>
              <a:gd name="connsiteX61" fmla="*/ 4727864 w 5070764"/>
              <a:gd name="connsiteY61" fmla="*/ 1797627 h 2493818"/>
              <a:gd name="connsiteX62" fmla="*/ 4675909 w 5070764"/>
              <a:gd name="connsiteY62" fmla="*/ 1818409 h 2493818"/>
              <a:gd name="connsiteX63" fmla="*/ 4634346 w 5070764"/>
              <a:gd name="connsiteY63" fmla="*/ 1839191 h 2493818"/>
              <a:gd name="connsiteX64" fmla="*/ 4603173 w 5070764"/>
              <a:gd name="connsiteY64" fmla="*/ 1849582 h 2493818"/>
              <a:gd name="connsiteX65" fmla="*/ 4509655 w 5070764"/>
              <a:gd name="connsiteY65" fmla="*/ 1911927 h 2493818"/>
              <a:gd name="connsiteX66" fmla="*/ 4457700 w 5070764"/>
              <a:gd name="connsiteY66" fmla="*/ 1932709 h 2493818"/>
              <a:gd name="connsiteX67" fmla="*/ 4395355 w 5070764"/>
              <a:gd name="connsiteY67" fmla="*/ 1963882 h 2493818"/>
              <a:gd name="connsiteX68" fmla="*/ 4322618 w 5070764"/>
              <a:gd name="connsiteY68" fmla="*/ 1995054 h 2493818"/>
              <a:gd name="connsiteX69" fmla="*/ 4260273 w 5070764"/>
              <a:gd name="connsiteY69" fmla="*/ 2036618 h 2493818"/>
              <a:gd name="connsiteX70" fmla="*/ 4187536 w 5070764"/>
              <a:gd name="connsiteY70" fmla="*/ 2078182 h 2493818"/>
              <a:gd name="connsiteX71" fmla="*/ 4094018 w 5070764"/>
              <a:gd name="connsiteY71" fmla="*/ 2130136 h 2493818"/>
              <a:gd name="connsiteX72" fmla="*/ 4052455 w 5070764"/>
              <a:gd name="connsiteY72" fmla="*/ 2182091 h 2493818"/>
              <a:gd name="connsiteX73" fmla="*/ 4010891 w 5070764"/>
              <a:gd name="connsiteY73" fmla="*/ 2223654 h 2493818"/>
              <a:gd name="connsiteX74" fmla="*/ 3948546 w 5070764"/>
              <a:gd name="connsiteY74" fmla="*/ 2296391 h 2493818"/>
              <a:gd name="connsiteX75" fmla="*/ 3927764 w 5070764"/>
              <a:gd name="connsiteY75" fmla="*/ 2337954 h 2493818"/>
              <a:gd name="connsiteX76" fmla="*/ 3917373 w 5070764"/>
              <a:gd name="connsiteY76" fmla="*/ 2369127 h 2493818"/>
              <a:gd name="connsiteX77" fmla="*/ 3990109 w 5070764"/>
              <a:gd name="connsiteY77" fmla="*/ 2400300 h 2493818"/>
              <a:gd name="connsiteX78" fmla="*/ 3998767 w 5070764"/>
              <a:gd name="connsiteY78" fmla="*/ 2462645 h 2493818"/>
              <a:gd name="connsiteX79" fmla="*/ 3966210 w 5070764"/>
              <a:gd name="connsiteY79" fmla="*/ 2493818 h 2493818"/>
              <a:gd name="connsiteX80" fmla="*/ 0 w 5070764"/>
              <a:gd name="connsiteY80" fmla="*/ 2483427 h 2493818"/>
              <a:gd name="connsiteX81" fmla="*/ 0 w 5070764"/>
              <a:gd name="connsiteY81" fmla="*/ 228600 h 249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70764" h="2493818">
                <a:moveTo>
                  <a:pt x="0" y="228600"/>
                </a:moveTo>
                <a:lnTo>
                  <a:pt x="0" y="228600"/>
                </a:lnTo>
                <a:cubicBezTo>
                  <a:pt x="34636" y="207818"/>
                  <a:pt x="68268" y="185262"/>
                  <a:pt x="103909" y="166254"/>
                </a:cubicBezTo>
                <a:cubicBezTo>
                  <a:pt x="231005" y="98470"/>
                  <a:pt x="97799" y="184184"/>
                  <a:pt x="187036" y="124691"/>
                </a:cubicBezTo>
                <a:cubicBezTo>
                  <a:pt x="193963" y="114300"/>
                  <a:pt x="198224" y="101513"/>
                  <a:pt x="207818" y="93518"/>
                </a:cubicBezTo>
                <a:cubicBezTo>
                  <a:pt x="219718" y="83602"/>
                  <a:pt x="235000" y="78489"/>
                  <a:pt x="249382" y="72736"/>
                </a:cubicBezTo>
                <a:cubicBezTo>
                  <a:pt x="313881" y="46936"/>
                  <a:pt x="302019" y="55793"/>
                  <a:pt x="363682" y="41563"/>
                </a:cubicBezTo>
                <a:cubicBezTo>
                  <a:pt x="391512" y="35141"/>
                  <a:pt x="418802" y="26383"/>
                  <a:pt x="446809" y="20782"/>
                </a:cubicBezTo>
                <a:cubicBezTo>
                  <a:pt x="512767" y="7590"/>
                  <a:pt x="481630" y="14675"/>
                  <a:pt x="540327" y="0"/>
                </a:cubicBezTo>
                <a:cubicBezTo>
                  <a:pt x="599209" y="3464"/>
                  <a:pt x="658255" y="4799"/>
                  <a:pt x="716973" y="10391"/>
                </a:cubicBezTo>
                <a:cubicBezTo>
                  <a:pt x="731189" y="11745"/>
                  <a:pt x="746654" y="12861"/>
                  <a:pt x="758536" y="20782"/>
                </a:cubicBezTo>
                <a:cubicBezTo>
                  <a:pt x="768927" y="27709"/>
                  <a:pt x="770487" y="43124"/>
                  <a:pt x="779318" y="51954"/>
                </a:cubicBezTo>
                <a:cubicBezTo>
                  <a:pt x="788149" y="60785"/>
                  <a:pt x="800100" y="65809"/>
                  <a:pt x="810491" y="72736"/>
                </a:cubicBezTo>
                <a:cubicBezTo>
                  <a:pt x="817418" y="86591"/>
                  <a:pt x="830143" y="98851"/>
                  <a:pt x="831273" y="114300"/>
                </a:cubicBezTo>
                <a:cubicBezTo>
                  <a:pt x="840629" y="242159"/>
                  <a:pt x="827507" y="371346"/>
                  <a:pt x="841664" y="498763"/>
                </a:cubicBezTo>
                <a:cubicBezTo>
                  <a:pt x="842873" y="509649"/>
                  <a:pt x="862210" y="491029"/>
                  <a:pt x="872836" y="488373"/>
                </a:cubicBezTo>
                <a:cubicBezTo>
                  <a:pt x="889970" y="484090"/>
                  <a:pt x="907657" y="482265"/>
                  <a:pt x="924791" y="477982"/>
                </a:cubicBezTo>
                <a:cubicBezTo>
                  <a:pt x="1030902" y="451454"/>
                  <a:pt x="810364" y="479724"/>
                  <a:pt x="1080655" y="457200"/>
                </a:cubicBezTo>
                <a:cubicBezTo>
                  <a:pt x="1250373" y="460664"/>
                  <a:pt x="1420299" y="458510"/>
                  <a:pt x="1589809" y="467591"/>
                </a:cubicBezTo>
                <a:cubicBezTo>
                  <a:pt x="1614989" y="468940"/>
                  <a:pt x="1638219" y="481738"/>
                  <a:pt x="1662546" y="488373"/>
                </a:cubicBezTo>
                <a:cubicBezTo>
                  <a:pt x="1676323" y="492130"/>
                  <a:pt x="1690255" y="495300"/>
                  <a:pt x="1704109" y="498763"/>
                </a:cubicBezTo>
                <a:cubicBezTo>
                  <a:pt x="1782967" y="561849"/>
                  <a:pt x="1726909" y="520806"/>
                  <a:pt x="1808018" y="571500"/>
                </a:cubicBezTo>
                <a:cubicBezTo>
                  <a:pt x="1818608" y="578119"/>
                  <a:pt x="1828195" y="586361"/>
                  <a:pt x="1839191" y="592282"/>
                </a:cubicBezTo>
                <a:cubicBezTo>
                  <a:pt x="1873287" y="610641"/>
                  <a:pt x="1909478" y="625023"/>
                  <a:pt x="1943100" y="644236"/>
                </a:cubicBezTo>
                <a:cubicBezTo>
                  <a:pt x="1958137" y="652828"/>
                  <a:pt x="1970254" y="665802"/>
                  <a:pt x="1984664" y="675409"/>
                </a:cubicBezTo>
                <a:cubicBezTo>
                  <a:pt x="2001468" y="686612"/>
                  <a:pt x="2019492" y="695878"/>
                  <a:pt x="2036618" y="706582"/>
                </a:cubicBezTo>
                <a:cubicBezTo>
                  <a:pt x="2047208" y="713201"/>
                  <a:pt x="2056621" y="721778"/>
                  <a:pt x="2067791" y="727363"/>
                </a:cubicBezTo>
                <a:cubicBezTo>
                  <a:pt x="2077588" y="732261"/>
                  <a:pt x="2088573" y="734290"/>
                  <a:pt x="2098964" y="737754"/>
                </a:cubicBezTo>
                <a:cubicBezTo>
                  <a:pt x="2119746" y="751609"/>
                  <a:pt x="2141328" y="764332"/>
                  <a:pt x="2161309" y="779318"/>
                </a:cubicBezTo>
                <a:cubicBezTo>
                  <a:pt x="2189018" y="800100"/>
                  <a:pt x="2213456" y="826173"/>
                  <a:pt x="2244436" y="841663"/>
                </a:cubicBezTo>
                <a:cubicBezTo>
                  <a:pt x="2258291" y="848590"/>
                  <a:pt x="2273395" y="853442"/>
                  <a:pt x="2286000" y="862445"/>
                </a:cubicBezTo>
                <a:cubicBezTo>
                  <a:pt x="2297958" y="870986"/>
                  <a:pt x="2304946" y="885467"/>
                  <a:pt x="2317173" y="893618"/>
                </a:cubicBezTo>
                <a:cubicBezTo>
                  <a:pt x="2336505" y="906506"/>
                  <a:pt x="2360186" y="911903"/>
                  <a:pt x="2379518" y="924791"/>
                </a:cubicBezTo>
                <a:cubicBezTo>
                  <a:pt x="2482160" y="993219"/>
                  <a:pt x="2400139" y="966314"/>
                  <a:pt x="2483427" y="987136"/>
                </a:cubicBezTo>
                <a:cubicBezTo>
                  <a:pt x="2497282" y="997527"/>
                  <a:pt x="2510803" y="1008378"/>
                  <a:pt x="2524991" y="1018309"/>
                </a:cubicBezTo>
                <a:cubicBezTo>
                  <a:pt x="2545453" y="1032632"/>
                  <a:pt x="2567621" y="1044539"/>
                  <a:pt x="2587336" y="1059873"/>
                </a:cubicBezTo>
                <a:cubicBezTo>
                  <a:pt x="2598935" y="1068895"/>
                  <a:pt x="2607352" y="1081482"/>
                  <a:pt x="2618509" y="1091045"/>
                </a:cubicBezTo>
                <a:cubicBezTo>
                  <a:pt x="2658450" y="1125280"/>
                  <a:pt x="2683675" y="1135705"/>
                  <a:pt x="2732809" y="1163782"/>
                </a:cubicBezTo>
                <a:cubicBezTo>
                  <a:pt x="2777840" y="1231326"/>
                  <a:pt x="2725007" y="1160064"/>
                  <a:pt x="2826327" y="1246909"/>
                </a:cubicBezTo>
                <a:cubicBezTo>
                  <a:pt x="2852361" y="1269224"/>
                  <a:pt x="2899064" y="1319645"/>
                  <a:pt x="2899064" y="1319645"/>
                </a:cubicBezTo>
                <a:cubicBezTo>
                  <a:pt x="2905991" y="1336963"/>
                  <a:pt x="2909005" y="1356422"/>
                  <a:pt x="2919846" y="1371600"/>
                </a:cubicBezTo>
                <a:cubicBezTo>
                  <a:pt x="2927104" y="1381762"/>
                  <a:pt x="2942188" y="1383552"/>
                  <a:pt x="2951018" y="1392382"/>
                </a:cubicBezTo>
                <a:cubicBezTo>
                  <a:pt x="2963264" y="1404628"/>
                  <a:pt x="2970920" y="1420796"/>
                  <a:pt x="2982191" y="1433945"/>
                </a:cubicBezTo>
                <a:cubicBezTo>
                  <a:pt x="2991755" y="1445102"/>
                  <a:pt x="3003801" y="1453961"/>
                  <a:pt x="3013364" y="1465118"/>
                </a:cubicBezTo>
                <a:cubicBezTo>
                  <a:pt x="3024977" y="1478667"/>
                  <a:pt x="3056368" y="1528183"/>
                  <a:pt x="3075709" y="1537854"/>
                </a:cubicBezTo>
                <a:cubicBezTo>
                  <a:pt x="3105099" y="1552549"/>
                  <a:pt x="3169227" y="1569027"/>
                  <a:pt x="3169227" y="1569027"/>
                </a:cubicBezTo>
                <a:cubicBezTo>
                  <a:pt x="3179618" y="1558636"/>
                  <a:pt x="3187939" y="1545642"/>
                  <a:pt x="3200400" y="1537854"/>
                </a:cubicBezTo>
                <a:cubicBezTo>
                  <a:pt x="3214595" y="1528983"/>
                  <a:pt x="3262805" y="1513590"/>
                  <a:pt x="3283527" y="1506682"/>
                </a:cubicBezTo>
                <a:cubicBezTo>
                  <a:pt x="3477491" y="1510146"/>
                  <a:pt x="3671714" y="1506459"/>
                  <a:pt x="3865418" y="1517073"/>
                </a:cubicBezTo>
                <a:cubicBezTo>
                  <a:pt x="3925120" y="1520344"/>
                  <a:pt x="4042064" y="1548245"/>
                  <a:pt x="4042064" y="1548245"/>
                </a:cubicBezTo>
                <a:cubicBezTo>
                  <a:pt x="4059382" y="1555172"/>
                  <a:pt x="4075844" y="1564833"/>
                  <a:pt x="4094018" y="1569027"/>
                </a:cubicBezTo>
                <a:cubicBezTo>
                  <a:pt x="4141294" y="1579937"/>
                  <a:pt x="4312475" y="1588636"/>
                  <a:pt x="4333009" y="1589809"/>
                </a:cubicBezTo>
                <a:cubicBezTo>
                  <a:pt x="4516961" y="1600321"/>
                  <a:pt x="4619482" y="1603225"/>
                  <a:pt x="4810991" y="1610591"/>
                </a:cubicBezTo>
                <a:cubicBezTo>
                  <a:pt x="4828309" y="1614055"/>
                  <a:pt x="4845462" y="1618484"/>
                  <a:pt x="4862946" y="1620982"/>
                </a:cubicBezTo>
                <a:cubicBezTo>
                  <a:pt x="4893995" y="1625418"/>
                  <a:pt x="4926036" y="1623766"/>
                  <a:pt x="4956464" y="1631373"/>
                </a:cubicBezTo>
                <a:cubicBezTo>
                  <a:pt x="4968579" y="1634402"/>
                  <a:pt x="4975789" y="1648205"/>
                  <a:pt x="4987636" y="1652154"/>
                </a:cubicBezTo>
                <a:cubicBezTo>
                  <a:pt x="5022226" y="1663684"/>
                  <a:pt x="5040286" y="1662545"/>
                  <a:pt x="5070764" y="1662545"/>
                </a:cubicBezTo>
                <a:lnTo>
                  <a:pt x="5070764" y="1662545"/>
                </a:lnTo>
                <a:cubicBezTo>
                  <a:pt x="5008775" y="1676320"/>
                  <a:pt x="4963616" y="1684406"/>
                  <a:pt x="4904509" y="1704109"/>
                </a:cubicBezTo>
                <a:cubicBezTo>
                  <a:pt x="4824437" y="1730800"/>
                  <a:pt x="4878691" y="1717019"/>
                  <a:pt x="4800600" y="1756063"/>
                </a:cubicBezTo>
                <a:cubicBezTo>
                  <a:pt x="4790803" y="1760961"/>
                  <a:pt x="4779818" y="1762990"/>
                  <a:pt x="4769427" y="1766454"/>
                </a:cubicBezTo>
                <a:cubicBezTo>
                  <a:pt x="4755573" y="1776845"/>
                  <a:pt x="4743003" y="1789217"/>
                  <a:pt x="4727864" y="1797627"/>
                </a:cubicBezTo>
                <a:cubicBezTo>
                  <a:pt x="4711559" y="1806685"/>
                  <a:pt x="4692954" y="1810833"/>
                  <a:pt x="4675909" y="1818409"/>
                </a:cubicBezTo>
                <a:cubicBezTo>
                  <a:pt x="4661754" y="1824700"/>
                  <a:pt x="4648583" y="1833089"/>
                  <a:pt x="4634346" y="1839191"/>
                </a:cubicBezTo>
                <a:cubicBezTo>
                  <a:pt x="4624279" y="1843506"/>
                  <a:pt x="4613241" y="1845267"/>
                  <a:pt x="4603173" y="1849582"/>
                </a:cubicBezTo>
                <a:cubicBezTo>
                  <a:pt x="4515163" y="1887299"/>
                  <a:pt x="4611803" y="1850638"/>
                  <a:pt x="4509655" y="1911927"/>
                </a:cubicBezTo>
                <a:cubicBezTo>
                  <a:pt x="4493661" y="1921524"/>
                  <a:pt x="4474681" y="1924991"/>
                  <a:pt x="4457700" y="1932709"/>
                </a:cubicBezTo>
                <a:cubicBezTo>
                  <a:pt x="4436548" y="1942324"/>
                  <a:pt x="4416587" y="1954445"/>
                  <a:pt x="4395355" y="1963882"/>
                </a:cubicBezTo>
                <a:cubicBezTo>
                  <a:pt x="4340074" y="1988451"/>
                  <a:pt x="4387290" y="1956251"/>
                  <a:pt x="4322618" y="1995054"/>
                </a:cubicBezTo>
                <a:cubicBezTo>
                  <a:pt x="4301201" y="2007904"/>
                  <a:pt x="4281959" y="2024226"/>
                  <a:pt x="4260273" y="2036618"/>
                </a:cubicBezTo>
                <a:cubicBezTo>
                  <a:pt x="4236027" y="2050473"/>
                  <a:pt x="4211319" y="2063547"/>
                  <a:pt x="4187536" y="2078182"/>
                </a:cubicBezTo>
                <a:cubicBezTo>
                  <a:pt x="4103086" y="2130151"/>
                  <a:pt x="4154583" y="2109948"/>
                  <a:pt x="4094018" y="2130136"/>
                </a:cubicBezTo>
                <a:cubicBezTo>
                  <a:pt x="4080164" y="2147454"/>
                  <a:pt x="4067189" y="2165515"/>
                  <a:pt x="4052455" y="2182091"/>
                </a:cubicBezTo>
                <a:cubicBezTo>
                  <a:pt x="4039438" y="2196735"/>
                  <a:pt x="4022647" y="2207979"/>
                  <a:pt x="4010891" y="2223654"/>
                </a:cubicBezTo>
                <a:cubicBezTo>
                  <a:pt x="3949759" y="2305162"/>
                  <a:pt x="4038954" y="2228584"/>
                  <a:pt x="3948546" y="2296391"/>
                </a:cubicBezTo>
                <a:cubicBezTo>
                  <a:pt x="3941619" y="2310245"/>
                  <a:pt x="3933866" y="2323717"/>
                  <a:pt x="3927764" y="2337954"/>
                </a:cubicBezTo>
                <a:cubicBezTo>
                  <a:pt x="3923449" y="2348021"/>
                  <a:pt x="3911738" y="2359735"/>
                  <a:pt x="3917373" y="2369127"/>
                </a:cubicBezTo>
                <a:cubicBezTo>
                  <a:pt x="3925786" y="2383148"/>
                  <a:pt x="3976543" y="2384714"/>
                  <a:pt x="3990109" y="2400300"/>
                </a:cubicBezTo>
                <a:cubicBezTo>
                  <a:pt x="4003675" y="2415886"/>
                  <a:pt x="4002750" y="2447059"/>
                  <a:pt x="3998767" y="2462645"/>
                </a:cubicBezTo>
                <a:cubicBezTo>
                  <a:pt x="3994784" y="2478231"/>
                  <a:pt x="3942444" y="2470052"/>
                  <a:pt x="3966210" y="2493818"/>
                </a:cubicBezTo>
                <a:lnTo>
                  <a:pt x="0" y="2483427"/>
                </a:lnTo>
                <a:lnTo>
                  <a:pt x="0" y="2286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9229D5F-EA92-4E4B-738B-1CF22BA8E455}"/>
              </a:ext>
            </a:extLst>
          </p:cNvPr>
          <p:cNvSpPr/>
          <p:nvPr/>
        </p:nvSpPr>
        <p:spPr>
          <a:xfrm>
            <a:off x="3543300" y="-31174"/>
            <a:ext cx="8645236" cy="966355"/>
          </a:xfrm>
          <a:custGeom>
            <a:avLst/>
            <a:gdLst>
              <a:gd name="connsiteX0" fmla="*/ 2369127 w 8645236"/>
              <a:gd name="connsiteY0" fmla="*/ 20782 h 820882"/>
              <a:gd name="connsiteX1" fmla="*/ 0 w 8645236"/>
              <a:gd name="connsiteY1" fmla="*/ 820882 h 820882"/>
              <a:gd name="connsiteX2" fmla="*/ 2878282 w 8645236"/>
              <a:gd name="connsiteY2" fmla="*/ 197428 h 820882"/>
              <a:gd name="connsiteX3" fmla="*/ 4353791 w 8645236"/>
              <a:gd name="connsiteY3" fmla="*/ 72737 h 820882"/>
              <a:gd name="connsiteX4" fmla="*/ 6463145 w 8645236"/>
              <a:gd name="connsiteY4" fmla="*/ 72737 h 820882"/>
              <a:gd name="connsiteX5" fmla="*/ 8645236 w 8645236"/>
              <a:gd name="connsiteY5" fmla="*/ 592282 h 820882"/>
              <a:gd name="connsiteX6" fmla="*/ 8645236 w 8645236"/>
              <a:gd name="connsiteY6" fmla="*/ 0 h 820882"/>
              <a:gd name="connsiteX7" fmla="*/ 2369127 w 8645236"/>
              <a:gd name="connsiteY7" fmla="*/ 20782 h 82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236" h="820882">
                <a:moveTo>
                  <a:pt x="2369127" y="20782"/>
                </a:moveTo>
                <a:lnTo>
                  <a:pt x="0" y="820882"/>
                </a:lnTo>
                <a:lnTo>
                  <a:pt x="2878282" y="197428"/>
                </a:lnTo>
                <a:lnTo>
                  <a:pt x="4353791" y="72737"/>
                </a:lnTo>
                <a:lnTo>
                  <a:pt x="6463145" y="72737"/>
                </a:lnTo>
                <a:lnTo>
                  <a:pt x="8645236" y="592282"/>
                </a:lnTo>
                <a:lnTo>
                  <a:pt x="8645236" y="0"/>
                </a:lnTo>
                <a:lnTo>
                  <a:pt x="2369127" y="20782"/>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F4A66-E0BB-6B5F-1DA8-4A62FDFF51A1}"/>
              </a:ext>
            </a:extLst>
          </p:cNvPr>
          <p:cNvSpPr>
            <a:spLocks noGrp="1"/>
          </p:cNvSpPr>
          <p:nvPr>
            <p:ph type="ctrTitle"/>
          </p:nvPr>
        </p:nvSpPr>
        <p:spPr>
          <a:xfrm>
            <a:off x="5527964" y="270165"/>
            <a:ext cx="5292435" cy="665016"/>
          </a:xfrm>
        </p:spPr>
        <p:txBody>
          <a:bodyPr>
            <a:normAutofit/>
          </a:bodyPr>
          <a:lstStyle/>
          <a:p>
            <a:r>
              <a:rPr lang="en-AU" sz="4000" dirty="0"/>
              <a:t>Data</a:t>
            </a:r>
            <a:endParaRPr lang="en-US" sz="4000" dirty="0"/>
          </a:p>
        </p:txBody>
      </p:sp>
      <p:sp>
        <p:nvSpPr>
          <p:cNvPr id="16" name="Text Placeholder 2">
            <a:extLst>
              <a:ext uri="{FF2B5EF4-FFF2-40B4-BE49-F238E27FC236}">
                <a16:creationId xmlns:a16="http://schemas.microsoft.com/office/drawing/2014/main" id="{30D8784D-2D78-64E7-D60B-ED563C43E3DB}"/>
              </a:ext>
            </a:extLst>
          </p:cNvPr>
          <p:cNvSpPr txBox="1">
            <a:spLocks/>
          </p:cNvSpPr>
          <p:nvPr/>
        </p:nvSpPr>
        <p:spPr>
          <a:xfrm>
            <a:off x="1024467" y="1953493"/>
            <a:ext cx="10144654" cy="269470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solidFill>
                  <a:srgbClr val="E6EDF3"/>
                </a:solidFill>
                <a:latin typeface="-apple-system"/>
              </a:rPr>
              <a:t>Datasets used:</a:t>
            </a:r>
          </a:p>
          <a:p>
            <a:pPr lvl="1"/>
            <a:r>
              <a:rPr lang="en-US" dirty="0">
                <a:solidFill>
                  <a:srgbClr val="E6EDF3"/>
                </a:solidFill>
                <a:latin typeface="-apple-system"/>
              </a:rPr>
              <a:t>RBA cash rate dataset</a:t>
            </a:r>
          </a:p>
          <a:p>
            <a:pPr lvl="1"/>
            <a:r>
              <a:rPr lang="en-US" dirty="0">
                <a:solidFill>
                  <a:srgbClr val="E6EDF3"/>
                </a:solidFill>
                <a:latin typeface="-apple-system"/>
              </a:rPr>
              <a:t>RBA monthly CPI dataset</a:t>
            </a:r>
          </a:p>
          <a:p>
            <a:pPr lvl="1"/>
            <a:r>
              <a:rPr lang="en-US" dirty="0">
                <a:solidFill>
                  <a:srgbClr val="E6EDF3"/>
                </a:solidFill>
                <a:latin typeface="-apple-system"/>
              </a:rPr>
              <a:t>RBA quarterly GDP dataset</a:t>
            </a:r>
          </a:p>
          <a:p>
            <a:pPr lvl="1"/>
            <a:r>
              <a:rPr lang="en-US" dirty="0">
                <a:solidFill>
                  <a:srgbClr val="E6EDF3"/>
                </a:solidFill>
                <a:latin typeface="-apple-system"/>
              </a:rPr>
              <a:t>RBA monthly exchange rate dataset</a:t>
            </a:r>
          </a:p>
          <a:p>
            <a:pPr lvl="1"/>
            <a:r>
              <a:rPr lang="en-US" dirty="0">
                <a:solidFill>
                  <a:srgbClr val="E6EDF3"/>
                </a:solidFill>
                <a:latin typeface="-apple-system"/>
              </a:rPr>
              <a:t>RBA commodities dataset</a:t>
            </a:r>
          </a:p>
          <a:p>
            <a:pPr lvl="1"/>
            <a:r>
              <a:rPr lang="en-US" dirty="0" err="1">
                <a:solidFill>
                  <a:srgbClr val="E6EDF3"/>
                </a:solidFill>
                <a:latin typeface="-apple-system"/>
              </a:rPr>
              <a:t>Commbank</a:t>
            </a:r>
            <a:r>
              <a:rPr lang="en-US" dirty="0">
                <a:solidFill>
                  <a:srgbClr val="E6EDF3"/>
                </a:solidFill>
                <a:latin typeface="-apple-system"/>
              </a:rPr>
              <a:t> Standard variable rate (principal and interest rate) dataset</a:t>
            </a:r>
          </a:p>
          <a:p>
            <a:pPr lvl="1"/>
            <a:r>
              <a:rPr lang="en-US" dirty="0">
                <a:solidFill>
                  <a:srgbClr val="E6EDF3"/>
                </a:solidFill>
                <a:latin typeface="-apple-system"/>
              </a:rPr>
              <a:t>Unemployment job data dataset</a:t>
            </a:r>
          </a:p>
          <a:p>
            <a:endParaRPr lang="en-US" dirty="0"/>
          </a:p>
        </p:txBody>
      </p:sp>
    </p:spTree>
    <p:extLst>
      <p:ext uri="{BB962C8B-B14F-4D97-AF65-F5344CB8AC3E}">
        <p14:creationId xmlns:p14="http://schemas.microsoft.com/office/powerpoint/2010/main" val="216970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72CE-7EE9-98C8-89B3-331DF4E0D05B}"/>
              </a:ext>
            </a:extLst>
          </p:cNvPr>
          <p:cNvSpPr>
            <a:spLocks noGrp="1"/>
          </p:cNvSpPr>
          <p:nvPr>
            <p:ph type="ctrTitle"/>
          </p:nvPr>
        </p:nvSpPr>
        <p:spPr>
          <a:xfrm>
            <a:off x="5098551" y="367728"/>
            <a:ext cx="6850294" cy="731607"/>
          </a:xfrm>
        </p:spPr>
        <p:txBody>
          <a:bodyPr>
            <a:noAutofit/>
          </a:bodyPr>
          <a:lstStyle/>
          <a:p>
            <a:r>
              <a:rPr lang="en-US" sz="4400" b="0" i="0" dirty="0">
                <a:effectLst/>
                <a:latin typeface="Arial" panose="020B0604020202020204" pitchFamily="34" charset="0"/>
                <a:cs typeface="Arial" panose="020B0604020202020204" pitchFamily="34" charset="0"/>
              </a:rPr>
              <a:t>regression analysis</a:t>
            </a:r>
            <a:endParaRPr lang="en-US" sz="4400" dirty="0">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EE0DB879-26E3-62D9-8F26-C8399DD177CD}"/>
              </a:ext>
            </a:extLst>
          </p:cNvPr>
          <p:cNvSpPr/>
          <p:nvPr/>
        </p:nvSpPr>
        <p:spPr>
          <a:xfrm>
            <a:off x="0" y="-10274"/>
            <a:ext cx="6010383" cy="1448656"/>
          </a:xfrm>
          <a:custGeom>
            <a:avLst/>
            <a:gdLst>
              <a:gd name="connsiteX0" fmla="*/ 0 w 5917915"/>
              <a:gd name="connsiteY0" fmla="*/ 0 h 1438382"/>
              <a:gd name="connsiteX1" fmla="*/ 0 w 5917915"/>
              <a:gd name="connsiteY1" fmla="*/ 1438382 h 1438382"/>
              <a:gd name="connsiteX2" fmla="*/ 965771 w 5917915"/>
              <a:gd name="connsiteY2" fmla="*/ 1335640 h 1438382"/>
              <a:gd name="connsiteX3" fmla="*/ 1551398 w 5917915"/>
              <a:gd name="connsiteY3" fmla="*/ 1253447 h 1438382"/>
              <a:gd name="connsiteX4" fmla="*/ 2424701 w 5917915"/>
              <a:gd name="connsiteY4" fmla="*/ 1119883 h 1438382"/>
              <a:gd name="connsiteX5" fmla="*/ 3256908 w 5917915"/>
              <a:gd name="connsiteY5" fmla="*/ 893852 h 1438382"/>
              <a:gd name="connsiteX6" fmla="*/ 4387065 w 5917915"/>
              <a:gd name="connsiteY6" fmla="*/ 534256 h 1438382"/>
              <a:gd name="connsiteX7" fmla="*/ 5917915 w 5917915"/>
              <a:gd name="connsiteY7" fmla="*/ 0 h 1438382"/>
              <a:gd name="connsiteX8" fmla="*/ 0 w 5917915"/>
              <a:gd name="connsiteY8" fmla="*/ 0 h 1438382"/>
              <a:gd name="connsiteX0" fmla="*/ 0 w 5989834"/>
              <a:gd name="connsiteY0" fmla="*/ 0 h 1438382"/>
              <a:gd name="connsiteX1" fmla="*/ 0 w 5989834"/>
              <a:gd name="connsiteY1" fmla="*/ 1438382 h 1438382"/>
              <a:gd name="connsiteX2" fmla="*/ 965771 w 5989834"/>
              <a:gd name="connsiteY2" fmla="*/ 1335640 h 1438382"/>
              <a:gd name="connsiteX3" fmla="*/ 1551398 w 5989834"/>
              <a:gd name="connsiteY3" fmla="*/ 1253447 h 1438382"/>
              <a:gd name="connsiteX4" fmla="*/ 2424701 w 5989834"/>
              <a:gd name="connsiteY4" fmla="*/ 1119883 h 1438382"/>
              <a:gd name="connsiteX5" fmla="*/ 3256908 w 5989834"/>
              <a:gd name="connsiteY5" fmla="*/ 893852 h 1438382"/>
              <a:gd name="connsiteX6" fmla="*/ 4387065 w 5989834"/>
              <a:gd name="connsiteY6" fmla="*/ 534256 h 1438382"/>
              <a:gd name="connsiteX7" fmla="*/ 5989834 w 5989834"/>
              <a:gd name="connsiteY7" fmla="*/ 10274 h 1438382"/>
              <a:gd name="connsiteX8" fmla="*/ 0 w 5989834"/>
              <a:gd name="connsiteY8" fmla="*/ 0 h 1438382"/>
              <a:gd name="connsiteX0" fmla="*/ 0 w 6000108"/>
              <a:gd name="connsiteY0" fmla="*/ 0 h 1438382"/>
              <a:gd name="connsiteX1" fmla="*/ 0 w 6000108"/>
              <a:gd name="connsiteY1" fmla="*/ 1438382 h 1438382"/>
              <a:gd name="connsiteX2" fmla="*/ 965771 w 6000108"/>
              <a:gd name="connsiteY2" fmla="*/ 1335640 h 1438382"/>
              <a:gd name="connsiteX3" fmla="*/ 1551398 w 6000108"/>
              <a:gd name="connsiteY3" fmla="*/ 1253447 h 1438382"/>
              <a:gd name="connsiteX4" fmla="*/ 2424701 w 6000108"/>
              <a:gd name="connsiteY4" fmla="*/ 1119883 h 1438382"/>
              <a:gd name="connsiteX5" fmla="*/ 3256908 w 6000108"/>
              <a:gd name="connsiteY5" fmla="*/ 893852 h 1438382"/>
              <a:gd name="connsiteX6" fmla="*/ 4387065 w 6000108"/>
              <a:gd name="connsiteY6" fmla="*/ 534256 h 1438382"/>
              <a:gd name="connsiteX7" fmla="*/ 6000108 w 6000108"/>
              <a:gd name="connsiteY7" fmla="*/ 20548 h 1438382"/>
              <a:gd name="connsiteX8" fmla="*/ 0 w 6000108"/>
              <a:gd name="connsiteY8" fmla="*/ 0 h 143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108" h="1438382">
                <a:moveTo>
                  <a:pt x="0" y="0"/>
                </a:moveTo>
                <a:lnTo>
                  <a:pt x="0" y="1438382"/>
                </a:lnTo>
                <a:lnTo>
                  <a:pt x="965771" y="1335640"/>
                </a:lnTo>
                <a:lnTo>
                  <a:pt x="1551398" y="1253447"/>
                </a:lnTo>
                <a:lnTo>
                  <a:pt x="2424701" y="1119883"/>
                </a:lnTo>
                <a:lnTo>
                  <a:pt x="3256908" y="893852"/>
                </a:lnTo>
                <a:lnTo>
                  <a:pt x="4387065" y="534256"/>
                </a:lnTo>
                <a:lnTo>
                  <a:pt x="6000108" y="20548"/>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FC2FF2A-8718-9490-3B52-C746BB419583}"/>
              </a:ext>
            </a:extLst>
          </p:cNvPr>
          <p:cNvSpPr/>
          <p:nvPr/>
        </p:nvSpPr>
        <p:spPr>
          <a:xfrm>
            <a:off x="6924781" y="4500081"/>
            <a:ext cx="5293905" cy="1990191"/>
          </a:xfrm>
          <a:custGeom>
            <a:avLst/>
            <a:gdLst>
              <a:gd name="connsiteX0" fmla="*/ 5373385 w 5506949"/>
              <a:gd name="connsiteY0" fmla="*/ 0 h 1993187"/>
              <a:gd name="connsiteX1" fmla="*/ 3092522 w 5506949"/>
              <a:gd name="connsiteY1" fmla="*/ 205484 h 1993187"/>
              <a:gd name="connsiteX2" fmla="*/ 2239767 w 5506949"/>
              <a:gd name="connsiteY2" fmla="*/ 349322 h 1993187"/>
              <a:gd name="connsiteX3" fmla="*/ 1150706 w 5506949"/>
              <a:gd name="connsiteY3" fmla="*/ 606176 h 1993187"/>
              <a:gd name="connsiteX4" fmla="*/ 410967 w 5506949"/>
              <a:gd name="connsiteY4" fmla="*/ 770562 h 1993187"/>
              <a:gd name="connsiteX5" fmla="*/ 0 w 5506949"/>
              <a:gd name="connsiteY5" fmla="*/ 904126 h 1993187"/>
              <a:gd name="connsiteX6" fmla="*/ 924674 w 5506949"/>
              <a:gd name="connsiteY6" fmla="*/ 760288 h 1993187"/>
              <a:gd name="connsiteX7" fmla="*/ 1448656 w 5506949"/>
              <a:gd name="connsiteY7" fmla="*/ 760288 h 1993187"/>
              <a:gd name="connsiteX8" fmla="*/ 1448656 w 5506949"/>
              <a:gd name="connsiteY8" fmla="*/ 760288 h 1993187"/>
              <a:gd name="connsiteX9" fmla="*/ 1695236 w 5506949"/>
              <a:gd name="connsiteY9" fmla="*/ 780836 h 1993187"/>
              <a:gd name="connsiteX10" fmla="*/ 1746607 w 5506949"/>
              <a:gd name="connsiteY10" fmla="*/ 791110 h 1993187"/>
              <a:gd name="connsiteX11" fmla="*/ 1828800 w 5506949"/>
              <a:gd name="connsiteY11" fmla="*/ 832207 h 1993187"/>
              <a:gd name="connsiteX12" fmla="*/ 1869897 w 5506949"/>
              <a:gd name="connsiteY12" fmla="*/ 842481 h 1993187"/>
              <a:gd name="connsiteX13" fmla="*/ 1993187 w 5506949"/>
              <a:gd name="connsiteY13" fmla="*/ 863030 h 1993187"/>
              <a:gd name="connsiteX14" fmla="*/ 2106203 w 5506949"/>
              <a:gd name="connsiteY14" fmla="*/ 893852 h 1993187"/>
              <a:gd name="connsiteX15" fmla="*/ 2178122 w 5506949"/>
              <a:gd name="connsiteY15" fmla="*/ 914400 h 1993187"/>
              <a:gd name="connsiteX16" fmla="*/ 2332234 w 5506949"/>
              <a:gd name="connsiteY16" fmla="*/ 945223 h 1993187"/>
              <a:gd name="connsiteX17" fmla="*/ 2393879 w 5506949"/>
              <a:gd name="connsiteY17" fmla="*/ 965771 h 1993187"/>
              <a:gd name="connsiteX18" fmla="*/ 2455524 w 5506949"/>
              <a:gd name="connsiteY18" fmla="*/ 986319 h 1993187"/>
              <a:gd name="connsiteX19" fmla="*/ 2558265 w 5506949"/>
              <a:gd name="connsiteY19" fmla="*/ 1017142 h 1993187"/>
              <a:gd name="connsiteX20" fmla="*/ 2619910 w 5506949"/>
              <a:gd name="connsiteY20" fmla="*/ 1037690 h 1993187"/>
              <a:gd name="connsiteX21" fmla="*/ 2671281 w 5506949"/>
              <a:gd name="connsiteY21" fmla="*/ 1047964 h 1993187"/>
              <a:gd name="connsiteX22" fmla="*/ 2784297 w 5506949"/>
              <a:gd name="connsiteY22" fmla="*/ 1089061 h 1993187"/>
              <a:gd name="connsiteX23" fmla="*/ 2856216 w 5506949"/>
              <a:gd name="connsiteY23" fmla="*/ 1109609 h 1993187"/>
              <a:gd name="connsiteX24" fmla="*/ 2897313 w 5506949"/>
              <a:gd name="connsiteY24" fmla="*/ 1140432 h 1993187"/>
              <a:gd name="connsiteX25" fmla="*/ 2958958 w 5506949"/>
              <a:gd name="connsiteY25" fmla="*/ 1150706 h 1993187"/>
              <a:gd name="connsiteX26" fmla="*/ 3030877 w 5506949"/>
              <a:gd name="connsiteY26" fmla="*/ 1171254 h 1993187"/>
              <a:gd name="connsiteX27" fmla="*/ 3123344 w 5506949"/>
              <a:gd name="connsiteY27" fmla="*/ 1191803 h 1993187"/>
              <a:gd name="connsiteX28" fmla="*/ 3246634 w 5506949"/>
              <a:gd name="connsiteY28" fmla="*/ 1243173 h 1993187"/>
              <a:gd name="connsiteX29" fmla="*/ 3349376 w 5506949"/>
              <a:gd name="connsiteY29" fmla="*/ 1263722 h 1993187"/>
              <a:gd name="connsiteX30" fmla="*/ 3431569 w 5506949"/>
              <a:gd name="connsiteY30" fmla="*/ 1294544 h 1993187"/>
              <a:gd name="connsiteX31" fmla="*/ 3493214 w 5506949"/>
              <a:gd name="connsiteY31" fmla="*/ 1335641 h 1993187"/>
              <a:gd name="connsiteX32" fmla="*/ 3534310 w 5506949"/>
              <a:gd name="connsiteY32" fmla="*/ 1345915 h 1993187"/>
              <a:gd name="connsiteX33" fmla="*/ 3565133 w 5506949"/>
              <a:gd name="connsiteY33" fmla="*/ 1356189 h 1993187"/>
              <a:gd name="connsiteX34" fmla="*/ 3606230 w 5506949"/>
              <a:gd name="connsiteY34" fmla="*/ 1376737 h 1993187"/>
              <a:gd name="connsiteX35" fmla="*/ 3688423 w 5506949"/>
              <a:gd name="connsiteY35" fmla="*/ 1397286 h 1993187"/>
              <a:gd name="connsiteX36" fmla="*/ 3811713 w 5506949"/>
              <a:gd name="connsiteY36" fmla="*/ 1438382 h 1993187"/>
              <a:gd name="connsiteX37" fmla="*/ 3852809 w 5506949"/>
              <a:gd name="connsiteY37" fmla="*/ 1448657 h 1993187"/>
              <a:gd name="connsiteX38" fmla="*/ 3893906 w 5506949"/>
              <a:gd name="connsiteY38" fmla="*/ 1458931 h 1993187"/>
              <a:gd name="connsiteX39" fmla="*/ 3965825 w 5506949"/>
              <a:gd name="connsiteY39" fmla="*/ 1489753 h 1993187"/>
              <a:gd name="connsiteX40" fmla="*/ 4006922 w 5506949"/>
              <a:gd name="connsiteY40" fmla="*/ 1510301 h 1993187"/>
              <a:gd name="connsiteX41" fmla="*/ 4078841 w 5506949"/>
              <a:gd name="connsiteY41" fmla="*/ 1530850 h 1993187"/>
              <a:gd name="connsiteX42" fmla="*/ 4140486 w 5506949"/>
              <a:gd name="connsiteY42" fmla="*/ 1541124 h 1993187"/>
              <a:gd name="connsiteX43" fmla="*/ 4222679 w 5506949"/>
              <a:gd name="connsiteY43" fmla="*/ 1561672 h 1993187"/>
              <a:gd name="connsiteX44" fmla="*/ 4325421 w 5506949"/>
              <a:gd name="connsiteY44" fmla="*/ 1582221 h 1993187"/>
              <a:gd name="connsiteX45" fmla="*/ 4376791 w 5506949"/>
              <a:gd name="connsiteY45" fmla="*/ 1602769 h 1993187"/>
              <a:gd name="connsiteX46" fmla="*/ 4479533 w 5506949"/>
              <a:gd name="connsiteY46" fmla="*/ 1623317 h 1993187"/>
              <a:gd name="connsiteX47" fmla="*/ 4623371 w 5506949"/>
              <a:gd name="connsiteY47" fmla="*/ 1654140 h 1993187"/>
              <a:gd name="connsiteX48" fmla="*/ 4674742 w 5506949"/>
              <a:gd name="connsiteY48" fmla="*/ 1664414 h 1993187"/>
              <a:gd name="connsiteX49" fmla="*/ 4715838 w 5506949"/>
              <a:gd name="connsiteY49" fmla="*/ 1674688 h 1993187"/>
              <a:gd name="connsiteX50" fmla="*/ 4798032 w 5506949"/>
              <a:gd name="connsiteY50" fmla="*/ 1705510 h 1993187"/>
              <a:gd name="connsiteX51" fmla="*/ 4869951 w 5506949"/>
              <a:gd name="connsiteY51" fmla="*/ 1726059 h 1993187"/>
              <a:gd name="connsiteX52" fmla="*/ 4911047 w 5506949"/>
              <a:gd name="connsiteY52" fmla="*/ 1736333 h 1993187"/>
              <a:gd name="connsiteX53" fmla="*/ 5075434 w 5506949"/>
              <a:gd name="connsiteY53" fmla="*/ 1808252 h 1993187"/>
              <a:gd name="connsiteX54" fmla="*/ 5106256 w 5506949"/>
              <a:gd name="connsiteY54" fmla="*/ 1828800 h 1993187"/>
              <a:gd name="connsiteX55" fmla="*/ 5208998 w 5506949"/>
              <a:gd name="connsiteY55" fmla="*/ 1849349 h 1993187"/>
              <a:gd name="connsiteX56" fmla="*/ 5250095 w 5506949"/>
              <a:gd name="connsiteY56" fmla="*/ 1869897 h 1993187"/>
              <a:gd name="connsiteX57" fmla="*/ 5280917 w 5506949"/>
              <a:gd name="connsiteY57" fmla="*/ 1890445 h 1993187"/>
              <a:gd name="connsiteX58" fmla="*/ 5311740 w 5506949"/>
              <a:gd name="connsiteY58" fmla="*/ 1900719 h 1993187"/>
              <a:gd name="connsiteX59" fmla="*/ 5424755 w 5506949"/>
              <a:gd name="connsiteY59" fmla="*/ 1941816 h 1993187"/>
              <a:gd name="connsiteX60" fmla="*/ 5455578 w 5506949"/>
              <a:gd name="connsiteY60" fmla="*/ 1962364 h 1993187"/>
              <a:gd name="connsiteX61" fmla="*/ 5486400 w 5506949"/>
              <a:gd name="connsiteY61" fmla="*/ 1972639 h 1993187"/>
              <a:gd name="connsiteX62" fmla="*/ 5506949 w 5506949"/>
              <a:gd name="connsiteY62" fmla="*/ 1993187 h 1993187"/>
              <a:gd name="connsiteX63" fmla="*/ 5373385 w 5506949"/>
              <a:gd name="connsiteY63" fmla="*/ 0 h 1993187"/>
              <a:gd name="connsiteX0" fmla="*/ 5373385 w 5486903"/>
              <a:gd name="connsiteY0" fmla="*/ 0 h 1973903"/>
              <a:gd name="connsiteX1" fmla="*/ 3092522 w 5486903"/>
              <a:gd name="connsiteY1" fmla="*/ 205484 h 1973903"/>
              <a:gd name="connsiteX2" fmla="*/ 2239767 w 5486903"/>
              <a:gd name="connsiteY2" fmla="*/ 349322 h 1973903"/>
              <a:gd name="connsiteX3" fmla="*/ 1150706 w 5486903"/>
              <a:gd name="connsiteY3" fmla="*/ 606176 h 1973903"/>
              <a:gd name="connsiteX4" fmla="*/ 410967 w 5486903"/>
              <a:gd name="connsiteY4" fmla="*/ 770562 h 1973903"/>
              <a:gd name="connsiteX5" fmla="*/ 0 w 5486903"/>
              <a:gd name="connsiteY5" fmla="*/ 904126 h 1973903"/>
              <a:gd name="connsiteX6" fmla="*/ 924674 w 5486903"/>
              <a:gd name="connsiteY6" fmla="*/ 760288 h 1973903"/>
              <a:gd name="connsiteX7" fmla="*/ 1448656 w 5486903"/>
              <a:gd name="connsiteY7" fmla="*/ 760288 h 1973903"/>
              <a:gd name="connsiteX8" fmla="*/ 1448656 w 5486903"/>
              <a:gd name="connsiteY8" fmla="*/ 760288 h 1973903"/>
              <a:gd name="connsiteX9" fmla="*/ 1695236 w 5486903"/>
              <a:gd name="connsiteY9" fmla="*/ 780836 h 1973903"/>
              <a:gd name="connsiteX10" fmla="*/ 1746607 w 5486903"/>
              <a:gd name="connsiteY10" fmla="*/ 791110 h 1973903"/>
              <a:gd name="connsiteX11" fmla="*/ 1828800 w 5486903"/>
              <a:gd name="connsiteY11" fmla="*/ 832207 h 1973903"/>
              <a:gd name="connsiteX12" fmla="*/ 1869897 w 5486903"/>
              <a:gd name="connsiteY12" fmla="*/ 842481 h 1973903"/>
              <a:gd name="connsiteX13" fmla="*/ 1993187 w 5486903"/>
              <a:gd name="connsiteY13" fmla="*/ 863030 h 1973903"/>
              <a:gd name="connsiteX14" fmla="*/ 2106203 w 5486903"/>
              <a:gd name="connsiteY14" fmla="*/ 893852 h 1973903"/>
              <a:gd name="connsiteX15" fmla="*/ 2178122 w 5486903"/>
              <a:gd name="connsiteY15" fmla="*/ 914400 h 1973903"/>
              <a:gd name="connsiteX16" fmla="*/ 2332234 w 5486903"/>
              <a:gd name="connsiteY16" fmla="*/ 945223 h 1973903"/>
              <a:gd name="connsiteX17" fmla="*/ 2393879 w 5486903"/>
              <a:gd name="connsiteY17" fmla="*/ 965771 h 1973903"/>
              <a:gd name="connsiteX18" fmla="*/ 2455524 w 5486903"/>
              <a:gd name="connsiteY18" fmla="*/ 986319 h 1973903"/>
              <a:gd name="connsiteX19" fmla="*/ 2558265 w 5486903"/>
              <a:gd name="connsiteY19" fmla="*/ 1017142 h 1973903"/>
              <a:gd name="connsiteX20" fmla="*/ 2619910 w 5486903"/>
              <a:gd name="connsiteY20" fmla="*/ 1037690 h 1973903"/>
              <a:gd name="connsiteX21" fmla="*/ 2671281 w 5486903"/>
              <a:gd name="connsiteY21" fmla="*/ 1047964 h 1973903"/>
              <a:gd name="connsiteX22" fmla="*/ 2784297 w 5486903"/>
              <a:gd name="connsiteY22" fmla="*/ 1089061 h 1973903"/>
              <a:gd name="connsiteX23" fmla="*/ 2856216 w 5486903"/>
              <a:gd name="connsiteY23" fmla="*/ 1109609 h 1973903"/>
              <a:gd name="connsiteX24" fmla="*/ 2897313 w 5486903"/>
              <a:gd name="connsiteY24" fmla="*/ 1140432 h 1973903"/>
              <a:gd name="connsiteX25" fmla="*/ 2958958 w 5486903"/>
              <a:gd name="connsiteY25" fmla="*/ 1150706 h 1973903"/>
              <a:gd name="connsiteX26" fmla="*/ 3030877 w 5486903"/>
              <a:gd name="connsiteY26" fmla="*/ 1171254 h 1973903"/>
              <a:gd name="connsiteX27" fmla="*/ 3123344 w 5486903"/>
              <a:gd name="connsiteY27" fmla="*/ 1191803 h 1973903"/>
              <a:gd name="connsiteX28" fmla="*/ 3246634 w 5486903"/>
              <a:gd name="connsiteY28" fmla="*/ 1243173 h 1973903"/>
              <a:gd name="connsiteX29" fmla="*/ 3349376 w 5486903"/>
              <a:gd name="connsiteY29" fmla="*/ 1263722 h 1973903"/>
              <a:gd name="connsiteX30" fmla="*/ 3431569 w 5486903"/>
              <a:gd name="connsiteY30" fmla="*/ 1294544 h 1973903"/>
              <a:gd name="connsiteX31" fmla="*/ 3493214 w 5486903"/>
              <a:gd name="connsiteY31" fmla="*/ 1335641 h 1973903"/>
              <a:gd name="connsiteX32" fmla="*/ 3534310 w 5486903"/>
              <a:gd name="connsiteY32" fmla="*/ 1345915 h 1973903"/>
              <a:gd name="connsiteX33" fmla="*/ 3565133 w 5486903"/>
              <a:gd name="connsiteY33" fmla="*/ 1356189 h 1973903"/>
              <a:gd name="connsiteX34" fmla="*/ 3606230 w 5486903"/>
              <a:gd name="connsiteY34" fmla="*/ 1376737 h 1973903"/>
              <a:gd name="connsiteX35" fmla="*/ 3688423 w 5486903"/>
              <a:gd name="connsiteY35" fmla="*/ 1397286 h 1973903"/>
              <a:gd name="connsiteX36" fmla="*/ 3811713 w 5486903"/>
              <a:gd name="connsiteY36" fmla="*/ 1438382 h 1973903"/>
              <a:gd name="connsiteX37" fmla="*/ 3852809 w 5486903"/>
              <a:gd name="connsiteY37" fmla="*/ 1448657 h 1973903"/>
              <a:gd name="connsiteX38" fmla="*/ 3893906 w 5486903"/>
              <a:gd name="connsiteY38" fmla="*/ 1458931 h 1973903"/>
              <a:gd name="connsiteX39" fmla="*/ 3965825 w 5486903"/>
              <a:gd name="connsiteY39" fmla="*/ 1489753 h 1973903"/>
              <a:gd name="connsiteX40" fmla="*/ 4006922 w 5486903"/>
              <a:gd name="connsiteY40" fmla="*/ 1510301 h 1973903"/>
              <a:gd name="connsiteX41" fmla="*/ 4078841 w 5486903"/>
              <a:gd name="connsiteY41" fmla="*/ 1530850 h 1973903"/>
              <a:gd name="connsiteX42" fmla="*/ 4140486 w 5486903"/>
              <a:gd name="connsiteY42" fmla="*/ 1541124 h 1973903"/>
              <a:gd name="connsiteX43" fmla="*/ 4222679 w 5486903"/>
              <a:gd name="connsiteY43" fmla="*/ 1561672 h 1973903"/>
              <a:gd name="connsiteX44" fmla="*/ 4325421 w 5486903"/>
              <a:gd name="connsiteY44" fmla="*/ 1582221 h 1973903"/>
              <a:gd name="connsiteX45" fmla="*/ 4376791 w 5486903"/>
              <a:gd name="connsiteY45" fmla="*/ 1602769 h 1973903"/>
              <a:gd name="connsiteX46" fmla="*/ 4479533 w 5486903"/>
              <a:gd name="connsiteY46" fmla="*/ 1623317 h 1973903"/>
              <a:gd name="connsiteX47" fmla="*/ 4623371 w 5486903"/>
              <a:gd name="connsiteY47" fmla="*/ 1654140 h 1973903"/>
              <a:gd name="connsiteX48" fmla="*/ 4674742 w 5486903"/>
              <a:gd name="connsiteY48" fmla="*/ 1664414 h 1973903"/>
              <a:gd name="connsiteX49" fmla="*/ 4715838 w 5486903"/>
              <a:gd name="connsiteY49" fmla="*/ 1674688 h 1973903"/>
              <a:gd name="connsiteX50" fmla="*/ 4798032 w 5486903"/>
              <a:gd name="connsiteY50" fmla="*/ 1705510 h 1973903"/>
              <a:gd name="connsiteX51" fmla="*/ 4869951 w 5486903"/>
              <a:gd name="connsiteY51" fmla="*/ 1726059 h 1973903"/>
              <a:gd name="connsiteX52" fmla="*/ 4911047 w 5486903"/>
              <a:gd name="connsiteY52" fmla="*/ 1736333 h 1973903"/>
              <a:gd name="connsiteX53" fmla="*/ 5075434 w 5486903"/>
              <a:gd name="connsiteY53" fmla="*/ 1808252 h 1973903"/>
              <a:gd name="connsiteX54" fmla="*/ 5106256 w 5486903"/>
              <a:gd name="connsiteY54" fmla="*/ 1828800 h 1973903"/>
              <a:gd name="connsiteX55" fmla="*/ 5208998 w 5486903"/>
              <a:gd name="connsiteY55" fmla="*/ 1849349 h 1973903"/>
              <a:gd name="connsiteX56" fmla="*/ 5250095 w 5486903"/>
              <a:gd name="connsiteY56" fmla="*/ 1869897 h 1973903"/>
              <a:gd name="connsiteX57" fmla="*/ 5280917 w 5486903"/>
              <a:gd name="connsiteY57" fmla="*/ 1890445 h 1973903"/>
              <a:gd name="connsiteX58" fmla="*/ 5311740 w 5486903"/>
              <a:gd name="connsiteY58" fmla="*/ 1900719 h 1973903"/>
              <a:gd name="connsiteX59" fmla="*/ 5424755 w 5486903"/>
              <a:gd name="connsiteY59" fmla="*/ 1941816 h 1973903"/>
              <a:gd name="connsiteX60" fmla="*/ 5455578 w 5486903"/>
              <a:gd name="connsiteY60" fmla="*/ 1962364 h 1973903"/>
              <a:gd name="connsiteX61" fmla="*/ 5486400 w 5486903"/>
              <a:gd name="connsiteY61" fmla="*/ 1972639 h 1973903"/>
              <a:gd name="connsiteX62" fmla="*/ 5404208 w 5486903"/>
              <a:gd name="connsiteY62" fmla="*/ 1972639 h 1973903"/>
              <a:gd name="connsiteX63" fmla="*/ 5373385 w 5486903"/>
              <a:gd name="connsiteY63" fmla="*/ 0 h 1973903"/>
              <a:gd name="connsiteX0" fmla="*/ 5373385 w 5458192"/>
              <a:gd name="connsiteY0" fmla="*/ 0 h 1972639"/>
              <a:gd name="connsiteX1" fmla="*/ 3092522 w 5458192"/>
              <a:gd name="connsiteY1" fmla="*/ 205484 h 1972639"/>
              <a:gd name="connsiteX2" fmla="*/ 2239767 w 5458192"/>
              <a:gd name="connsiteY2" fmla="*/ 349322 h 1972639"/>
              <a:gd name="connsiteX3" fmla="*/ 1150706 w 5458192"/>
              <a:gd name="connsiteY3" fmla="*/ 606176 h 1972639"/>
              <a:gd name="connsiteX4" fmla="*/ 410967 w 5458192"/>
              <a:gd name="connsiteY4" fmla="*/ 770562 h 1972639"/>
              <a:gd name="connsiteX5" fmla="*/ 0 w 5458192"/>
              <a:gd name="connsiteY5" fmla="*/ 904126 h 1972639"/>
              <a:gd name="connsiteX6" fmla="*/ 924674 w 5458192"/>
              <a:gd name="connsiteY6" fmla="*/ 760288 h 1972639"/>
              <a:gd name="connsiteX7" fmla="*/ 1448656 w 5458192"/>
              <a:gd name="connsiteY7" fmla="*/ 760288 h 1972639"/>
              <a:gd name="connsiteX8" fmla="*/ 1448656 w 5458192"/>
              <a:gd name="connsiteY8" fmla="*/ 760288 h 1972639"/>
              <a:gd name="connsiteX9" fmla="*/ 1695236 w 5458192"/>
              <a:gd name="connsiteY9" fmla="*/ 780836 h 1972639"/>
              <a:gd name="connsiteX10" fmla="*/ 1746607 w 5458192"/>
              <a:gd name="connsiteY10" fmla="*/ 791110 h 1972639"/>
              <a:gd name="connsiteX11" fmla="*/ 1828800 w 5458192"/>
              <a:gd name="connsiteY11" fmla="*/ 832207 h 1972639"/>
              <a:gd name="connsiteX12" fmla="*/ 1869897 w 5458192"/>
              <a:gd name="connsiteY12" fmla="*/ 842481 h 1972639"/>
              <a:gd name="connsiteX13" fmla="*/ 1993187 w 5458192"/>
              <a:gd name="connsiteY13" fmla="*/ 863030 h 1972639"/>
              <a:gd name="connsiteX14" fmla="*/ 2106203 w 5458192"/>
              <a:gd name="connsiteY14" fmla="*/ 893852 h 1972639"/>
              <a:gd name="connsiteX15" fmla="*/ 2178122 w 5458192"/>
              <a:gd name="connsiteY15" fmla="*/ 914400 h 1972639"/>
              <a:gd name="connsiteX16" fmla="*/ 2332234 w 5458192"/>
              <a:gd name="connsiteY16" fmla="*/ 945223 h 1972639"/>
              <a:gd name="connsiteX17" fmla="*/ 2393879 w 5458192"/>
              <a:gd name="connsiteY17" fmla="*/ 965771 h 1972639"/>
              <a:gd name="connsiteX18" fmla="*/ 2455524 w 5458192"/>
              <a:gd name="connsiteY18" fmla="*/ 986319 h 1972639"/>
              <a:gd name="connsiteX19" fmla="*/ 2558265 w 5458192"/>
              <a:gd name="connsiteY19" fmla="*/ 1017142 h 1972639"/>
              <a:gd name="connsiteX20" fmla="*/ 2619910 w 5458192"/>
              <a:gd name="connsiteY20" fmla="*/ 1037690 h 1972639"/>
              <a:gd name="connsiteX21" fmla="*/ 2671281 w 5458192"/>
              <a:gd name="connsiteY21" fmla="*/ 1047964 h 1972639"/>
              <a:gd name="connsiteX22" fmla="*/ 2784297 w 5458192"/>
              <a:gd name="connsiteY22" fmla="*/ 1089061 h 1972639"/>
              <a:gd name="connsiteX23" fmla="*/ 2856216 w 5458192"/>
              <a:gd name="connsiteY23" fmla="*/ 1109609 h 1972639"/>
              <a:gd name="connsiteX24" fmla="*/ 2897313 w 5458192"/>
              <a:gd name="connsiteY24" fmla="*/ 1140432 h 1972639"/>
              <a:gd name="connsiteX25" fmla="*/ 2958958 w 5458192"/>
              <a:gd name="connsiteY25" fmla="*/ 1150706 h 1972639"/>
              <a:gd name="connsiteX26" fmla="*/ 3030877 w 5458192"/>
              <a:gd name="connsiteY26" fmla="*/ 1171254 h 1972639"/>
              <a:gd name="connsiteX27" fmla="*/ 3123344 w 5458192"/>
              <a:gd name="connsiteY27" fmla="*/ 1191803 h 1972639"/>
              <a:gd name="connsiteX28" fmla="*/ 3246634 w 5458192"/>
              <a:gd name="connsiteY28" fmla="*/ 1243173 h 1972639"/>
              <a:gd name="connsiteX29" fmla="*/ 3349376 w 5458192"/>
              <a:gd name="connsiteY29" fmla="*/ 1263722 h 1972639"/>
              <a:gd name="connsiteX30" fmla="*/ 3431569 w 5458192"/>
              <a:gd name="connsiteY30" fmla="*/ 1294544 h 1972639"/>
              <a:gd name="connsiteX31" fmla="*/ 3493214 w 5458192"/>
              <a:gd name="connsiteY31" fmla="*/ 1335641 h 1972639"/>
              <a:gd name="connsiteX32" fmla="*/ 3534310 w 5458192"/>
              <a:gd name="connsiteY32" fmla="*/ 1345915 h 1972639"/>
              <a:gd name="connsiteX33" fmla="*/ 3565133 w 5458192"/>
              <a:gd name="connsiteY33" fmla="*/ 1356189 h 1972639"/>
              <a:gd name="connsiteX34" fmla="*/ 3606230 w 5458192"/>
              <a:gd name="connsiteY34" fmla="*/ 1376737 h 1972639"/>
              <a:gd name="connsiteX35" fmla="*/ 3688423 w 5458192"/>
              <a:gd name="connsiteY35" fmla="*/ 1397286 h 1972639"/>
              <a:gd name="connsiteX36" fmla="*/ 3811713 w 5458192"/>
              <a:gd name="connsiteY36" fmla="*/ 1438382 h 1972639"/>
              <a:gd name="connsiteX37" fmla="*/ 3852809 w 5458192"/>
              <a:gd name="connsiteY37" fmla="*/ 1448657 h 1972639"/>
              <a:gd name="connsiteX38" fmla="*/ 3893906 w 5458192"/>
              <a:gd name="connsiteY38" fmla="*/ 1458931 h 1972639"/>
              <a:gd name="connsiteX39" fmla="*/ 3965825 w 5458192"/>
              <a:gd name="connsiteY39" fmla="*/ 1489753 h 1972639"/>
              <a:gd name="connsiteX40" fmla="*/ 4006922 w 5458192"/>
              <a:gd name="connsiteY40" fmla="*/ 1510301 h 1972639"/>
              <a:gd name="connsiteX41" fmla="*/ 4078841 w 5458192"/>
              <a:gd name="connsiteY41" fmla="*/ 1530850 h 1972639"/>
              <a:gd name="connsiteX42" fmla="*/ 4140486 w 5458192"/>
              <a:gd name="connsiteY42" fmla="*/ 1541124 h 1972639"/>
              <a:gd name="connsiteX43" fmla="*/ 4222679 w 5458192"/>
              <a:gd name="connsiteY43" fmla="*/ 1561672 h 1972639"/>
              <a:gd name="connsiteX44" fmla="*/ 4325421 w 5458192"/>
              <a:gd name="connsiteY44" fmla="*/ 1582221 h 1972639"/>
              <a:gd name="connsiteX45" fmla="*/ 4376791 w 5458192"/>
              <a:gd name="connsiteY45" fmla="*/ 1602769 h 1972639"/>
              <a:gd name="connsiteX46" fmla="*/ 4479533 w 5458192"/>
              <a:gd name="connsiteY46" fmla="*/ 1623317 h 1972639"/>
              <a:gd name="connsiteX47" fmla="*/ 4623371 w 5458192"/>
              <a:gd name="connsiteY47" fmla="*/ 1654140 h 1972639"/>
              <a:gd name="connsiteX48" fmla="*/ 4674742 w 5458192"/>
              <a:gd name="connsiteY48" fmla="*/ 1664414 h 1972639"/>
              <a:gd name="connsiteX49" fmla="*/ 4715838 w 5458192"/>
              <a:gd name="connsiteY49" fmla="*/ 1674688 h 1972639"/>
              <a:gd name="connsiteX50" fmla="*/ 4798032 w 5458192"/>
              <a:gd name="connsiteY50" fmla="*/ 1705510 h 1972639"/>
              <a:gd name="connsiteX51" fmla="*/ 4869951 w 5458192"/>
              <a:gd name="connsiteY51" fmla="*/ 1726059 h 1972639"/>
              <a:gd name="connsiteX52" fmla="*/ 4911047 w 5458192"/>
              <a:gd name="connsiteY52" fmla="*/ 1736333 h 1972639"/>
              <a:gd name="connsiteX53" fmla="*/ 5075434 w 5458192"/>
              <a:gd name="connsiteY53" fmla="*/ 1808252 h 1972639"/>
              <a:gd name="connsiteX54" fmla="*/ 5106256 w 5458192"/>
              <a:gd name="connsiteY54" fmla="*/ 1828800 h 1972639"/>
              <a:gd name="connsiteX55" fmla="*/ 5208998 w 5458192"/>
              <a:gd name="connsiteY55" fmla="*/ 1849349 h 1972639"/>
              <a:gd name="connsiteX56" fmla="*/ 5250095 w 5458192"/>
              <a:gd name="connsiteY56" fmla="*/ 1869897 h 1972639"/>
              <a:gd name="connsiteX57" fmla="*/ 5280917 w 5458192"/>
              <a:gd name="connsiteY57" fmla="*/ 1890445 h 1972639"/>
              <a:gd name="connsiteX58" fmla="*/ 5311740 w 5458192"/>
              <a:gd name="connsiteY58" fmla="*/ 1900719 h 1972639"/>
              <a:gd name="connsiteX59" fmla="*/ 5424755 w 5458192"/>
              <a:gd name="connsiteY59" fmla="*/ 1941816 h 1972639"/>
              <a:gd name="connsiteX60" fmla="*/ 5455578 w 5458192"/>
              <a:gd name="connsiteY60" fmla="*/ 1962364 h 1972639"/>
              <a:gd name="connsiteX61" fmla="*/ 5352836 w 5458192"/>
              <a:gd name="connsiteY61" fmla="*/ 1900720 h 1972639"/>
              <a:gd name="connsiteX62" fmla="*/ 5404208 w 5458192"/>
              <a:gd name="connsiteY62" fmla="*/ 1972639 h 1972639"/>
              <a:gd name="connsiteX63" fmla="*/ 5373385 w 5458192"/>
              <a:gd name="connsiteY63" fmla="*/ 0 h 1972639"/>
              <a:gd name="connsiteX0" fmla="*/ 5373385 w 5458192"/>
              <a:gd name="connsiteY0" fmla="*/ 0 h 1963742"/>
              <a:gd name="connsiteX1" fmla="*/ 3092522 w 5458192"/>
              <a:gd name="connsiteY1" fmla="*/ 205484 h 1963742"/>
              <a:gd name="connsiteX2" fmla="*/ 2239767 w 5458192"/>
              <a:gd name="connsiteY2" fmla="*/ 349322 h 1963742"/>
              <a:gd name="connsiteX3" fmla="*/ 1150706 w 5458192"/>
              <a:gd name="connsiteY3" fmla="*/ 606176 h 1963742"/>
              <a:gd name="connsiteX4" fmla="*/ 410967 w 5458192"/>
              <a:gd name="connsiteY4" fmla="*/ 770562 h 1963742"/>
              <a:gd name="connsiteX5" fmla="*/ 0 w 5458192"/>
              <a:gd name="connsiteY5" fmla="*/ 904126 h 1963742"/>
              <a:gd name="connsiteX6" fmla="*/ 924674 w 5458192"/>
              <a:gd name="connsiteY6" fmla="*/ 760288 h 1963742"/>
              <a:gd name="connsiteX7" fmla="*/ 1448656 w 5458192"/>
              <a:gd name="connsiteY7" fmla="*/ 760288 h 1963742"/>
              <a:gd name="connsiteX8" fmla="*/ 1448656 w 5458192"/>
              <a:gd name="connsiteY8" fmla="*/ 760288 h 1963742"/>
              <a:gd name="connsiteX9" fmla="*/ 1695236 w 5458192"/>
              <a:gd name="connsiteY9" fmla="*/ 780836 h 1963742"/>
              <a:gd name="connsiteX10" fmla="*/ 1746607 w 5458192"/>
              <a:gd name="connsiteY10" fmla="*/ 791110 h 1963742"/>
              <a:gd name="connsiteX11" fmla="*/ 1828800 w 5458192"/>
              <a:gd name="connsiteY11" fmla="*/ 832207 h 1963742"/>
              <a:gd name="connsiteX12" fmla="*/ 1869897 w 5458192"/>
              <a:gd name="connsiteY12" fmla="*/ 842481 h 1963742"/>
              <a:gd name="connsiteX13" fmla="*/ 1993187 w 5458192"/>
              <a:gd name="connsiteY13" fmla="*/ 863030 h 1963742"/>
              <a:gd name="connsiteX14" fmla="*/ 2106203 w 5458192"/>
              <a:gd name="connsiteY14" fmla="*/ 893852 h 1963742"/>
              <a:gd name="connsiteX15" fmla="*/ 2178122 w 5458192"/>
              <a:gd name="connsiteY15" fmla="*/ 914400 h 1963742"/>
              <a:gd name="connsiteX16" fmla="*/ 2332234 w 5458192"/>
              <a:gd name="connsiteY16" fmla="*/ 945223 h 1963742"/>
              <a:gd name="connsiteX17" fmla="*/ 2393879 w 5458192"/>
              <a:gd name="connsiteY17" fmla="*/ 965771 h 1963742"/>
              <a:gd name="connsiteX18" fmla="*/ 2455524 w 5458192"/>
              <a:gd name="connsiteY18" fmla="*/ 986319 h 1963742"/>
              <a:gd name="connsiteX19" fmla="*/ 2558265 w 5458192"/>
              <a:gd name="connsiteY19" fmla="*/ 1017142 h 1963742"/>
              <a:gd name="connsiteX20" fmla="*/ 2619910 w 5458192"/>
              <a:gd name="connsiteY20" fmla="*/ 1037690 h 1963742"/>
              <a:gd name="connsiteX21" fmla="*/ 2671281 w 5458192"/>
              <a:gd name="connsiteY21" fmla="*/ 1047964 h 1963742"/>
              <a:gd name="connsiteX22" fmla="*/ 2784297 w 5458192"/>
              <a:gd name="connsiteY22" fmla="*/ 1089061 h 1963742"/>
              <a:gd name="connsiteX23" fmla="*/ 2856216 w 5458192"/>
              <a:gd name="connsiteY23" fmla="*/ 1109609 h 1963742"/>
              <a:gd name="connsiteX24" fmla="*/ 2897313 w 5458192"/>
              <a:gd name="connsiteY24" fmla="*/ 1140432 h 1963742"/>
              <a:gd name="connsiteX25" fmla="*/ 2958958 w 5458192"/>
              <a:gd name="connsiteY25" fmla="*/ 1150706 h 1963742"/>
              <a:gd name="connsiteX26" fmla="*/ 3030877 w 5458192"/>
              <a:gd name="connsiteY26" fmla="*/ 1171254 h 1963742"/>
              <a:gd name="connsiteX27" fmla="*/ 3123344 w 5458192"/>
              <a:gd name="connsiteY27" fmla="*/ 1191803 h 1963742"/>
              <a:gd name="connsiteX28" fmla="*/ 3246634 w 5458192"/>
              <a:gd name="connsiteY28" fmla="*/ 1243173 h 1963742"/>
              <a:gd name="connsiteX29" fmla="*/ 3349376 w 5458192"/>
              <a:gd name="connsiteY29" fmla="*/ 1263722 h 1963742"/>
              <a:gd name="connsiteX30" fmla="*/ 3431569 w 5458192"/>
              <a:gd name="connsiteY30" fmla="*/ 1294544 h 1963742"/>
              <a:gd name="connsiteX31" fmla="*/ 3493214 w 5458192"/>
              <a:gd name="connsiteY31" fmla="*/ 1335641 h 1963742"/>
              <a:gd name="connsiteX32" fmla="*/ 3534310 w 5458192"/>
              <a:gd name="connsiteY32" fmla="*/ 1345915 h 1963742"/>
              <a:gd name="connsiteX33" fmla="*/ 3565133 w 5458192"/>
              <a:gd name="connsiteY33" fmla="*/ 1356189 h 1963742"/>
              <a:gd name="connsiteX34" fmla="*/ 3606230 w 5458192"/>
              <a:gd name="connsiteY34" fmla="*/ 1376737 h 1963742"/>
              <a:gd name="connsiteX35" fmla="*/ 3688423 w 5458192"/>
              <a:gd name="connsiteY35" fmla="*/ 1397286 h 1963742"/>
              <a:gd name="connsiteX36" fmla="*/ 3811713 w 5458192"/>
              <a:gd name="connsiteY36" fmla="*/ 1438382 h 1963742"/>
              <a:gd name="connsiteX37" fmla="*/ 3852809 w 5458192"/>
              <a:gd name="connsiteY37" fmla="*/ 1448657 h 1963742"/>
              <a:gd name="connsiteX38" fmla="*/ 3893906 w 5458192"/>
              <a:gd name="connsiteY38" fmla="*/ 1458931 h 1963742"/>
              <a:gd name="connsiteX39" fmla="*/ 3965825 w 5458192"/>
              <a:gd name="connsiteY39" fmla="*/ 1489753 h 1963742"/>
              <a:gd name="connsiteX40" fmla="*/ 4006922 w 5458192"/>
              <a:gd name="connsiteY40" fmla="*/ 1510301 h 1963742"/>
              <a:gd name="connsiteX41" fmla="*/ 4078841 w 5458192"/>
              <a:gd name="connsiteY41" fmla="*/ 1530850 h 1963742"/>
              <a:gd name="connsiteX42" fmla="*/ 4140486 w 5458192"/>
              <a:gd name="connsiteY42" fmla="*/ 1541124 h 1963742"/>
              <a:gd name="connsiteX43" fmla="*/ 4222679 w 5458192"/>
              <a:gd name="connsiteY43" fmla="*/ 1561672 h 1963742"/>
              <a:gd name="connsiteX44" fmla="*/ 4325421 w 5458192"/>
              <a:gd name="connsiteY44" fmla="*/ 1582221 h 1963742"/>
              <a:gd name="connsiteX45" fmla="*/ 4376791 w 5458192"/>
              <a:gd name="connsiteY45" fmla="*/ 1602769 h 1963742"/>
              <a:gd name="connsiteX46" fmla="*/ 4479533 w 5458192"/>
              <a:gd name="connsiteY46" fmla="*/ 1623317 h 1963742"/>
              <a:gd name="connsiteX47" fmla="*/ 4623371 w 5458192"/>
              <a:gd name="connsiteY47" fmla="*/ 1654140 h 1963742"/>
              <a:gd name="connsiteX48" fmla="*/ 4674742 w 5458192"/>
              <a:gd name="connsiteY48" fmla="*/ 1664414 h 1963742"/>
              <a:gd name="connsiteX49" fmla="*/ 4715838 w 5458192"/>
              <a:gd name="connsiteY49" fmla="*/ 1674688 h 1963742"/>
              <a:gd name="connsiteX50" fmla="*/ 4798032 w 5458192"/>
              <a:gd name="connsiteY50" fmla="*/ 1705510 h 1963742"/>
              <a:gd name="connsiteX51" fmla="*/ 4869951 w 5458192"/>
              <a:gd name="connsiteY51" fmla="*/ 1726059 h 1963742"/>
              <a:gd name="connsiteX52" fmla="*/ 4911047 w 5458192"/>
              <a:gd name="connsiteY52" fmla="*/ 1736333 h 1963742"/>
              <a:gd name="connsiteX53" fmla="*/ 5075434 w 5458192"/>
              <a:gd name="connsiteY53" fmla="*/ 1808252 h 1963742"/>
              <a:gd name="connsiteX54" fmla="*/ 5106256 w 5458192"/>
              <a:gd name="connsiteY54" fmla="*/ 1828800 h 1963742"/>
              <a:gd name="connsiteX55" fmla="*/ 5208998 w 5458192"/>
              <a:gd name="connsiteY55" fmla="*/ 1849349 h 1963742"/>
              <a:gd name="connsiteX56" fmla="*/ 5250095 w 5458192"/>
              <a:gd name="connsiteY56" fmla="*/ 1869897 h 1963742"/>
              <a:gd name="connsiteX57" fmla="*/ 5280917 w 5458192"/>
              <a:gd name="connsiteY57" fmla="*/ 1890445 h 1963742"/>
              <a:gd name="connsiteX58" fmla="*/ 5311740 w 5458192"/>
              <a:gd name="connsiteY58" fmla="*/ 1900719 h 1963742"/>
              <a:gd name="connsiteX59" fmla="*/ 5424755 w 5458192"/>
              <a:gd name="connsiteY59" fmla="*/ 1941816 h 1963742"/>
              <a:gd name="connsiteX60" fmla="*/ 5455578 w 5458192"/>
              <a:gd name="connsiteY60" fmla="*/ 1962364 h 1963742"/>
              <a:gd name="connsiteX61" fmla="*/ 5352836 w 5458192"/>
              <a:gd name="connsiteY61" fmla="*/ 1900720 h 1963742"/>
              <a:gd name="connsiteX62" fmla="*/ 5404208 w 5458192"/>
              <a:gd name="connsiteY62" fmla="*/ 1212351 h 1963742"/>
              <a:gd name="connsiteX63" fmla="*/ 5373385 w 5458192"/>
              <a:gd name="connsiteY63" fmla="*/ 0 h 1963742"/>
              <a:gd name="connsiteX0" fmla="*/ 5373385 w 5427714"/>
              <a:gd name="connsiteY0" fmla="*/ 0 h 1941940"/>
              <a:gd name="connsiteX1" fmla="*/ 3092522 w 5427714"/>
              <a:gd name="connsiteY1" fmla="*/ 205484 h 1941940"/>
              <a:gd name="connsiteX2" fmla="*/ 2239767 w 5427714"/>
              <a:gd name="connsiteY2" fmla="*/ 349322 h 1941940"/>
              <a:gd name="connsiteX3" fmla="*/ 1150706 w 5427714"/>
              <a:gd name="connsiteY3" fmla="*/ 606176 h 1941940"/>
              <a:gd name="connsiteX4" fmla="*/ 410967 w 5427714"/>
              <a:gd name="connsiteY4" fmla="*/ 770562 h 1941940"/>
              <a:gd name="connsiteX5" fmla="*/ 0 w 5427714"/>
              <a:gd name="connsiteY5" fmla="*/ 904126 h 1941940"/>
              <a:gd name="connsiteX6" fmla="*/ 924674 w 5427714"/>
              <a:gd name="connsiteY6" fmla="*/ 760288 h 1941940"/>
              <a:gd name="connsiteX7" fmla="*/ 1448656 w 5427714"/>
              <a:gd name="connsiteY7" fmla="*/ 760288 h 1941940"/>
              <a:gd name="connsiteX8" fmla="*/ 1448656 w 5427714"/>
              <a:gd name="connsiteY8" fmla="*/ 760288 h 1941940"/>
              <a:gd name="connsiteX9" fmla="*/ 1695236 w 5427714"/>
              <a:gd name="connsiteY9" fmla="*/ 780836 h 1941940"/>
              <a:gd name="connsiteX10" fmla="*/ 1746607 w 5427714"/>
              <a:gd name="connsiteY10" fmla="*/ 791110 h 1941940"/>
              <a:gd name="connsiteX11" fmla="*/ 1828800 w 5427714"/>
              <a:gd name="connsiteY11" fmla="*/ 832207 h 1941940"/>
              <a:gd name="connsiteX12" fmla="*/ 1869897 w 5427714"/>
              <a:gd name="connsiteY12" fmla="*/ 842481 h 1941940"/>
              <a:gd name="connsiteX13" fmla="*/ 1993187 w 5427714"/>
              <a:gd name="connsiteY13" fmla="*/ 863030 h 1941940"/>
              <a:gd name="connsiteX14" fmla="*/ 2106203 w 5427714"/>
              <a:gd name="connsiteY14" fmla="*/ 893852 h 1941940"/>
              <a:gd name="connsiteX15" fmla="*/ 2178122 w 5427714"/>
              <a:gd name="connsiteY15" fmla="*/ 914400 h 1941940"/>
              <a:gd name="connsiteX16" fmla="*/ 2332234 w 5427714"/>
              <a:gd name="connsiteY16" fmla="*/ 945223 h 1941940"/>
              <a:gd name="connsiteX17" fmla="*/ 2393879 w 5427714"/>
              <a:gd name="connsiteY17" fmla="*/ 965771 h 1941940"/>
              <a:gd name="connsiteX18" fmla="*/ 2455524 w 5427714"/>
              <a:gd name="connsiteY18" fmla="*/ 986319 h 1941940"/>
              <a:gd name="connsiteX19" fmla="*/ 2558265 w 5427714"/>
              <a:gd name="connsiteY19" fmla="*/ 1017142 h 1941940"/>
              <a:gd name="connsiteX20" fmla="*/ 2619910 w 5427714"/>
              <a:gd name="connsiteY20" fmla="*/ 1037690 h 1941940"/>
              <a:gd name="connsiteX21" fmla="*/ 2671281 w 5427714"/>
              <a:gd name="connsiteY21" fmla="*/ 1047964 h 1941940"/>
              <a:gd name="connsiteX22" fmla="*/ 2784297 w 5427714"/>
              <a:gd name="connsiteY22" fmla="*/ 1089061 h 1941940"/>
              <a:gd name="connsiteX23" fmla="*/ 2856216 w 5427714"/>
              <a:gd name="connsiteY23" fmla="*/ 1109609 h 1941940"/>
              <a:gd name="connsiteX24" fmla="*/ 2897313 w 5427714"/>
              <a:gd name="connsiteY24" fmla="*/ 1140432 h 1941940"/>
              <a:gd name="connsiteX25" fmla="*/ 2958958 w 5427714"/>
              <a:gd name="connsiteY25" fmla="*/ 1150706 h 1941940"/>
              <a:gd name="connsiteX26" fmla="*/ 3030877 w 5427714"/>
              <a:gd name="connsiteY26" fmla="*/ 1171254 h 1941940"/>
              <a:gd name="connsiteX27" fmla="*/ 3123344 w 5427714"/>
              <a:gd name="connsiteY27" fmla="*/ 1191803 h 1941940"/>
              <a:gd name="connsiteX28" fmla="*/ 3246634 w 5427714"/>
              <a:gd name="connsiteY28" fmla="*/ 1243173 h 1941940"/>
              <a:gd name="connsiteX29" fmla="*/ 3349376 w 5427714"/>
              <a:gd name="connsiteY29" fmla="*/ 1263722 h 1941940"/>
              <a:gd name="connsiteX30" fmla="*/ 3431569 w 5427714"/>
              <a:gd name="connsiteY30" fmla="*/ 1294544 h 1941940"/>
              <a:gd name="connsiteX31" fmla="*/ 3493214 w 5427714"/>
              <a:gd name="connsiteY31" fmla="*/ 1335641 h 1941940"/>
              <a:gd name="connsiteX32" fmla="*/ 3534310 w 5427714"/>
              <a:gd name="connsiteY32" fmla="*/ 1345915 h 1941940"/>
              <a:gd name="connsiteX33" fmla="*/ 3565133 w 5427714"/>
              <a:gd name="connsiteY33" fmla="*/ 1356189 h 1941940"/>
              <a:gd name="connsiteX34" fmla="*/ 3606230 w 5427714"/>
              <a:gd name="connsiteY34" fmla="*/ 1376737 h 1941940"/>
              <a:gd name="connsiteX35" fmla="*/ 3688423 w 5427714"/>
              <a:gd name="connsiteY35" fmla="*/ 1397286 h 1941940"/>
              <a:gd name="connsiteX36" fmla="*/ 3811713 w 5427714"/>
              <a:gd name="connsiteY36" fmla="*/ 1438382 h 1941940"/>
              <a:gd name="connsiteX37" fmla="*/ 3852809 w 5427714"/>
              <a:gd name="connsiteY37" fmla="*/ 1448657 h 1941940"/>
              <a:gd name="connsiteX38" fmla="*/ 3893906 w 5427714"/>
              <a:gd name="connsiteY38" fmla="*/ 1458931 h 1941940"/>
              <a:gd name="connsiteX39" fmla="*/ 3965825 w 5427714"/>
              <a:gd name="connsiteY39" fmla="*/ 1489753 h 1941940"/>
              <a:gd name="connsiteX40" fmla="*/ 4006922 w 5427714"/>
              <a:gd name="connsiteY40" fmla="*/ 1510301 h 1941940"/>
              <a:gd name="connsiteX41" fmla="*/ 4078841 w 5427714"/>
              <a:gd name="connsiteY41" fmla="*/ 1530850 h 1941940"/>
              <a:gd name="connsiteX42" fmla="*/ 4140486 w 5427714"/>
              <a:gd name="connsiteY42" fmla="*/ 1541124 h 1941940"/>
              <a:gd name="connsiteX43" fmla="*/ 4222679 w 5427714"/>
              <a:gd name="connsiteY43" fmla="*/ 1561672 h 1941940"/>
              <a:gd name="connsiteX44" fmla="*/ 4325421 w 5427714"/>
              <a:gd name="connsiteY44" fmla="*/ 1582221 h 1941940"/>
              <a:gd name="connsiteX45" fmla="*/ 4376791 w 5427714"/>
              <a:gd name="connsiteY45" fmla="*/ 1602769 h 1941940"/>
              <a:gd name="connsiteX46" fmla="*/ 4479533 w 5427714"/>
              <a:gd name="connsiteY46" fmla="*/ 1623317 h 1941940"/>
              <a:gd name="connsiteX47" fmla="*/ 4623371 w 5427714"/>
              <a:gd name="connsiteY47" fmla="*/ 1654140 h 1941940"/>
              <a:gd name="connsiteX48" fmla="*/ 4674742 w 5427714"/>
              <a:gd name="connsiteY48" fmla="*/ 1664414 h 1941940"/>
              <a:gd name="connsiteX49" fmla="*/ 4715838 w 5427714"/>
              <a:gd name="connsiteY49" fmla="*/ 1674688 h 1941940"/>
              <a:gd name="connsiteX50" fmla="*/ 4798032 w 5427714"/>
              <a:gd name="connsiteY50" fmla="*/ 1705510 h 1941940"/>
              <a:gd name="connsiteX51" fmla="*/ 4869951 w 5427714"/>
              <a:gd name="connsiteY51" fmla="*/ 1726059 h 1941940"/>
              <a:gd name="connsiteX52" fmla="*/ 4911047 w 5427714"/>
              <a:gd name="connsiteY52" fmla="*/ 1736333 h 1941940"/>
              <a:gd name="connsiteX53" fmla="*/ 5075434 w 5427714"/>
              <a:gd name="connsiteY53" fmla="*/ 1808252 h 1941940"/>
              <a:gd name="connsiteX54" fmla="*/ 5106256 w 5427714"/>
              <a:gd name="connsiteY54" fmla="*/ 1828800 h 1941940"/>
              <a:gd name="connsiteX55" fmla="*/ 5208998 w 5427714"/>
              <a:gd name="connsiteY55" fmla="*/ 1849349 h 1941940"/>
              <a:gd name="connsiteX56" fmla="*/ 5250095 w 5427714"/>
              <a:gd name="connsiteY56" fmla="*/ 1869897 h 1941940"/>
              <a:gd name="connsiteX57" fmla="*/ 5280917 w 5427714"/>
              <a:gd name="connsiteY57" fmla="*/ 1890445 h 1941940"/>
              <a:gd name="connsiteX58" fmla="*/ 5311740 w 5427714"/>
              <a:gd name="connsiteY58" fmla="*/ 1900719 h 1941940"/>
              <a:gd name="connsiteX59" fmla="*/ 5424755 w 5427714"/>
              <a:gd name="connsiteY59" fmla="*/ 1941816 h 1941940"/>
              <a:gd name="connsiteX60" fmla="*/ 5404207 w 5427714"/>
              <a:gd name="connsiteY60" fmla="*/ 1664413 h 1941940"/>
              <a:gd name="connsiteX61" fmla="*/ 5352836 w 5427714"/>
              <a:gd name="connsiteY61" fmla="*/ 1900720 h 1941940"/>
              <a:gd name="connsiteX62" fmla="*/ 5404208 w 5427714"/>
              <a:gd name="connsiteY62" fmla="*/ 1212351 h 1941940"/>
              <a:gd name="connsiteX63" fmla="*/ 5373385 w 5427714"/>
              <a:gd name="connsiteY63" fmla="*/ 0 h 1941940"/>
              <a:gd name="connsiteX0" fmla="*/ 5373385 w 5568872"/>
              <a:gd name="connsiteY0" fmla="*/ 0 h 1942013"/>
              <a:gd name="connsiteX1" fmla="*/ 3092522 w 5568872"/>
              <a:gd name="connsiteY1" fmla="*/ 205484 h 1942013"/>
              <a:gd name="connsiteX2" fmla="*/ 2239767 w 5568872"/>
              <a:gd name="connsiteY2" fmla="*/ 349322 h 1942013"/>
              <a:gd name="connsiteX3" fmla="*/ 1150706 w 5568872"/>
              <a:gd name="connsiteY3" fmla="*/ 606176 h 1942013"/>
              <a:gd name="connsiteX4" fmla="*/ 410967 w 5568872"/>
              <a:gd name="connsiteY4" fmla="*/ 770562 h 1942013"/>
              <a:gd name="connsiteX5" fmla="*/ 0 w 5568872"/>
              <a:gd name="connsiteY5" fmla="*/ 904126 h 1942013"/>
              <a:gd name="connsiteX6" fmla="*/ 924674 w 5568872"/>
              <a:gd name="connsiteY6" fmla="*/ 760288 h 1942013"/>
              <a:gd name="connsiteX7" fmla="*/ 1448656 w 5568872"/>
              <a:gd name="connsiteY7" fmla="*/ 760288 h 1942013"/>
              <a:gd name="connsiteX8" fmla="*/ 1448656 w 5568872"/>
              <a:gd name="connsiteY8" fmla="*/ 760288 h 1942013"/>
              <a:gd name="connsiteX9" fmla="*/ 1695236 w 5568872"/>
              <a:gd name="connsiteY9" fmla="*/ 780836 h 1942013"/>
              <a:gd name="connsiteX10" fmla="*/ 1746607 w 5568872"/>
              <a:gd name="connsiteY10" fmla="*/ 791110 h 1942013"/>
              <a:gd name="connsiteX11" fmla="*/ 1828800 w 5568872"/>
              <a:gd name="connsiteY11" fmla="*/ 832207 h 1942013"/>
              <a:gd name="connsiteX12" fmla="*/ 1869897 w 5568872"/>
              <a:gd name="connsiteY12" fmla="*/ 842481 h 1942013"/>
              <a:gd name="connsiteX13" fmla="*/ 1993187 w 5568872"/>
              <a:gd name="connsiteY13" fmla="*/ 863030 h 1942013"/>
              <a:gd name="connsiteX14" fmla="*/ 2106203 w 5568872"/>
              <a:gd name="connsiteY14" fmla="*/ 893852 h 1942013"/>
              <a:gd name="connsiteX15" fmla="*/ 2178122 w 5568872"/>
              <a:gd name="connsiteY15" fmla="*/ 914400 h 1942013"/>
              <a:gd name="connsiteX16" fmla="*/ 2332234 w 5568872"/>
              <a:gd name="connsiteY16" fmla="*/ 945223 h 1942013"/>
              <a:gd name="connsiteX17" fmla="*/ 2393879 w 5568872"/>
              <a:gd name="connsiteY17" fmla="*/ 965771 h 1942013"/>
              <a:gd name="connsiteX18" fmla="*/ 2455524 w 5568872"/>
              <a:gd name="connsiteY18" fmla="*/ 986319 h 1942013"/>
              <a:gd name="connsiteX19" fmla="*/ 2558265 w 5568872"/>
              <a:gd name="connsiteY19" fmla="*/ 1017142 h 1942013"/>
              <a:gd name="connsiteX20" fmla="*/ 2619910 w 5568872"/>
              <a:gd name="connsiteY20" fmla="*/ 1037690 h 1942013"/>
              <a:gd name="connsiteX21" fmla="*/ 2671281 w 5568872"/>
              <a:gd name="connsiteY21" fmla="*/ 1047964 h 1942013"/>
              <a:gd name="connsiteX22" fmla="*/ 2784297 w 5568872"/>
              <a:gd name="connsiteY22" fmla="*/ 1089061 h 1942013"/>
              <a:gd name="connsiteX23" fmla="*/ 2856216 w 5568872"/>
              <a:gd name="connsiteY23" fmla="*/ 1109609 h 1942013"/>
              <a:gd name="connsiteX24" fmla="*/ 2897313 w 5568872"/>
              <a:gd name="connsiteY24" fmla="*/ 1140432 h 1942013"/>
              <a:gd name="connsiteX25" fmla="*/ 2958958 w 5568872"/>
              <a:gd name="connsiteY25" fmla="*/ 1150706 h 1942013"/>
              <a:gd name="connsiteX26" fmla="*/ 3030877 w 5568872"/>
              <a:gd name="connsiteY26" fmla="*/ 1171254 h 1942013"/>
              <a:gd name="connsiteX27" fmla="*/ 3123344 w 5568872"/>
              <a:gd name="connsiteY27" fmla="*/ 1191803 h 1942013"/>
              <a:gd name="connsiteX28" fmla="*/ 3246634 w 5568872"/>
              <a:gd name="connsiteY28" fmla="*/ 1243173 h 1942013"/>
              <a:gd name="connsiteX29" fmla="*/ 3349376 w 5568872"/>
              <a:gd name="connsiteY29" fmla="*/ 1263722 h 1942013"/>
              <a:gd name="connsiteX30" fmla="*/ 3431569 w 5568872"/>
              <a:gd name="connsiteY30" fmla="*/ 1294544 h 1942013"/>
              <a:gd name="connsiteX31" fmla="*/ 3493214 w 5568872"/>
              <a:gd name="connsiteY31" fmla="*/ 1335641 h 1942013"/>
              <a:gd name="connsiteX32" fmla="*/ 3534310 w 5568872"/>
              <a:gd name="connsiteY32" fmla="*/ 1345915 h 1942013"/>
              <a:gd name="connsiteX33" fmla="*/ 3565133 w 5568872"/>
              <a:gd name="connsiteY33" fmla="*/ 1356189 h 1942013"/>
              <a:gd name="connsiteX34" fmla="*/ 3606230 w 5568872"/>
              <a:gd name="connsiteY34" fmla="*/ 1376737 h 1942013"/>
              <a:gd name="connsiteX35" fmla="*/ 3688423 w 5568872"/>
              <a:gd name="connsiteY35" fmla="*/ 1397286 h 1942013"/>
              <a:gd name="connsiteX36" fmla="*/ 3811713 w 5568872"/>
              <a:gd name="connsiteY36" fmla="*/ 1438382 h 1942013"/>
              <a:gd name="connsiteX37" fmla="*/ 3852809 w 5568872"/>
              <a:gd name="connsiteY37" fmla="*/ 1448657 h 1942013"/>
              <a:gd name="connsiteX38" fmla="*/ 3893906 w 5568872"/>
              <a:gd name="connsiteY38" fmla="*/ 1458931 h 1942013"/>
              <a:gd name="connsiteX39" fmla="*/ 3965825 w 5568872"/>
              <a:gd name="connsiteY39" fmla="*/ 1489753 h 1942013"/>
              <a:gd name="connsiteX40" fmla="*/ 4006922 w 5568872"/>
              <a:gd name="connsiteY40" fmla="*/ 1510301 h 1942013"/>
              <a:gd name="connsiteX41" fmla="*/ 4078841 w 5568872"/>
              <a:gd name="connsiteY41" fmla="*/ 1530850 h 1942013"/>
              <a:gd name="connsiteX42" fmla="*/ 4140486 w 5568872"/>
              <a:gd name="connsiteY42" fmla="*/ 1541124 h 1942013"/>
              <a:gd name="connsiteX43" fmla="*/ 4222679 w 5568872"/>
              <a:gd name="connsiteY43" fmla="*/ 1561672 h 1942013"/>
              <a:gd name="connsiteX44" fmla="*/ 4325421 w 5568872"/>
              <a:gd name="connsiteY44" fmla="*/ 1582221 h 1942013"/>
              <a:gd name="connsiteX45" fmla="*/ 4376791 w 5568872"/>
              <a:gd name="connsiteY45" fmla="*/ 1602769 h 1942013"/>
              <a:gd name="connsiteX46" fmla="*/ 4479533 w 5568872"/>
              <a:gd name="connsiteY46" fmla="*/ 1623317 h 1942013"/>
              <a:gd name="connsiteX47" fmla="*/ 4623371 w 5568872"/>
              <a:gd name="connsiteY47" fmla="*/ 1654140 h 1942013"/>
              <a:gd name="connsiteX48" fmla="*/ 4674742 w 5568872"/>
              <a:gd name="connsiteY48" fmla="*/ 1664414 h 1942013"/>
              <a:gd name="connsiteX49" fmla="*/ 4715838 w 5568872"/>
              <a:gd name="connsiteY49" fmla="*/ 1674688 h 1942013"/>
              <a:gd name="connsiteX50" fmla="*/ 4798032 w 5568872"/>
              <a:gd name="connsiteY50" fmla="*/ 1705510 h 1942013"/>
              <a:gd name="connsiteX51" fmla="*/ 4869951 w 5568872"/>
              <a:gd name="connsiteY51" fmla="*/ 1726059 h 1942013"/>
              <a:gd name="connsiteX52" fmla="*/ 4911047 w 5568872"/>
              <a:gd name="connsiteY52" fmla="*/ 1736333 h 1942013"/>
              <a:gd name="connsiteX53" fmla="*/ 5075434 w 5568872"/>
              <a:gd name="connsiteY53" fmla="*/ 1808252 h 1942013"/>
              <a:gd name="connsiteX54" fmla="*/ 5106256 w 5568872"/>
              <a:gd name="connsiteY54" fmla="*/ 1828800 h 1942013"/>
              <a:gd name="connsiteX55" fmla="*/ 5208998 w 5568872"/>
              <a:gd name="connsiteY55" fmla="*/ 1849349 h 1942013"/>
              <a:gd name="connsiteX56" fmla="*/ 5250095 w 5568872"/>
              <a:gd name="connsiteY56" fmla="*/ 1869897 h 1942013"/>
              <a:gd name="connsiteX57" fmla="*/ 5280917 w 5568872"/>
              <a:gd name="connsiteY57" fmla="*/ 1890445 h 1942013"/>
              <a:gd name="connsiteX58" fmla="*/ 5311740 w 5568872"/>
              <a:gd name="connsiteY58" fmla="*/ 1900719 h 1942013"/>
              <a:gd name="connsiteX59" fmla="*/ 5424755 w 5568872"/>
              <a:gd name="connsiteY59" fmla="*/ 1941816 h 1942013"/>
              <a:gd name="connsiteX60" fmla="*/ 5404207 w 5568872"/>
              <a:gd name="connsiteY60" fmla="*/ 1664413 h 1942013"/>
              <a:gd name="connsiteX61" fmla="*/ 5568593 w 5568872"/>
              <a:gd name="connsiteY61" fmla="*/ 1273996 h 1942013"/>
              <a:gd name="connsiteX62" fmla="*/ 5404208 w 5568872"/>
              <a:gd name="connsiteY62" fmla="*/ 1212351 h 1942013"/>
              <a:gd name="connsiteX63" fmla="*/ 5373385 w 5568872"/>
              <a:gd name="connsiteY63" fmla="*/ 0 h 1942013"/>
              <a:gd name="connsiteX0" fmla="*/ 5373385 w 5427046"/>
              <a:gd name="connsiteY0" fmla="*/ 0 h 1942025"/>
              <a:gd name="connsiteX1" fmla="*/ 3092522 w 5427046"/>
              <a:gd name="connsiteY1" fmla="*/ 205484 h 1942025"/>
              <a:gd name="connsiteX2" fmla="*/ 2239767 w 5427046"/>
              <a:gd name="connsiteY2" fmla="*/ 349322 h 1942025"/>
              <a:gd name="connsiteX3" fmla="*/ 1150706 w 5427046"/>
              <a:gd name="connsiteY3" fmla="*/ 606176 h 1942025"/>
              <a:gd name="connsiteX4" fmla="*/ 410967 w 5427046"/>
              <a:gd name="connsiteY4" fmla="*/ 770562 h 1942025"/>
              <a:gd name="connsiteX5" fmla="*/ 0 w 5427046"/>
              <a:gd name="connsiteY5" fmla="*/ 904126 h 1942025"/>
              <a:gd name="connsiteX6" fmla="*/ 924674 w 5427046"/>
              <a:gd name="connsiteY6" fmla="*/ 760288 h 1942025"/>
              <a:gd name="connsiteX7" fmla="*/ 1448656 w 5427046"/>
              <a:gd name="connsiteY7" fmla="*/ 760288 h 1942025"/>
              <a:gd name="connsiteX8" fmla="*/ 1448656 w 5427046"/>
              <a:gd name="connsiteY8" fmla="*/ 760288 h 1942025"/>
              <a:gd name="connsiteX9" fmla="*/ 1695236 w 5427046"/>
              <a:gd name="connsiteY9" fmla="*/ 780836 h 1942025"/>
              <a:gd name="connsiteX10" fmla="*/ 1746607 w 5427046"/>
              <a:gd name="connsiteY10" fmla="*/ 791110 h 1942025"/>
              <a:gd name="connsiteX11" fmla="*/ 1828800 w 5427046"/>
              <a:gd name="connsiteY11" fmla="*/ 832207 h 1942025"/>
              <a:gd name="connsiteX12" fmla="*/ 1869897 w 5427046"/>
              <a:gd name="connsiteY12" fmla="*/ 842481 h 1942025"/>
              <a:gd name="connsiteX13" fmla="*/ 1993187 w 5427046"/>
              <a:gd name="connsiteY13" fmla="*/ 863030 h 1942025"/>
              <a:gd name="connsiteX14" fmla="*/ 2106203 w 5427046"/>
              <a:gd name="connsiteY14" fmla="*/ 893852 h 1942025"/>
              <a:gd name="connsiteX15" fmla="*/ 2178122 w 5427046"/>
              <a:gd name="connsiteY15" fmla="*/ 914400 h 1942025"/>
              <a:gd name="connsiteX16" fmla="*/ 2332234 w 5427046"/>
              <a:gd name="connsiteY16" fmla="*/ 945223 h 1942025"/>
              <a:gd name="connsiteX17" fmla="*/ 2393879 w 5427046"/>
              <a:gd name="connsiteY17" fmla="*/ 965771 h 1942025"/>
              <a:gd name="connsiteX18" fmla="*/ 2455524 w 5427046"/>
              <a:gd name="connsiteY18" fmla="*/ 986319 h 1942025"/>
              <a:gd name="connsiteX19" fmla="*/ 2558265 w 5427046"/>
              <a:gd name="connsiteY19" fmla="*/ 1017142 h 1942025"/>
              <a:gd name="connsiteX20" fmla="*/ 2619910 w 5427046"/>
              <a:gd name="connsiteY20" fmla="*/ 1037690 h 1942025"/>
              <a:gd name="connsiteX21" fmla="*/ 2671281 w 5427046"/>
              <a:gd name="connsiteY21" fmla="*/ 1047964 h 1942025"/>
              <a:gd name="connsiteX22" fmla="*/ 2784297 w 5427046"/>
              <a:gd name="connsiteY22" fmla="*/ 1089061 h 1942025"/>
              <a:gd name="connsiteX23" fmla="*/ 2856216 w 5427046"/>
              <a:gd name="connsiteY23" fmla="*/ 1109609 h 1942025"/>
              <a:gd name="connsiteX24" fmla="*/ 2897313 w 5427046"/>
              <a:gd name="connsiteY24" fmla="*/ 1140432 h 1942025"/>
              <a:gd name="connsiteX25" fmla="*/ 2958958 w 5427046"/>
              <a:gd name="connsiteY25" fmla="*/ 1150706 h 1942025"/>
              <a:gd name="connsiteX26" fmla="*/ 3030877 w 5427046"/>
              <a:gd name="connsiteY26" fmla="*/ 1171254 h 1942025"/>
              <a:gd name="connsiteX27" fmla="*/ 3123344 w 5427046"/>
              <a:gd name="connsiteY27" fmla="*/ 1191803 h 1942025"/>
              <a:gd name="connsiteX28" fmla="*/ 3246634 w 5427046"/>
              <a:gd name="connsiteY28" fmla="*/ 1243173 h 1942025"/>
              <a:gd name="connsiteX29" fmla="*/ 3349376 w 5427046"/>
              <a:gd name="connsiteY29" fmla="*/ 1263722 h 1942025"/>
              <a:gd name="connsiteX30" fmla="*/ 3431569 w 5427046"/>
              <a:gd name="connsiteY30" fmla="*/ 1294544 h 1942025"/>
              <a:gd name="connsiteX31" fmla="*/ 3493214 w 5427046"/>
              <a:gd name="connsiteY31" fmla="*/ 1335641 h 1942025"/>
              <a:gd name="connsiteX32" fmla="*/ 3534310 w 5427046"/>
              <a:gd name="connsiteY32" fmla="*/ 1345915 h 1942025"/>
              <a:gd name="connsiteX33" fmla="*/ 3565133 w 5427046"/>
              <a:gd name="connsiteY33" fmla="*/ 1356189 h 1942025"/>
              <a:gd name="connsiteX34" fmla="*/ 3606230 w 5427046"/>
              <a:gd name="connsiteY34" fmla="*/ 1376737 h 1942025"/>
              <a:gd name="connsiteX35" fmla="*/ 3688423 w 5427046"/>
              <a:gd name="connsiteY35" fmla="*/ 1397286 h 1942025"/>
              <a:gd name="connsiteX36" fmla="*/ 3811713 w 5427046"/>
              <a:gd name="connsiteY36" fmla="*/ 1438382 h 1942025"/>
              <a:gd name="connsiteX37" fmla="*/ 3852809 w 5427046"/>
              <a:gd name="connsiteY37" fmla="*/ 1448657 h 1942025"/>
              <a:gd name="connsiteX38" fmla="*/ 3893906 w 5427046"/>
              <a:gd name="connsiteY38" fmla="*/ 1458931 h 1942025"/>
              <a:gd name="connsiteX39" fmla="*/ 3965825 w 5427046"/>
              <a:gd name="connsiteY39" fmla="*/ 1489753 h 1942025"/>
              <a:gd name="connsiteX40" fmla="*/ 4006922 w 5427046"/>
              <a:gd name="connsiteY40" fmla="*/ 1510301 h 1942025"/>
              <a:gd name="connsiteX41" fmla="*/ 4078841 w 5427046"/>
              <a:gd name="connsiteY41" fmla="*/ 1530850 h 1942025"/>
              <a:gd name="connsiteX42" fmla="*/ 4140486 w 5427046"/>
              <a:gd name="connsiteY42" fmla="*/ 1541124 h 1942025"/>
              <a:gd name="connsiteX43" fmla="*/ 4222679 w 5427046"/>
              <a:gd name="connsiteY43" fmla="*/ 1561672 h 1942025"/>
              <a:gd name="connsiteX44" fmla="*/ 4325421 w 5427046"/>
              <a:gd name="connsiteY44" fmla="*/ 1582221 h 1942025"/>
              <a:gd name="connsiteX45" fmla="*/ 4376791 w 5427046"/>
              <a:gd name="connsiteY45" fmla="*/ 1602769 h 1942025"/>
              <a:gd name="connsiteX46" fmla="*/ 4479533 w 5427046"/>
              <a:gd name="connsiteY46" fmla="*/ 1623317 h 1942025"/>
              <a:gd name="connsiteX47" fmla="*/ 4623371 w 5427046"/>
              <a:gd name="connsiteY47" fmla="*/ 1654140 h 1942025"/>
              <a:gd name="connsiteX48" fmla="*/ 4674742 w 5427046"/>
              <a:gd name="connsiteY48" fmla="*/ 1664414 h 1942025"/>
              <a:gd name="connsiteX49" fmla="*/ 4715838 w 5427046"/>
              <a:gd name="connsiteY49" fmla="*/ 1674688 h 1942025"/>
              <a:gd name="connsiteX50" fmla="*/ 4798032 w 5427046"/>
              <a:gd name="connsiteY50" fmla="*/ 1705510 h 1942025"/>
              <a:gd name="connsiteX51" fmla="*/ 4869951 w 5427046"/>
              <a:gd name="connsiteY51" fmla="*/ 1726059 h 1942025"/>
              <a:gd name="connsiteX52" fmla="*/ 4911047 w 5427046"/>
              <a:gd name="connsiteY52" fmla="*/ 1736333 h 1942025"/>
              <a:gd name="connsiteX53" fmla="*/ 5075434 w 5427046"/>
              <a:gd name="connsiteY53" fmla="*/ 1808252 h 1942025"/>
              <a:gd name="connsiteX54" fmla="*/ 5106256 w 5427046"/>
              <a:gd name="connsiteY54" fmla="*/ 1828800 h 1942025"/>
              <a:gd name="connsiteX55" fmla="*/ 5208998 w 5427046"/>
              <a:gd name="connsiteY55" fmla="*/ 1849349 h 1942025"/>
              <a:gd name="connsiteX56" fmla="*/ 5250095 w 5427046"/>
              <a:gd name="connsiteY56" fmla="*/ 1869897 h 1942025"/>
              <a:gd name="connsiteX57" fmla="*/ 5280917 w 5427046"/>
              <a:gd name="connsiteY57" fmla="*/ 1890445 h 1942025"/>
              <a:gd name="connsiteX58" fmla="*/ 5311740 w 5427046"/>
              <a:gd name="connsiteY58" fmla="*/ 1900719 h 1942025"/>
              <a:gd name="connsiteX59" fmla="*/ 5424755 w 5427046"/>
              <a:gd name="connsiteY59" fmla="*/ 1941816 h 1942025"/>
              <a:gd name="connsiteX60" fmla="*/ 5404207 w 5427046"/>
              <a:gd name="connsiteY60" fmla="*/ 1664413 h 1942025"/>
              <a:gd name="connsiteX61" fmla="*/ 5404208 w 5427046"/>
              <a:gd name="connsiteY61" fmla="*/ 1212351 h 1942025"/>
              <a:gd name="connsiteX62" fmla="*/ 5373385 w 5427046"/>
              <a:gd name="connsiteY62" fmla="*/ 0 h 1942025"/>
              <a:gd name="connsiteX0" fmla="*/ 5373385 w 5412346"/>
              <a:gd name="connsiteY0" fmla="*/ 0 h 1916028"/>
              <a:gd name="connsiteX1" fmla="*/ 3092522 w 5412346"/>
              <a:gd name="connsiteY1" fmla="*/ 205484 h 1916028"/>
              <a:gd name="connsiteX2" fmla="*/ 2239767 w 5412346"/>
              <a:gd name="connsiteY2" fmla="*/ 349322 h 1916028"/>
              <a:gd name="connsiteX3" fmla="*/ 1150706 w 5412346"/>
              <a:gd name="connsiteY3" fmla="*/ 606176 h 1916028"/>
              <a:gd name="connsiteX4" fmla="*/ 410967 w 5412346"/>
              <a:gd name="connsiteY4" fmla="*/ 770562 h 1916028"/>
              <a:gd name="connsiteX5" fmla="*/ 0 w 5412346"/>
              <a:gd name="connsiteY5" fmla="*/ 904126 h 1916028"/>
              <a:gd name="connsiteX6" fmla="*/ 924674 w 5412346"/>
              <a:gd name="connsiteY6" fmla="*/ 760288 h 1916028"/>
              <a:gd name="connsiteX7" fmla="*/ 1448656 w 5412346"/>
              <a:gd name="connsiteY7" fmla="*/ 760288 h 1916028"/>
              <a:gd name="connsiteX8" fmla="*/ 1448656 w 5412346"/>
              <a:gd name="connsiteY8" fmla="*/ 760288 h 1916028"/>
              <a:gd name="connsiteX9" fmla="*/ 1695236 w 5412346"/>
              <a:gd name="connsiteY9" fmla="*/ 780836 h 1916028"/>
              <a:gd name="connsiteX10" fmla="*/ 1746607 w 5412346"/>
              <a:gd name="connsiteY10" fmla="*/ 791110 h 1916028"/>
              <a:gd name="connsiteX11" fmla="*/ 1828800 w 5412346"/>
              <a:gd name="connsiteY11" fmla="*/ 832207 h 1916028"/>
              <a:gd name="connsiteX12" fmla="*/ 1869897 w 5412346"/>
              <a:gd name="connsiteY12" fmla="*/ 842481 h 1916028"/>
              <a:gd name="connsiteX13" fmla="*/ 1993187 w 5412346"/>
              <a:gd name="connsiteY13" fmla="*/ 863030 h 1916028"/>
              <a:gd name="connsiteX14" fmla="*/ 2106203 w 5412346"/>
              <a:gd name="connsiteY14" fmla="*/ 893852 h 1916028"/>
              <a:gd name="connsiteX15" fmla="*/ 2178122 w 5412346"/>
              <a:gd name="connsiteY15" fmla="*/ 914400 h 1916028"/>
              <a:gd name="connsiteX16" fmla="*/ 2332234 w 5412346"/>
              <a:gd name="connsiteY16" fmla="*/ 945223 h 1916028"/>
              <a:gd name="connsiteX17" fmla="*/ 2393879 w 5412346"/>
              <a:gd name="connsiteY17" fmla="*/ 965771 h 1916028"/>
              <a:gd name="connsiteX18" fmla="*/ 2455524 w 5412346"/>
              <a:gd name="connsiteY18" fmla="*/ 986319 h 1916028"/>
              <a:gd name="connsiteX19" fmla="*/ 2558265 w 5412346"/>
              <a:gd name="connsiteY19" fmla="*/ 1017142 h 1916028"/>
              <a:gd name="connsiteX20" fmla="*/ 2619910 w 5412346"/>
              <a:gd name="connsiteY20" fmla="*/ 1037690 h 1916028"/>
              <a:gd name="connsiteX21" fmla="*/ 2671281 w 5412346"/>
              <a:gd name="connsiteY21" fmla="*/ 1047964 h 1916028"/>
              <a:gd name="connsiteX22" fmla="*/ 2784297 w 5412346"/>
              <a:gd name="connsiteY22" fmla="*/ 1089061 h 1916028"/>
              <a:gd name="connsiteX23" fmla="*/ 2856216 w 5412346"/>
              <a:gd name="connsiteY23" fmla="*/ 1109609 h 1916028"/>
              <a:gd name="connsiteX24" fmla="*/ 2897313 w 5412346"/>
              <a:gd name="connsiteY24" fmla="*/ 1140432 h 1916028"/>
              <a:gd name="connsiteX25" fmla="*/ 2958958 w 5412346"/>
              <a:gd name="connsiteY25" fmla="*/ 1150706 h 1916028"/>
              <a:gd name="connsiteX26" fmla="*/ 3030877 w 5412346"/>
              <a:gd name="connsiteY26" fmla="*/ 1171254 h 1916028"/>
              <a:gd name="connsiteX27" fmla="*/ 3123344 w 5412346"/>
              <a:gd name="connsiteY27" fmla="*/ 1191803 h 1916028"/>
              <a:gd name="connsiteX28" fmla="*/ 3246634 w 5412346"/>
              <a:gd name="connsiteY28" fmla="*/ 1243173 h 1916028"/>
              <a:gd name="connsiteX29" fmla="*/ 3349376 w 5412346"/>
              <a:gd name="connsiteY29" fmla="*/ 1263722 h 1916028"/>
              <a:gd name="connsiteX30" fmla="*/ 3431569 w 5412346"/>
              <a:gd name="connsiteY30" fmla="*/ 1294544 h 1916028"/>
              <a:gd name="connsiteX31" fmla="*/ 3493214 w 5412346"/>
              <a:gd name="connsiteY31" fmla="*/ 1335641 h 1916028"/>
              <a:gd name="connsiteX32" fmla="*/ 3534310 w 5412346"/>
              <a:gd name="connsiteY32" fmla="*/ 1345915 h 1916028"/>
              <a:gd name="connsiteX33" fmla="*/ 3565133 w 5412346"/>
              <a:gd name="connsiteY33" fmla="*/ 1356189 h 1916028"/>
              <a:gd name="connsiteX34" fmla="*/ 3606230 w 5412346"/>
              <a:gd name="connsiteY34" fmla="*/ 1376737 h 1916028"/>
              <a:gd name="connsiteX35" fmla="*/ 3688423 w 5412346"/>
              <a:gd name="connsiteY35" fmla="*/ 1397286 h 1916028"/>
              <a:gd name="connsiteX36" fmla="*/ 3811713 w 5412346"/>
              <a:gd name="connsiteY36" fmla="*/ 1438382 h 1916028"/>
              <a:gd name="connsiteX37" fmla="*/ 3852809 w 5412346"/>
              <a:gd name="connsiteY37" fmla="*/ 1448657 h 1916028"/>
              <a:gd name="connsiteX38" fmla="*/ 3893906 w 5412346"/>
              <a:gd name="connsiteY38" fmla="*/ 1458931 h 1916028"/>
              <a:gd name="connsiteX39" fmla="*/ 3965825 w 5412346"/>
              <a:gd name="connsiteY39" fmla="*/ 1489753 h 1916028"/>
              <a:gd name="connsiteX40" fmla="*/ 4006922 w 5412346"/>
              <a:gd name="connsiteY40" fmla="*/ 1510301 h 1916028"/>
              <a:gd name="connsiteX41" fmla="*/ 4078841 w 5412346"/>
              <a:gd name="connsiteY41" fmla="*/ 1530850 h 1916028"/>
              <a:gd name="connsiteX42" fmla="*/ 4140486 w 5412346"/>
              <a:gd name="connsiteY42" fmla="*/ 1541124 h 1916028"/>
              <a:gd name="connsiteX43" fmla="*/ 4222679 w 5412346"/>
              <a:gd name="connsiteY43" fmla="*/ 1561672 h 1916028"/>
              <a:gd name="connsiteX44" fmla="*/ 4325421 w 5412346"/>
              <a:gd name="connsiteY44" fmla="*/ 1582221 h 1916028"/>
              <a:gd name="connsiteX45" fmla="*/ 4376791 w 5412346"/>
              <a:gd name="connsiteY45" fmla="*/ 1602769 h 1916028"/>
              <a:gd name="connsiteX46" fmla="*/ 4479533 w 5412346"/>
              <a:gd name="connsiteY46" fmla="*/ 1623317 h 1916028"/>
              <a:gd name="connsiteX47" fmla="*/ 4623371 w 5412346"/>
              <a:gd name="connsiteY47" fmla="*/ 1654140 h 1916028"/>
              <a:gd name="connsiteX48" fmla="*/ 4674742 w 5412346"/>
              <a:gd name="connsiteY48" fmla="*/ 1664414 h 1916028"/>
              <a:gd name="connsiteX49" fmla="*/ 4715838 w 5412346"/>
              <a:gd name="connsiteY49" fmla="*/ 1674688 h 1916028"/>
              <a:gd name="connsiteX50" fmla="*/ 4798032 w 5412346"/>
              <a:gd name="connsiteY50" fmla="*/ 1705510 h 1916028"/>
              <a:gd name="connsiteX51" fmla="*/ 4869951 w 5412346"/>
              <a:gd name="connsiteY51" fmla="*/ 1726059 h 1916028"/>
              <a:gd name="connsiteX52" fmla="*/ 4911047 w 5412346"/>
              <a:gd name="connsiteY52" fmla="*/ 1736333 h 1916028"/>
              <a:gd name="connsiteX53" fmla="*/ 5075434 w 5412346"/>
              <a:gd name="connsiteY53" fmla="*/ 1808252 h 1916028"/>
              <a:gd name="connsiteX54" fmla="*/ 5106256 w 5412346"/>
              <a:gd name="connsiteY54" fmla="*/ 1828800 h 1916028"/>
              <a:gd name="connsiteX55" fmla="*/ 5208998 w 5412346"/>
              <a:gd name="connsiteY55" fmla="*/ 1849349 h 1916028"/>
              <a:gd name="connsiteX56" fmla="*/ 5250095 w 5412346"/>
              <a:gd name="connsiteY56" fmla="*/ 1869897 h 1916028"/>
              <a:gd name="connsiteX57" fmla="*/ 5280917 w 5412346"/>
              <a:gd name="connsiteY57" fmla="*/ 1890445 h 1916028"/>
              <a:gd name="connsiteX58" fmla="*/ 5311740 w 5412346"/>
              <a:gd name="connsiteY58" fmla="*/ 1900719 h 1916028"/>
              <a:gd name="connsiteX59" fmla="*/ 5404207 w 5412346"/>
              <a:gd name="connsiteY59" fmla="*/ 1664413 h 1916028"/>
              <a:gd name="connsiteX60" fmla="*/ 5404208 w 5412346"/>
              <a:gd name="connsiteY60" fmla="*/ 1212351 h 1916028"/>
              <a:gd name="connsiteX61" fmla="*/ 5373385 w 5412346"/>
              <a:gd name="connsiteY61" fmla="*/ 0 h 1916028"/>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869897 w 5406920"/>
              <a:gd name="connsiteY12" fmla="*/ 842481 h 1942752"/>
              <a:gd name="connsiteX13" fmla="*/ 1993187 w 5406920"/>
              <a:gd name="connsiteY13" fmla="*/ 863030 h 1942752"/>
              <a:gd name="connsiteX14" fmla="*/ 2106203 w 5406920"/>
              <a:gd name="connsiteY14" fmla="*/ 893852 h 1942752"/>
              <a:gd name="connsiteX15" fmla="*/ 2178122 w 5406920"/>
              <a:gd name="connsiteY15" fmla="*/ 914400 h 1942752"/>
              <a:gd name="connsiteX16" fmla="*/ 2332234 w 5406920"/>
              <a:gd name="connsiteY16" fmla="*/ 945223 h 1942752"/>
              <a:gd name="connsiteX17" fmla="*/ 2393879 w 5406920"/>
              <a:gd name="connsiteY17" fmla="*/ 965771 h 1942752"/>
              <a:gd name="connsiteX18" fmla="*/ 2455524 w 5406920"/>
              <a:gd name="connsiteY18" fmla="*/ 986319 h 1942752"/>
              <a:gd name="connsiteX19" fmla="*/ 2558265 w 5406920"/>
              <a:gd name="connsiteY19" fmla="*/ 1017142 h 1942752"/>
              <a:gd name="connsiteX20" fmla="*/ 2619910 w 5406920"/>
              <a:gd name="connsiteY20" fmla="*/ 1037690 h 1942752"/>
              <a:gd name="connsiteX21" fmla="*/ 2671281 w 5406920"/>
              <a:gd name="connsiteY21" fmla="*/ 1047964 h 1942752"/>
              <a:gd name="connsiteX22" fmla="*/ 2784297 w 5406920"/>
              <a:gd name="connsiteY22" fmla="*/ 1089061 h 1942752"/>
              <a:gd name="connsiteX23" fmla="*/ 2856216 w 5406920"/>
              <a:gd name="connsiteY23" fmla="*/ 1109609 h 1942752"/>
              <a:gd name="connsiteX24" fmla="*/ 2897313 w 5406920"/>
              <a:gd name="connsiteY24" fmla="*/ 1140432 h 1942752"/>
              <a:gd name="connsiteX25" fmla="*/ 2958958 w 5406920"/>
              <a:gd name="connsiteY25" fmla="*/ 1150706 h 1942752"/>
              <a:gd name="connsiteX26" fmla="*/ 3030877 w 5406920"/>
              <a:gd name="connsiteY26" fmla="*/ 1171254 h 1942752"/>
              <a:gd name="connsiteX27" fmla="*/ 3123344 w 5406920"/>
              <a:gd name="connsiteY27" fmla="*/ 1191803 h 1942752"/>
              <a:gd name="connsiteX28" fmla="*/ 3246634 w 5406920"/>
              <a:gd name="connsiteY28" fmla="*/ 1243173 h 1942752"/>
              <a:gd name="connsiteX29" fmla="*/ 3349376 w 5406920"/>
              <a:gd name="connsiteY29" fmla="*/ 1263722 h 1942752"/>
              <a:gd name="connsiteX30" fmla="*/ 3431569 w 5406920"/>
              <a:gd name="connsiteY30" fmla="*/ 1294544 h 1942752"/>
              <a:gd name="connsiteX31" fmla="*/ 3493214 w 5406920"/>
              <a:gd name="connsiteY31" fmla="*/ 1335641 h 1942752"/>
              <a:gd name="connsiteX32" fmla="*/ 3534310 w 5406920"/>
              <a:gd name="connsiteY32" fmla="*/ 1345915 h 1942752"/>
              <a:gd name="connsiteX33" fmla="*/ 3565133 w 5406920"/>
              <a:gd name="connsiteY33" fmla="*/ 1356189 h 1942752"/>
              <a:gd name="connsiteX34" fmla="*/ 3606230 w 5406920"/>
              <a:gd name="connsiteY34" fmla="*/ 1376737 h 1942752"/>
              <a:gd name="connsiteX35" fmla="*/ 3688423 w 5406920"/>
              <a:gd name="connsiteY35" fmla="*/ 1397286 h 1942752"/>
              <a:gd name="connsiteX36" fmla="*/ 3811713 w 5406920"/>
              <a:gd name="connsiteY36" fmla="*/ 1438382 h 1942752"/>
              <a:gd name="connsiteX37" fmla="*/ 3852809 w 5406920"/>
              <a:gd name="connsiteY37" fmla="*/ 1448657 h 1942752"/>
              <a:gd name="connsiteX38" fmla="*/ 3893906 w 5406920"/>
              <a:gd name="connsiteY38" fmla="*/ 1458931 h 1942752"/>
              <a:gd name="connsiteX39" fmla="*/ 3965825 w 5406920"/>
              <a:gd name="connsiteY39" fmla="*/ 1489753 h 1942752"/>
              <a:gd name="connsiteX40" fmla="*/ 4006922 w 5406920"/>
              <a:gd name="connsiteY40" fmla="*/ 1510301 h 1942752"/>
              <a:gd name="connsiteX41" fmla="*/ 4078841 w 5406920"/>
              <a:gd name="connsiteY41" fmla="*/ 1530850 h 1942752"/>
              <a:gd name="connsiteX42" fmla="*/ 4140486 w 5406920"/>
              <a:gd name="connsiteY42" fmla="*/ 1541124 h 1942752"/>
              <a:gd name="connsiteX43" fmla="*/ 4222679 w 5406920"/>
              <a:gd name="connsiteY43" fmla="*/ 1561672 h 1942752"/>
              <a:gd name="connsiteX44" fmla="*/ 4325421 w 5406920"/>
              <a:gd name="connsiteY44" fmla="*/ 1582221 h 1942752"/>
              <a:gd name="connsiteX45" fmla="*/ 4376791 w 5406920"/>
              <a:gd name="connsiteY45" fmla="*/ 1602769 h 1942752"/>
              <a:gd name="connsiteX46" fmla="*/ 4479533 w 5406920"/>
              <a:gd name="connsiteY46" fmla="*/ 1623317 h 1942752"/>
              <a:gd name="connsiteX47" fmla="*/ 4623371 w 5406920"/>
              <a:gd name="connsiteY47" fmla="*/ 1654140 h 1942752"/>
              <a:gd name="connsiteX48" fmla="*/ 4674742 w 5406920"/>
              <a:gd name="connsiteY48" fmla="*/ 1664414 h 1942752"/>
              <a:gd name="connsiteX49" fmla="*/ 4715838 w 5406920"/>
              <a:gd name="connsiteY49" fmla="*/ 1674688 h 1942752"/>
              <a:gd name="connsiteX50" fmla="*/ 4798032 w 5406920"/>
              <a:gd name="connsiteY50" fmla="*/ 1705510 h 1942752"/>
              <a:gd name="connsiteX51" fmla="*/ 4869951 w 5406920"/>
              <a:gd name="connsiteY51" fmla="*/ 1726059 h 1942752"/>
              <a:gd name="connsiteX52" fmla="*/ 4911047 w 5406920"/>
              <a:gd name="connsiteY52" fmla="*/ 1736333 h 1942752"/>
              <a:gd name="connsiteX53" fmla="*/ 5075434 w 5406920"/>
              <a:gd name="connsiteY53" fmla="*/ 1808252 h 1942752"/>
              <a:gd name="connsiteX54" fmla="*/ 5106256 w 5406920"/>
              <a:gd name="connsiteY54" fmla="*/ 1828800 h 1942752"/>
              <a:gd name="connsiteX55" fmla="*/ 5208998 w 5406920"/>
              <a:gd name="connsiteY55" fmla="*/ 1849349 h 1942752"/>
              <a:gd name="connsiteX56" fmla="*/ 5250095 w 5406920"/>
              <a:gd name="connsiteY56" fmla="*/ 1869897 h 1942752"/>
              <a:gd name="connsiteX57" fmla="*/ 5280917 w 5406920"/>
              <a:gd name="connsiteY57" fmla="*/ 1890445 h 1942752"/>
              <a:gd name="connsiteX58" fmla="*/ 5393933 w 5406920"/>
              <a:gd name="connsiteY58" fmla="*/ 1931541 h 1942752"/>
              <a:gd name="connsiteX59" fmla="*/ 5404207 w 5406920"/>
              <a:gd name="connsiteY59" fmla="*/ 1664413 h 1942752"/>
              <a:gd name="connsiteX60" fmla="*/ 5404208 w 5406920"/>
              <a:gd name="connsiteY60" fmla="*/ 1212351 h 1942752"/>
              <a:gd name="connsiteX61" fmla="*/ 5373385 w 5406920"/>
              <a:gd name="connsiteY6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869897 w 5406920"/>
              <a:gd name="connsiteY12" fmla="*/ 842481 h 1942752"/>
              <a:gd name="connsiteX13" fmla="*/ 1993187 w 5406920"/>
              <a:gd name="connsiteY13" fmla="*/ 863030 h 1942752"/>
              <a:gd name="connsiteX14" fmla="*/ 2106203 w 5406920"/>
              <a:gd name="connsiteY14" fmla="*/ 893852 h 1942752"/>
              <a:gd name="connsiteX15" fmla="*/ 2332234 w 5406920"/>
              <a:gd name="connsiteY15" fmla="*/ 945223 h 1942752"/>
              <a:gd name="connsiteX16" fmla="*/ 2393879 w 5406920"/>
              <a:gd name="connsiteY16" fmla="*/ 965771 h 1942752"/>
              <a:gd name="connsiteX17" fmla="*/ 2455524 w 5406920"/>
              <a:gd name="connsiteY17" fmla="*/ 986319 h 1942752"/>
              <a:gd name="connsiteX18" fmla="*/ 2558265 w 5406920"/>
              <a:gd name="connsiteY18" fmla="*/ 1017142 h 1942752"/>
              <a:gd name="connsiteX19" fmla="*/ 2619910 w 5406920"/>
              <a:gd name="connsiteY19" fmla="*/ 1037690 h 1942752"/>
              <a:gd name="connsiteX20" fmla="*/ 2671281 w 5406920"/>
              <a:gd name="connsiteY20" fmla="*/ 1047964 h 1942752"/>
              <a:gd name="connsiteX21" fmla="*/ 2784297 w 5406920"/>
              <a:gd name="connsiteY21" fmla="*/ 1089061 h 1942752"/>
              <a:gd name="connsiteX22" fmla="*/ 2856216 w 5406920"/>
              <a:gd name="connsiteY22" fmla="*/ 1109609 h 1942752"/>
              <a:gd name="connsiteX23" fmla="*/ 2897313 w 5406920"/>
              <a:gd name="connsiteY23" fmla="*/ 1140432 h 1942752"/>
              <a:gd name="connsiteX24" fmla="*/ 2958958 w 5406920"/>
              <a:gd name="connsiteY24" fmla="*/ 1150706 h 1942752"/>
              <a:gd name="connsiteX25" fmla="*/ 3030877 w 5406920"/>
              <a:gd name="connsiteY25" fmla="*/ 1171254 h 1942752"/>
              <a:gd name="connsiteX26" fmla="*/ 3123344 w 5406920"/>
              <a:gd name="connsiteY26" fmla="*/ 1191803 h 1942752"/>
              <a:gd name="connsiteX27" fmla="*/ 3246634 w 5406920"/>
              <a:gd name="connsiteY27" fmla="*/ 1243173 h 1942752"/>
              <a:gd name="connsiteX28" fmla="*/ 3349376 w 5406920"/>
              <a:gd name="connsiteY28" fmla="*/ 1263722 h 1942752"/>
              <a:gd name="connsiteX29" fmla="*/ 3431569 w 5406920"/>
              <a:gd name="connsiteY29" fmla="*/ 1294544 h 1942752"/>
              <a:gd name="connsiteX30" fmla="*/ 3493214 w 5406920"/>
              <a:gd name="connsiteY30" fmla="*/ 1335641 h 1942752"/>
              <a:gd name="connsiteX31" fmla="*/ 3534310 w 5406920"/>
              <a:gd name="connsiteY31" fmla="*/ 1345915 h 1942752"/>
              <a:gd name="connsiteX32" fmla="*/ 3565133 w 5406920"/>
              <a:gd name="connsiteY32" fmla="*/ 1356189 h 1942752"/>
              <a:gd name="connsiteX33" fmla="*/ 3606230 w 5406920"/>
              <a:gd name="connsiteY33" fmla="*/ 1376737 h 1942752"/>
              <a:gd name="connsiteX34" fmla="*/ 3688423 w 5406920"/>
              <a:gd name="connsiteY34" fmla="*/ 1397286 h 1942752"/>
              <a:gd name="connsiteX35" fmla="*/ 3811713 w 5406920"/>
              <a:gd name="connsiteY35" fmla="*/ 1438382 h 1942752"/>
              <a:gd name="connsiteX36" fmla="*/ 3852809 w 5406920"/>
              <a:gd name="connsiteY36" fmla="*/ 1448657 h 1942752"/>
              <a:gd name="connsiteX37" fmla="*/ 3893906 w 5406920"/>
              <a:gd name="connsiteY37" fmla="*/ 1458931 h 1942752"/>
              <a:gd name="connsiteX38" fmla="*/ 3965825 w 5406920"/>
              <a:gd name="connsiteY38" fmla="*/ 1489753 h 1942752"/>
              <a:gd name="connsiteX39" fmla="*/ 4006922 w 5406920"/>
              <a:gd name="connsiteY39" fmla="*/ 1510301 h 1942752"/>
              <a:gd name="connsiteX40" fmla="*/ 4078841 w 5406920"/>
              <a:gd name="connsiteY40" fmla="*/ 1530850 h 1942752"/>
              <a:gd name="connsiteX41" fmla="*/ 4140486 w 5406920"/>
              <a:gd name="connsiteY41" fmla="*/ 1541124 h 1942752"/>
              <a:gd name="connsiteX42" fmla="*/ 4222679 w 5406920"/>
              <a:gd name="connsiteY42" fmla="*/ 1561672 h 1942752"/>
              <a:gd name="connsiteX43" fmla="*/ 4325421 w 5406920"/>
              <a:gd name="connsiteY43" fmla="*/ 1582221 h 1942752"/>
              <a:gd name="connsiteX44" fmla="*/ 4376791 w 5406920"/>
              <a:gd name="connsiteY44" fmla="*/ 1602769 h 1942752"/>
              <a:gd name="connsiteX45" fmla="*/ 4479533 w 5406920"/>
              <a:gd name="connsiteY45" fmla="*/ 1623317 h 1942752"/>
              <a:gd name="connsiteX46" fmla="*/ 4623371 w 5406920"/>
              <a:gd name="connsiteY46" fmla="*/ 1654140 h 1942752"/>
              <a:gd name="connsiteX47" fmla="*/ 4674742 w 5406920"/>
              <a:gd name="connsiteY47" fmla="*/ 1664414 h 1942752"/>
              <a:gd name="connsiteX48" fmla="*/ 4715838 w 5406920"/>
              <a:gd name="connsiteY48" fmla="*/ 1674688 h 1942752"/>
              <a:gd name="connsiteX49" fmla="*/ 4798032 w 5406920"/>
              <a:gd name="connsiteY49" fmla="*/ 1705510 h 1942752"/>
              <a:gd name="connsiteX50" fmla="*/ 4869951 w 5406920"/>
              <a:gd name="connsiteY50" fmla="*/ 1726059 h 1942752"/>
              <a:gd name="connsiteX51" fmla="*/ 4911047 w 5406920"/>
              <a:gd name="connsiteY51" fmla="*/ 1736333 h 1942752"/>
              <a:gd name="connsiteX52" fmla="*/ 5075434 w 5406920"/>
              <a:gd name="connsiteY52" fmla="*/ 1808252 h 1942752"/>
              <a:gd name="connsiteX53" fmla="*/ 5106256 w 5406920"/>
              <a:gd name="connsiteY53" fmla="*/ 1828800 h 1942752"/>
              <a:gd name="connsiteX54" fmla="*/ 5208998 w 5406920"/>
              <a:gd name="connsiteY54" fmla="*/ 1849349 h 1942752"/>
              <a:gd name="connsiteX55" fmla="*/ 5250095 w 5406920"/>
              <a:gd name="connsiteY55" fmla="*/ 1869897 h 1942752"/>
              <a:gd name="connsiteX56" fmla="*/ 5280917 w 5406920"/>
              <a:gd name="connsiteY56" fmla="*/ 1890445 h 1942752"/>
              <a:gd name="connsiteX57" fmla="*/ 5393933 w 5406920"/>
              <a:gd name="connsiteY57" fmla="*/ 1931541 h 1942752"/>
              <a:gd name="connsiteX58" fmla="*/ 5404207 w 5406920"/>
              <a:gd name="connsiteY58" fmla="*/ 1664413 h 1942752"/>
              <a:gd name="connsiteX59" fmla="*/ 5404208 w 5406920"/>
              <a:gd name="connsiteY59" fmla="*/ 1212351 h 1942752"/>
              <a:gd name="connsiteX60" fmla="*/ 5373385 w 5406920"/>
              <a:gd name="connsiteY6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746607 w 5406920"/>
              <a:gd name="connsiteY10" fmla="*/ 791110 h 1942752"/>
              <a:gd name="connsiteX11" fmla="*/ 1828800 w 5406920"/>
              <a:gd name="connsiteY11" fmla="*/ 832207 h 1942752"/>
              <a:gd name="connsiteX12" fmla="*/ 1993187 w 5406920"/>
              <a:gd name="connsiteY12" fmla="*/ 863030 h 1942752"/>
              <a:gd name="connsiteX13" fmla="*/ 2106203 w 5406920"/>
              <a:gd name="connsiteY13" fmla="*/ 893852 h 1942752"/>
              <a:gd name="connsiteX14" fmla="*/ 2332234 w 5406920"/>
              <a:gd name="connsiteY14" fmla="*/ 945223 h 1942752"/>
              <a:gd name="connsiteX15" fmla="*/ 2393879 w 5406920"/>
              <a:gd name="connsiteY15" fmla="*/ 965771 h 1942752"/>
              <a:gd name="connsiteX16" fmla="*/ 2455524 w 5406920"/>
              <a:gd name="connsiteY16" fmla="*/ 986319 h 1942752"/>
              <a:gd name="connsiteX17" fmla="*/ 2558265 w 5406920"/>
              <a:gd name="connsiteY17" fmla="*/ 1017142 h 1942752"/>
              <a:gd name="connsiteX18" fmla="*/ 2619910 w 5406920"/>
              <a:gd name="connsiteY18" fmla="*/ 1037690 h 1942752"/>
              <a:gd name="connsiteX19" fmla="*/ 2671281 w 5406920"/>
              <a:gd name="connsiteY19" fmla="*/ 1047964 h 1942752"/>
              <a:gd name="connsiteX20" fmla="*/ 2784297 w 5406920"/>
              <a:gd name="connsiteY20" fmla="*/ 1089061 h 1942752"/>
              <a:gd name="connsiteX21" fmla="*/ 2856216 w 5406920"/>
              <a:gd name="connsiteY21" fmla="*/ 1109609 h 1942752"/>
              <a:gd name="connsiteX22" fmla="*/ 2897313 w 5406920"/>
              <a:gd name="connsiteY22" fmla="*/ 1140432 h 1942752"/>
              <a:gd name="connsiteX23" fmla="*/ 2958958 w 5406920"/>
              <a:gd name="connsiteY23" fmla="*/ 1150706 h 1942752"/>
              <a:gd name="connsiteX24" fmla="*/ 3030877 w 5406920"/>
              <a:gd name="connsiteY24" fmla="*/ 1171254 h 1942752"/>
              <a:gd name="connsiteX25" fmla="*/ 3123344 w 5406920"/>
              <a:gd name="connsiteY25" fmla="*/ 1191803 h 1942752"/>
              <a:gd name="connsiteX26" fmla="*/ 3246634 w 5406920"/>
              <a:gd name="connsiteY26" fmla="*/ 1243173 h 1942752"/>
              <a:gd name="connsiteX27" fmla="*/ 3349376 w 5406920"/>
              <a:gd name="connsiteY27" fmla="*/ 1263722 h 1942752"/>
              <a:gd name="connsiteX28" fmla="*/ 3431569 w 5406920"/>
              <a:gd name="connsiteY28" fmla="*/ 1294544 h 1942752"/>
              <a:gd name="connsiteX29" fmla="*/ 3493214 w 5406920"/>
              <a:gd name="connsiteY29" fmla="*/ 1335641 h 1942752"/>
              <a:gd name="connsiteX30" fmla="*/ 3534310 w 5406920"/>
              <a:gd name="connsiteY30" fmla="*/ 1345915 h 1942752"/>
              <a:gd name="connsiteX31" fmla="*/ 3565133 w 5406920"/>
              <a:gd name="connsiteY31" fmla="*/ 1356189 h 1942752"/>
              <a:gd name="connsiteX32" fmla="*/ 3606230 w 5406920"/>
              <a:gd name="connsiteY32" fmla="*/ 1376737 h 1942752"/>
              <a:gd name="connsiteX33" fmla="*/ 3688423 w 5406920"/>
              <a:gd name="connsiteY33" fmla="*/ 1397286 h 1942752"/>
              <a:gd name="connsiteX34" fmla="*/ 3811713 w 5406920"/>
              <a:gd name="connsiteY34" fmla="*/ 1438382 h 1942752"/>
              <a:gd name="connsiteX35" fmla="*/ 3852809 w 5406920"/>
              <a:gd name="connsiteY35" fmla="*/ 1448657 h 1942752"/>
              <a:gd name="connsiteX36" fmla="*/ 3893906 w 5406920"/>
              <a:gd name="connsiteY36" fmla="*/ 1458931 h 1942752"/>
              <a:gd name="connsiteX37" fmla="*/ 3965825 w 5406920"/>
              <a:gd name="connsiteY37" fmla="*/ 1489753 h 1942752"/>
              <a:gd name="connsiteX38" fmla="*/ 4006922 w 5406920"/>
              <a:gd name="connsiteY38" fmla="*/ 1510301 h 1942752"/>
              <a:gd name="connsiteX39" fmla="*/ 4078841 w 5406920"/>
              <a:gd name="connsiteY39" fmla="*/ 1530850 h 1942752"/>
              <a:gd name="connsiteX40" fmla="*/ 4140486 w 5406920"/>
              <a:gd name="connsiteY40" fmla="*/ 1541124 h 1942752"/>
              <a:gd name="connsiteX41" fmla="*/ 4222679 w 5406920"/>
              <a:gd name="connsiteY41" fmla="*/ 1561672 h 1942752"/>
              <a:gd name="connsiteX42" fmla="*/ 4325421 w 5406920"/>
              <a:gd name="connsiteY42" fmla="*/ 1582221 h 1942752"/>
              <a:gd name="connsiteX43" fmla="*/ 4376791 w 5406920"/>
              <a:gd name="connsiteY43" fmla="*/ 1602769 h 1942752"/>
              <a:gd name="connsiteX44" fmla="*/ 4479533 w 5406920"/>
              <a:gd name="connsiteY44" fmla="*/ 1623317 h 1942752"/>
              <a:gd name="connsiteX45" fmla="*/ 4623371 w 5406920"/>
              <a:gd name="connsiteY45" fmla="*/ 1654140 h 1942752"/>
              <a:gd name="connsiteX46" fmla="*/ 4674742 w 5406920"/>
              <a:gd name="connsiteY46" fmla="*/ 1664414 h 1942752"/>
              <a:gd name="connsiteX47" fmla="*/ 4715838 w 5406920"/>
              <a:gd name="connsiteY47" fmla="*/ 1674688 h 1942752"/>
              <a:gd name="connsiteX48" fmla="*/ 4798032 w 5406920"/>
              <a:gd name="connsiteY48" fmla="*/ 1705510 h 1942752"/>
              <a:gd name="connsiteX49" fmla="*/ 4869951 w 5406920"/>
              <a:gd name="connsiteY49" fmla="*/ 1726059 h 1942752"/>
              <a:gd name="connsiteX50" fmla="*/ 4911047 w 5406920"/>
              <a:gd name="connsiteY50" fmla="*/ 1736333 h 1942752"/>
              <a:gd name="connsiteX51" fmla="*/ 5075434 w 5406920"/>
              <a:gd name="connsiteY51" fmla="*/ 1808252 h 1942752"/>
              <a:gd name="connsiteX52" fmla="*/ 5106256 w 5406920"/>
              <a:gd name="connsiteY52" fmla="*/ 1828800 h 1942752"/>
              <a:gd name="connsiteX53" fmla="*/ 5208998 w 5406920"/>
              <a:gd name="connsiteY53" fmla="*/ 1849349 h 1942752"/>
              <a:gd name="connsiteX54" fmla="*/ 5250095 w 5406920"/>
              <a:gd name="connsiteY54" fmla="*/ 1869897 h 1942752"/>
              <a:gd name="connsiteX55" fmla="*/ 5280917 w 5406920"/>
              <a:gd name="connsiteY55" fmla="*/ 1890445 h 1942752"/>
              <a:gd name="connsiteX56" fmla="*/ 5393933 w 5406920"/>
              <a:gd name="connsiteY56" fmla="*/ 1931541 h 1942752"/>
              <a:gd name="connsiteX57" fmla="*/ 5404207 w 5406920"/>
              <a:gd name="connsiteY57" fmla="*/ 1664413 h 1942752"/>
              <a:gd name="connsiteX58" fmla="*/ 5404208 w 5406920"/>
              <a:gd name="connsiteY58" fmla="*/ 1212351 h 1942752"/>
              <a:gd name="connsiteX59" fmla="*/ 5373385 w 5406920"/>
              <a:gd name="connsiteY5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455524 w 5406920"/>
              <a:gd name="connsiteY15" fmla="*/ 986319 h 1942752"/>
              <a:gd name="connsiteX16" fmla="*/ 2558265 w 5406920"/>
              <a:gd name="connsiteY16" fmla="*/ 1017142 h 1942752"/>
              <a:gd name="connsiteX17" fmla="*/ 2619910 w 5406920"/>
              <a:gd name="connsiteY17" fmla="*/ 1037690 h 1942752"/>
              <a:gd name="connsiteX18" fmla="*/ 2671281 w 5406920"/>
              <a:gd name="connsiteY18" fmla="*/ 1047964 h 1942752"/>
              <a:gd name="connsiteX19" fmla="*/ 2784297 w 5406920"/>
              <a:gd name="connsiteY19" fmla="*/ 1089061 h 1942752"/>
              <a:gd name="connsiteX20" fmla="*/ 2856216 w 5406920"/>
              <a:gd name="connsiteY20" fmla="*/ 1109609 h 1942752"/>
              <a:gd name="connsiteX21" fmla="*/ 2897313 w 5406920"/>
              <a:gd name="connsiteY21" fmla="*/ 1140432 h 1942752"/>
              <a:gd name="connsiteX22" fmla="*/ 2958958 w 5406920"/>
              <a:gd name="connsiteY22" fmla="*/ 1150706 h 1942752"/>
              <a:gd name="connsiteX23" fmla="*/ 3030877 w 5406920"/>
              <a:gd name="connsiteY23" fmla="*/ 1171254 h 1942752"/>
              <a:gd name="connsiteX24" fmla="*/ 3123344 w 5406920"/>
              <a:gd name="connsiteY24" fmla="*/ 1191803 h 1942752"/>
              <a:gd name="connsiteX25" fmla="*/ 3246634 w 5406920"/>
              <a:gd name="connsiteY25" fmla="*/ 1243173 h 1942752"/>
              <a:gd name="connsiteX26" fmla="*/ 3349376 w 5406920"/>
              <a:gd name="connsiteY26" fmla="*/ 1263722 h 1942752"/>
              <a:gd name="connsiteX27" fmla="*/ 3431569 w 5406920"/>
              <a:gd name="connsiteY27" fmla="*/ 1294544 h 1942752"/>
              <a:gd name="connsiteX28" fmla="*/ 3493214 w 5406920"/>
              <a:gd name="connsiteY28" fmla="*/ 1335641 h 1942752"/>
              <a:gd name="connsiteX29" fmla="*/ 3534310 w 5406920"/>
              <a:gd name="connsiteY29" fmla="*/ 1345915 h 1942752"/>
              <a:gd name="connsiteX30" fmla="*/ 3565133 w 5406920"/>
              <a:gd name="connsiteY30" fmla="*/ 1356189 h 1942752"/>
              <a:gd name="connsiteX31" fmla="*/ 3606230 w 5406920"/>
              <a:gd name="connsiteY31" fmla="*/ 1376737 h 1942752"/>
              <a:gd name="connsiteX32" fmla="*/ 3688423 w 5406920"/>
              <a:gd name="connsiteY32" fmla="*/ 1397286 h 1942752"/>
              <a:gd name="connsiteX33" fmla="*/ 3811713 w 5406920"/>
              <a:gd name="connsiteY33" fmla="*/ 1438382 h 1942752"/>
              <a:gd name="connsiteX34" fmla="*/ 3852809 w 5406920"/>
              <a:gd name="connsiteY34" fmla="*/ 1448657 h 1942752"/>
              <a:gd name="connsiteX35" fmla="*/ 3893906 w 5406920"/>
              <a:gd name="connsiteY35" fmla="*/ 1458931 h 1942752"/>
              <a:gd name="connsiteX36" fmla="*/ 3965825 w 5406920"/>
              <a:gd name="connsiteY36" fmla="*/ 1489753 h 1942752"/>
              <a:gd name="connsiteX37" fmla="*/ 4006922 w 5406920"/>
              <a:gd name="connsiteY37" fmla="*/ 1510301 h 1942752"/>
              <a:gd name="connsiteX38" fmla="*/ 4078841 w 5406920"/>
              <a:gd name="connsiteY38" fmla="*/ 1530850 h 1942752"/>
              <a:gd name="connsiteX39" fmla="*/ 4140486 w 5406920"/>
              <a:gd name="connsiteY39" fmla="*/ 1541124 h 1942752"/>
              <a:gd name="connsiteX40" fmla="*/ 4222679 w 5406920"/>
              <a:gd name="connsiteY40" fmla="*/ 1561672 h 1942752"/>
              <a:gd name="connsiteX41" fmla="*/ 4325421 w 5406920"/>
              <a:gd name="connsiteY41" fmla="*/ 1582221 h 1942752"/>
              <a:gd name="connsiteX42" fmla="*/ 4376791 w 5406920"/>
              <a:gd name="connsiteY42" fmla="*/ 1602769 h 1942752"/>
              <a:gd name="connsiteX43" fmla="*/ 4479533 w 5406920"/>
              <a:gd name="connsiteY43" fmla="*/ 1623317 h 1942752"/>
              <a:gd name="connsiteX44" fmla="*/ 4623371 w 5406920"/>
              <a:gd name="connsiteY44" fmla="*/ 1654140 h 1942752"/>
              <a:gd name="connsiteX45" fmla="*/ 4674742 w 5406920"/>
              <a:gd name="connsiteY45" fmla="*/ 1664414 h 1942752"/>
              <a:gd name="connsiteX46" fmla="*/ 4715838 w 5406920"/>
              <a:gd name="connsiteY46" fmla="*/ 1674688 h 1942752"/>
              <a:gd name="connsiteX47" fmla="*/ 4798032 w 5406920"/>
              <a:gd name="connsiteY47" fmla="*/ 1705510 h 1942752"/>
              <a:gd name="connsiteX48" fmla="*/ 4869951 w 5406920"/>
              <a:gd name="connsiteY48" fmla="*/ 1726059 h 1942752"/>
              <a:gd name="connsiteX49" fmla="*/ 4911047 w 5406920"/>
              <a:gd name="connsiteY49" fmla="*/ 1736333 h 1942752"/>
              <a:gd name="connsiteX50" fmla="*/ 5075434 w 5406920"/>
              <a:gd name="connsiteY50" fmla="*/ 1808252 h 1942752"/>
              <a:gd name="connsiteX51" fmla="*/ 5106256 w 5406920"/>
              <a:gd name="connsiteY51" fmla="*/ 1828800 h 1942752"/>
              <a:gd name="connsiteX52" fmla="*/ 5208998 w 5406920"/>
              <a:gd name="connsiteY52" fmla="*/ 1849349 h 1942752"/>
              <a:gd name="connsiteX53" fmla="*/ 5250095 w 5406920"/>
              <a:gd name="connsiteY53" fmla="*/ 1869897 h 1942752"/>
              <a:gd name="connsiteX54" fmla="*/ 5280917 w 5406920"/>
              <a:gd name="connsiteY54" fmla="*/ 1890445 h 1942752"/>
              <a:gd name="connsiteX55" fmla="*/ 5393933 w 5406920"/>
              <a:gd name="connsiteY55" fmla="*/ 1931541 h 1942752"/>
              <a:gd name="connsiteX56" fmla="*/ 5404207 w 5406920"/>
              <a:gd name="connsiteY56" fmla="*/ 1664413 h 1942752"/>
              <a:gd name="connsiteX57" fmla="*/ 5404208 w 5406920"/>
              <a:gd name="connsiteY57" fmla="*/ 1212351 h 1942752"/>
              <a:gd name="connsiteX58" fmla="*/ 5373385 w 5406920"/>
              <a:gd name="connsiteY5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606230 w 5406920"/>
              <a:gd name="connsiteY30" fmla="*/ 1376737 h 1942752"/>
              <a:gd name="connsiteX31" fmla="*/ 3688423 w 5406920"/>
              <a:gd name="connsiteY31" fmla="*/ 1397286 h 1942752"/>
              <a:gd name="connsiteX32" fmla="*/ 3811713 w 5406920"/>
              <a:gd name="connsiteY32" fmla="*/ 1438382 h 1942752"/>
              <a:gd name="connsiteX33" fmla="*/ 3852809 w 5406920"/>
              <a:gd name="connsiteY33" fmla="*/ 1448657 h 1942752"/>
              <a:gd name="connsiteX34" fmla="*/ 3893906 w 5406920"/>
              <a:gd name="connsiteY34" fmla="*/ 1458931 h 1942752"/>
              <a:gd name="connsiteX35" fmla="*/ 3965825 w 5406920"/>
              <a:gd name="connsiteY35" fmla="*/ 1489753 h 1942752"/>
              <a:gd name="connsiteX36" fmla="*/ 4006922 w 5406920"/>
              <a:gd name="connsiteY36" fmla="*/ 1510301 h 1942752"/>
              <a:gd name="connsiteX37" fmla="*/ 4078841 w 5406920"/>
              <a:gd name="connsiteY37" fmla="*/ 1530850 h 1942752"/>
              <a:gd name="connsiteX38" fmla="*/ 4140486 w 5406920"/>
              <a:gd name="connsiteY38" fmla="*/ 1541124 h 1942752"/>
              <a:gd name="connsiteX39" fmla="*/ 4222679 w 5406920"/>
              <a:gd name="connsiteY39" fmla="*/ 1561672 h 1942752"/>
              <a:gd name="connsiteX40" fmla="*/ 4325421 w 5406920"/>
              <a:gd name="connsiteY40" fmla="*/ 1582221 h 1942752"/>
              <a:gd name="connsiteX41" fmla="*/ 4376791 w 5406920"/>
              <a:gd name="connsiteY41" fmla="*/ 1602769 h 1942752"/>
              <a:gd name="connsiteX42" fmla="*/ 4479533 w 5406920"/>
              <a:gd name="connsiteY42" fmla="*/ 1623317 h 1942752"/>
              <a:gd name="connsiteX43" fmla="*/ 4623371 w 5406920"/>
              <a:gd name="connsiteY43" fmla="*/ 1654140 h 1942752"/>
              <a:gd name="connsiteX44" fmla="*/ 4674742 w 5406920"/>
              <a:gd name="connsiteY44" fmla="*/ 1664414 h 1942752"/>
              <a:gd name="connsiteX45" fmla="*/ 4715838 w 5406920"/>
              <a:gd name="connsiteY45" fmla="*/ 1674688 h 1942752"/>
              <a:gd name="connsiteX46" fmla="*/ 4798032 w 5406920"/>
              <a:gd name="connsiteY46" fmla="*/ 1705510 h 1942752"/>
              <a:gd name="connsiteX47" fmla="*/ 4869951 w 5406920"/>
              <a:gd name="connsiteY47" fmla="*/ 1726059 h 1942752"/>
              <a:gd name="connsiteX48" fmla="*/ 4911047 w 5406920"/>
              <a:gd name="connsiteY48" fmla="*/ 1736333 h 1942752"/>
              <a:gd name="connsiteX49" fmla="*/ 5075434 w 5406920"/>
              <a:gd name="connsiteY49" fmla="*/ 1808252 h 1942752"/>
              <a:gd name="connsiteX50" fmla="*/ 5106256 w 5406920"/>
              <a:gd name="connsiteY50" fmla="*/ 1828800 h 1942752"/>
              <a:gd name="connsiteX51" fmla="*/ 5208998 w 5406920"/>
              <a:gd name="connsiteY51" fmla="*/ 1849349 h 1942752"/>
              <a:gd name="connsiteX52" fmla="*/ 5250095 w 5406920"/>
              <a:gd name="connsiteY52" fmla="*/ 1869897 h 1942752"/>
              <a:gd name="connsiteX53" fmla="*/ 5280917 w 5406920"/>
              <a:gd name="connsiteY53" fmla="*/ 1890445 h 1942752"/>
              <a:gd name="connsiteX54" fmla="*/ 5393933 w 5406920"/>
              <a:gd name="connsiteY54" fmla="*/ 1931541 h 1942752"/>
              <a:gd name="connsiteX55" fmla="*/ 5404207 w 5406920"/>
              <a:gd name="connsiteY55" fmla="*/ 1664413 h 1942752"/>
              <a:gd name="connsiteX56" fmla="*/ 5404208 w 5406920"/>
              <a:gd name="connsiteY56" fmla="*/ 1212351 h 1942752"/>
              <a:gd name="connsiteX57" fmla="*/ 5373385 w 5406920"/>
              <a:gd name="connsiteY5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606230 w 5406920"/>
              <a:gd name="connsiteY30" fmla="*/ 1376737 h 1942752"/>
              <a:gd name="connsiteX31" fmla="*/ 3811713 w 5406920"/>
              <a:gd name="connsiteY31" fmla="*/ 1438382 h 1942752"/>
              <a:gd name="connsiteX32" fmla="*/ 3852809 w 5406920"/>
              <a:gd name="connsiteY32" fmla="*/ 1448657 h 1942752"/>
              <a:gd name="connsiteX33" fmla="*/ 3893906 w 5406920"/>
              <a:gd name="connsiteY33" fmla="*/ 1458931 h 1942752"/>
              <a:gd name="connsiteX34" fmla="*/ 3965825 w 5406920"/>
              <a:gd name="connsiteY34" fmla="*/ 1489753 h 1942752"/>
              <a:gd name="connsiteX35" fmla="*/ 4006922 w 5406920"/>
              <a:gd name="connsiteY35" fmla="*/ 1510301 h 1942752"/>
              <a:gd name="connsiteX36" fmla="*/ 4078841 w 5406920"/>
              <a:gd name="connsiteY36" fmla="*/ 1530850 h 1942752"/>
              <a:gd name="connsiteX37" fmla="*/ 4140486 w 5406920"/>
              <a:gd name="connsiteY37" fmla="*/ 1541124 h 1942752"/>
              <a:gd name="connsiteX38" fmla="*/ 4222679 w 5406920"/>
              <a:gd name="connsiteY38" fmla="*/ 1561672 h 1942752"/>
              <a:gd name="connsiteX39" fmla="*/ 4325421 w 5406920"/>
              <a:gd name="connsiteY39" fmla="*/ 1582221 h 1942752"/>
              <a:gd name="connsiteX40" fmla="*/ 4376791 w 5406920"/>
              <a:gd name="connsiteY40" fmla="*/ 1602769 h 1942752"/>
              <a:gd name="connsiteX41" fmla="*/ 4479533 w 5406920"/>
              <a:gd name="connsiteY41" fmla="*/ 1623317 h 1942752"/>
              <a:gd name="connsiteX42" fmla="*/ 4623371 w 5406920"/>
              <a:gd name="connsiteY42" fmla="*/ 1654140 h 1942752"/>
              <a:gd name="connsiteX43" fmla="*/ 4674742 w 5406920"/>
              <a:gd name="connsiteY43" fmla="*/ 1664414 h 1942752"/>
              <a:gd name="connsiteX44" fmla="*/ 4715838 w 5406920"/>
              <a:gd name="connsiteY44" fmla="*/ 1674688 h 1942752"/>
              <a:gd name="connsiteX45" fmla="*/ 4798032 w 5406920"/>
              <a:gd name="connsiteY45" fmla="*/ 1705510 h 1942752"/>
              <a:gd name="connsiteX46" fmla="*/ 4869951 w 5406920"/>
              <a:gd name="connsiteY46" fmla="*/ 1726059 h 1942752"/>
              <a:gd name="connsiteX47" fmla="*/ 4911047 w 5406920"/>
              <a:gd name="connsiteY47" fmla="*/ 1736333 h 1942752"/>
              <a:gd name="connsiteX48" fmla="*/ 5075434 w 5406920"/>
              <a:gd name="connsiteY48" fmla="*/ 1808252 h 1942752"/>
              <a:gd name="connsiteX49" fmla="*/ 5106256 w 5406920"/>
              <a:gd name="connsiteY49" fmla="*/ 1828800 h 1942752"/>
              <a:gd name="connsiteX50" fmla="*/ 5208998 w 5406920"/>
              <a:gd name="connsiteY50" fmla="*/ 1849349 h 1942752"/>
              <a:gd name="connsiteX51" fmla="*/ 5250095 w 5406920"/>
              <a:gd name="connsiteY51" fmla="*/ 1869897 h 1942752"/>
              <a:gd name="connsiteX52" fmla="*/ 5280917 w 5406920"/>
              <a:gd name="connsiteY52" fmla="*/ 1890445 h 1942752"/>
              <a:gd name="connsiteX53" fmla="*/ 5393933 w 5406920"/>
              <a:gd name="connsiteY53" fmla="*/ 1931541 h 1942752"/>
              <a:gd name="connsiteX54" fmla="*/ 5404207 w 5406920"/>
              <a:gd name="connsiteY54" fmla="*/ 1664413 h 1942752"/>
              <a:gd name="connsiteX55" fmla="*/ 5404208 w 5406920"/>
              <a:gd name="connsiteY55" fmla="*/ 1212351 h 1942752"/>
              <a:gd name="connsiteX56" fmla="*/ 5373385 w 5406920"/>
              <a:gd name="connsiteY56"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565133 w 5406920"/>
              <a:gd name="connsiteY29" fmla="*/ 1356189 h 1942752"/>
              <a:gd name="connsiteX30" fmla="*/ 3811713 w 5406920"/>
              <a:gd name="connsiteY30" fmla="*/ 1438382 h 1942752"/>
              <a:gd name="connsiteX31" fmla="*/ 3852809 w 5406920"/>
              <a:gd name="connsiteY31" fmla="*/ 1448657 h 1942752"/>
              <a:gd name="connsiteX32" fmla="*/ 3893906 w 5406920"/>
              <a:gd name="connsiteY32" fmla="*/ 1458931 h 1942752"/>
              <a:gd name="connsiteX33" fmla="*/ 3965825 w 5406920"/>
              <a:gd name="connsiteY33" fmla="*/ 1489753 h 1942752"/>
              <a:gd name="connsiteX34" fmla="*/ 4006922 w 5406920"/>
              <a:gd name="connsiteY34" fmla="*/ 1510301 h 1942752"/>
              <a:gd name="connsiteX35" fmla="*/ 4078841 w 5406920"/>
              <a:gd name="connsiteY35" fmla="*/ 1530850 h 1942752"/>
              <a:gd name="connsiteX36" fmla="*/ 4140486 w 5406920"/>
              <a:gd name="connsiteY36" fmla="*/ 1541124 h 1942752"/>
              <a:gd name="connsiteX37" fmla="*/ 4222679 w 5406920"/>
              <a:gd name="connsiteY37" fmla="*/ 1561672 h 1942752"/>
              <a:gd name="connsiteX38" fmla="*/ 4325421 w 5406920"/>
              <a:gd name="connsiteY38" fmla="*/ 1582221 h 1942752"/>
              <a:gd name="connsiteX39" fmla="*/ 4376791 w 5406920"/>
              <a:gd name="connsiteY39" fmla="*/ 1602769 h 1942752"/>
              <a:gd name="connsiteX40" fmla="*/ 4479533 w 5406920"/>
              <a:gd name="connsiteY40" fmla="*/ 1623317 h 1942752"/>
              <a:gd name="connsiteX41" fmla="*/ 4623371 w 5406920"/>
              <a:gd name="connsiteY41" fmla="*/ 1654140 h 1942752"/>
              <a:gd name="connsiteX42" fmla="*/ 4674742 w 5406920"/>
              <a:gd name="connsiteY42" fmla="*/ 1664414 h 1942752"/>
              <a:gd name="connsiteX43" fmla="*/ 4715838 w 5406920"/>
              <a:gd name="connsiteY43" fmla="*/ 1674688 h 1942752"/>
              <a:gd name="connsiteX44" fmla="*/ 4798032 w 5406920"/>
              <a:gd name="connsiteY44" fmla="*/ 1705510 h 1942752"/>
              <a:gd name="connsiteX45" fmla="*/ 4869951 w 5406920"/>
              <a:gd name="connsiteY45" fmla="*/ 1726059 h 1942752"/>
              <a:gd name="connsiteX46" fmla="*/ 4911047 w 5406920"/>
              <a:gd name="connsiteY46" fmla="*/ 1736333 h 1942752"/>
              <a:gd name="connsiteX47" fmla="*/ 5075434 w 5406920"/>
              <a:gd name="connsiteY47" fmla="*/ 1808252 h 1942752"/>
              <a:gd name="connsiteX48" fmla="*/ 5106256 w 5406920"/>
              <a:gd name="connsiteY48" fmla="*/ 1828800 h 1942752"/>
              <a:gd name="connsiteX49" fmla="*/ 5208998 w 5406920"/>
              <a:gd name="connsiteY49" fmla="*/ 1849349 h 1942752"/>
              <a:gd name="connsiteX50" fmla="*/ 5250095 w 5406920"/>
              <a:gd name="connsiteY50" fmla="*/ 1869897 h 1942752"/>
              <a:gd name="connsiteX51" fmla="*/ 5280917 w 5406920"/>
              <a:gd name="connsiteY51" fmla="*/ 1890445 h 1942752"/>
              <a:gd name="connsiteX52" fmla="*/ 5393933 w 5406920"/>
              <a:gd name="connsiteY52" fmla="*/ 1931541 h 1942752"/>
              <a:gd name="connsiteX53" fmla="*/ 5404207 w 5406920"/>
              <a:gd name="connsiteY53" fmla="*/ 1664413 h 1942752"/>
              <a:gd name="connsiteX54" fmla="*/ 5404208 w 5406920"/>
              <a:gd name="connsiteY54" fmla="*/ 1212351 h 1942752"/>
              <a:gd name="connsiteX55" fmla="*/ 5373385 w 5406920"/>
              <a:gd name="connsiteY5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31569 w 5406920"/>
              <a:gd name="connsiteY26" fmla="*/ 1294544 h 1942752"/>
              <a:gd name="connsiteX27" fmla="*/ 3493214 w 5406920"/>
              <a:gd name="connsiteY27" fmla="*/ 1335641 h 1942752"/>
              <a:gd name="connsiteX28" fmla="*/ 3534310 w 5406920"/>
              <a:gd name="connsiteY28" fmla="*/ 1345915 h 1942752"/>
              <a:gd name="connsiteX29" fmla="*/ 3811713 w 5406920"/>
              <a:gd name="connsiteY29" fmla="*/ 1438382 h 1942752"/>
              <a:gd name="connsiteX30" fmla="*/ 3852809 w 5406920"/>
              <a:gd name="connsiteY30" fmla="*/ 1448657 h 1942752"/>
              <a:gd name="connsiteX31" fmla="*/ 3893906 w 5406920"/>
              <a:gd name="connsiteY31" fmla="*/ 1458931 h 1942752"/>
              <a:gd name="connsiteX32" fmla="*/ 3965825 w 5406920"/>
              <a:gd name="connsiteY32" fmla="*/ 1489753 h 1942752"/>
              <a:gd name="connsiteX33" fmla="*/ 4006922 w 5406920"/>
              <a:gd name="connsiteY33" fmla="*/ 1510301 h 1942752"/>
              <a:gd name="connsiteX34" fmla="*/ 4078841 w 5406920"/>
              <a:gd name="connsiteY34" fmla="*/ 1530850 h 1942752"/>
              <a:gd name="connsiteX35" fmla="*/ 4140486 w 5406920"/>
              <a:gd name="connsiteY35" fmla="*/ 1541124 h 1942752"/>
              <a:gd name="connsiteX36" fmla="*/ 4222679 w 5406920"/>
              <a:gd name="connsiteY36" fmla="*/ 1561672 h 1942752"/>
              <a:gd name="connsiteX37" fmla="*/ 4325421 w 5406920"/>
              <a:gd name="connsiteY37" fmla="*/ 1582221 h 1942752"/>
              <a:gd name="connsiteX38" fmla="*/ 4376791 w 5406920"/>
              <a:gd name="connsiteY38" fmla="*/ 1602769 h 1942752"/>
              <a:gd name="connsiteX39" fmla="*/ 4479533 w 5406920"/>
              <a:gd name="connsiteY39" fmla="*/ 1623317 h 1942752"/>
              <a:gd name="connsiteX40" fmla="*/ 4623371 w 5406920"/>
              <a:gd name="connsiteY40" fmla="*/ 1654140 h 1942752"/>
              <a:gd name="connsiteX41" fmla="*/ 4674742 w 5406920"/>
              <a:gd name="connsiteY41" fmla="*/ 1664414 h 1942752"/>
              <a:gd name="connsiteX42" fmla="*/ 4715838 w 5406920"/>
              <a:gd name="connsiteY42" fmla="*/ 1674688 h 1942752"/>
              <a:gd name="connsiteX43" fmla="*/ 4798032 w 5406920"/>
              <a:gd name="connsiteY43" fmla="*/ 1705510 h 1942752"/>
              <a:gd name="connsiteX44" fmla="*/ 4869951 w 5406920"/>
              <a:gd name="connsiteY44" fmla="*/ 1726059 h 1942752"/>
              <a:gd name="connsiteX45" fmla="*/ 4911047 w 5406920"/>
              <a:gd name="connsiteY45" fmla="*/ 1736333 h 1942752"/>
              <a:gd name="connsiteX46" fmla="*/ 5075434 w 5406920"/>
              <a:gd name="connsiteY46" fmla="*/ 1808252 h 1942752"/>
              <a:gd name="connsiteX47" fmla="*/ 5106256 w 5406920"/>
              <a:gd name="connsiteY47" fmla="*/ 1828800 h 1942752"/>
              <a:gd name="connsiteX48" fmla="*/ 5208998 w 5406920"/>
              <a:gd name="connsiteY48" fmla="*/ 1849349 h 1942752"/>
              <a:gd name="connsiteX49" fmla="*/ 5250095 w 5406920"/>
              <a:gd name="connsiteY49" fmla="*/ 1869897 h 1942752"/>
              <a:gd name="connsiteX50" fmla="*/ 5280917 w 5406920"/>
              <a:gd name="connsiteY50" fmla="*/ 1890445 h 1942752"/>
              <a:gd name="connsiteX51" fmla="*/ 5393933 w 5406920"/>
              <a:gd name="connsiteY51" fmla="*/ 1931541 h 1942752"/>
              <a:gd name="connsiteX52" fmla="*/ 5404207 w 5406920"/>
              <a:gd name="connsiteY52" fmla="*/ 1664413 h 1942752"/>
              <a:gd name="connsiteX53" fmla="*/ 5404208 w 5406920"/>
              <a:gd name="connsiteY53" fmla="*/ 1212351 h 1942752"/>
              <a:gd name="connsiteX54" fmla="*/ 5373385 w 5406920"/>
              <a:gd name="connsiteY5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030877 w 5406920"/>
              <a:gd name="connsiteY22" fmla="*/ 1171254 h 1942752"/>
              <a:gd name="connsiteX23" fmla="*/ 3123344 w 5406920"/>
              <a:gd name="connsiteY23" fmla="*/ 1191803 h 1942752"/>
              <a:gd name="connsiteX24" fmla="*/ 3246634 w 5406920"/>
              <a:gd name="connsiteY24" fmla="*/ 1243173 h 1942752"/>
              <a:gd name="connsiteX25" fmla="*/ 3349376 w 5406920"/>
              <a:gd name="connsiteY25" fmla="*/ 1263722 h 1942752"/>
              <a:gd name="connsiteX26" fmla="*/ 3493214 w 5406920"/>
              <a:gd name="connsiteY26" fmla="*/ 1335641 h 1942752"/>
              <a:gd name="connsiteX27" fmla="*/ 3534310 w 5406920"/>
              <a:gd name="connsiteY27" fmla="*/ 1345915 h 1942752"/>
              <a:gd name="connsiteX28" fmla="*/ 3811713 w 5406920"/>
              <a:gd name="connsiteY28" fmla="*/ 1438382 h 1942752"/>
              <a:gd name="connsiteX29" fmla="*/ 3852809 w 5406920"/>
              <a:gd name="connsiteY29" fmla="*/ 1448657 h 1942752"/>
              <a:gd name="connsiteX30" fmla="*/ 3893906 w 5406920"/>
              <a:gd name="connsiteY30" fmla="*/ 1458931 h 1942752"/>
              <a:gd name="connsiteX31" fmla="*/ 3965825 w 5406920"/>
              <a:gd name="connsiteY31" fmla="*/ 1489753 h 1942752"/>
              <a:gd name="connsiteX32" fmla="*/ 4006922 w 5406920"/>
              <a:gd name="connsiteY32" fmla="*/ 1510301 h 1942752"/>
              <a:gd name="connsiteX33" fmla="*/ 4078841 w 5406920"/>
              <a:gd name="connsiteY33" fmla="*/ 1530850 h 1942752"/>
              <a:gd name="connsiteX34" fmla="*/ 4140486 w 5406920"/>
              <a:gd name="connsiteY34" fmla="*/ 1541124 h 1942752"/>
              <a:gd name="connsiteX35" fmla="*/ 4222679 w 5406920"/>
              <a:gd name="connsiteY35" fmla="*/ 1561672 h 1942752"/>
              <a:gd name="connsiteX36" fmla="*/ 4325421 w 5406920"/>
              <a:gd name="connsiteY36" fmla="*/ 1582221 h 1942752"/>
              <a:gd name="connsiteX37" fmla="*/ 4376791 w 5406920"/>
              <a:gd name="connsiteY37" fmla="*/ 1602769 h 1942752"/>
              <a:gd name="connsiteX38" fmla="*/ 4479533 w 5406920"/>
              <a:gd name="connsiteY38" fmla="*/ 1623317 h 1942752"/>
              <a:gd name="connsiteX39" fmla="*/ 4623371 w 5406920"/>
              <a:gd name="connsiteY39" fmla="*/ 1654140 h 1942752"/>
              <a:gd name="connsiteX40" fmla="*/ 4674742 w 5406920"/>
              <a:gd name="connsiteY40" fmla="*/ 1664414 h 1942752"/>
              <a:gd name="connsiteX41" fmla="*/ 4715838 w 5406920"/>
              <a:gd name="connsiteY41" fmla="*/ 1674688 h 1942752"/>
              <a:gd name="connsiteX42" fmla="*/ 4798032 w 5406920"/>
              <a:gd name="connsiteY42" fmla="*/ 1705510 h 1942752"/>
              <a:gd name="connsiteX43" fmla="*/ 4869951 w 5406920"/>
              <a:gd name="connsiteY43" fmla="*/ 1726059 h 1942752"/>
              <a:gd name="connsiteX44" fmla="*/ 4911047 w 5406920"/>
              <a:gd name="connsiteY44" fmla="*/ 1736333 h 1942752"/>
              <a:gd name="connsiteX45" fmla="*/ 5075434 w 5406920"/>
              <a:gd name="connsiteY45" fmla="*/ 1808252 h 1942752"/>
              <a:gd name="connsiteX46" fmla="*/ 5106256 w 5406920"/>
              <a:gd name="connsiteY46" fmla="*/ 1828800 h 1942752"/>
              <a:gd name="connsiteX47" fmla="*/ 5208998 w 5406920"/>
              <a:gd name="connsiteY47" fmla="*/ 1849349 h 1942752"/>
              <a:gd name="connsiteX48" fmla="*/ 5250095 w 5406920"/>
              <a:gd name="connsiteY48" fmla="*/ 1869897 h 1942752"/>
              <a:gd name="connsiteX49" fmla="*/ 5280917 w 5406920"/>
              <a:gd name="connsiteY49" fmla="*/ 1890445 h 1942752"/>
              <a:gd name="connsiteX50" fmla="*/ 5393933 w 5406920"/>
              <a:gd name="connsiteY50" fmla="*/ 1931541 h 1942752"/>
              <a:gd name="connsiteX51" fmla="*/ 5404207 w 5406920"/>
              <a:gd name="connsiteY51" fmla="*/ 1664413 h 1942752"/>
              <a:gd name="connsiteX52" fmla="*/ 5404208 w 5406920"/>
              <a:gd name="connsiteY52" fmla="*/ 1212351 h 1942752"/>
              <a:gd name="connsiteX53" fmla="*/ 5373385 w 5406920"/>
              <a:gd name="connsiteY53"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2958958 w 5406920"/>
              <a:gd name="connsiteY21" fmla="*/ 1150706 h 1942752"/>
              <a:gd name="connsiteX22" fmla="*/ 3123344 w 5406920"/>
              <a:gd name="connsiteY22" fmla="*/ 1191803 h 1942752"/>
              <a:gd name="connsiteX23" fmla="*/ 3246634 w 5406920"/>
              <a:gd name="connsiteY23" fmla="*/ 1243173 h 1942752"/>
              <a:gd name="connsiteX24" fmla="*/ 3349376 w 5406920"/>
              <a:gd name="connsiteY24" fmla="*/ 1263722 h 1942752"/>
              <a:gd name="connsiteX25" fmla="*/ 3493214 w 5406920"/>
              <a:gd name="connsiteY25" fmla="*/ 1335641 h 1942752"/>
              <a:gd name="connsiteX26" fmla="*/ 3534310 w 5406920"/>
              <a:gd name="connsiteY26" fmla="*/ 1345915 h 1942752"/>
              <a:gd name="connsiteX27" fmla="*/ 3811713 w 5406920"/>
              <a:gd name="connsiteY27" fmla="*/ 1438382 h 1942752"/>
              <a:gd name="connsiteX28" fmla="*/ 3852809 w 5406920"/>
              <a:gd name="connsiteY28" fmla="*/ 1448657 h 1942752"/>
              <a:gd name="connsiteX29" fmla="*/ 3893906 w 5406920"/>
              <a:gd name="connsiteY29" fmla="*/ 1458931 h 1942752"/>
              <a:gd name="connsiteX30" fmla="*/ 3965825 w 5406920"/>
              <a:gd name="connsiteY30" fmla="*/ 1489753 h 1942752"/>
              <a:gd name="connsiteX31" fmla="*/ 4006922 w 5406920"/>
              <a:gd name="connsiteY31" fmla="*/ 1510301 h 1942752"/>
              <a:gd name="connsiteX32" fmla="*/ 4078841 w 5406920"/>
              <a:gd name="connsiteY32" fmla="*/ 1530850 h 1942752"/>
              <a:gd name="connsiteX33" fmla="*/ 4140486 w 5406920"/>
              <a:gd name="connsiteY33" fmla="*/ 1541124 h 1942752"/>
              <a:gd name="connsiteX34" fmla="*/ 4222679 w 5406920"/>
              <a:gd name="connsiteY34" fmla="*/ 1561672 h 1942752"/>
              <a:gd name="connsiteX35" fmla="*/ 4325421 w 5406920"/>
              <a:gd name="connsiteY35" fmla="*/ 1582221 h 1942752"/>
              <a:gd name="connsiteX36" fmla="*/ 4376791 w 5406920"/>
              <a:gd name="connsiteY36" fmla="*/ 1602769 h 1942752"/>
              <a:gd name="connsiteX37" fmla="*/ 4479533 w 5406920"/>
              <a:gd name="connsiteY37" fmla="*/ 1623317 h 1942752"/>
              <a:gd name="connsiteX38" fmla="*/ 4623371 w 5406920"/>
              <a:gd name="connsiteY38" fmla="*/ 1654140 h 1942752"/>
              <a:gd name="connsiteX39" fmla="*/ 4674742 w 5406920"/>
              <a:gd name="connsiteY39" fmla="*/ 1664414 h 1942752"/>
              <a:gd name="connsiteX40" fmla="*/ 4715838 w 5406920"/>
              <a:gd name="connsiteY40" fmla="*/ 1674688 h 1942752"/>
              <a:gd name="connsiteX41" fmla="*/ 4798032 w 5406920"/>
              <a:gd name="connsiteY41" fmla="*/ 1705510 h 1942752"/>
              <a:gd name="connsiteX42" fmla="*/ 4869951 w 5406920"/>
              <a:gd name="connsiteY42" fmla="*/ 1726059 h 1942752"/>
              <a:gd name="connsiteX43" fmla="*/ 4911047 w 5406920"/>
              <a:gd name="connsiteY43" fmla="*/ 1736333 h 1942752"/>
              <a:gd name="connsiteX44" fmla="*/ 5075434 w 5406920"/>
              <a:gd name="connsiteY44" fmla="*/ 1808252 h 1942752"/>
              <a:gd name="connsiteX45" fmla="*/ 5106256 w 5406920"/>
              <a:gd name="connsiteY45" fmla="*/ 1828800 h 1942752"/>
              <a:gd name="connsiteX46" fmla="*/ 5208998 w 5406920"/>
              <a:gd name="connsiteY46" fmla="*/ 1849349 h 1942752"/>
              <a:gd name="connsiteX47" fmla="*/ 5250095 w 5406920"/>
              <a:gd name="connsiteY47" fmla="*/ 1869897 h 1942752"/>
              <a:gd name="connsiteX48" fmla="*/ 5280917 w 5406920"/>
              <a:gd name="connsiteY48" fmla="*/ 1890445 h 1942752"/>
              <a:gd name="connsiteX49" fmla="*/ 5393933 w 5406920"/>
              <a:gd name="connsiteY49" fmla="*/ 1931541 h 1942752"/>
              <a:gd name="connsiteX50" fmla="*/ 5404207 w 5406920"/>
              <a:gd name="connsiteY50" fmla="*/ 1664413 h 1942752"/>
              <a:gd name="connsiteX51" fmla="*/ 5404208 w 5406920"/>
              <a:gd name="connsiteY51" fmla="*/ 1212351 h 1942752"/>
              <a:gd name="connsiteX52" fmla="*/ 5373385 w 5406920"/>
              <a:gd name="connsiteY52"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2897313 w 5406920"/>
              <a:gd name="connsiteY20" fmla="*/ 1140432 h 1942752"/>
              <a:gd name="connsiteX21" fmla="*/ 3123344 w 5406920"/>
              <a:gd name="connsiteY21" fmla="*/ 1191803 h 1942752"/>
              <a:gd name="connsiteX22" fmla="*/ 3246634 w 5406920"/>
              <a:gd name="connsiteY22" fmla="*/ 1243173 h 1942752"/>
              <a:gd name="connsiteX23" fmla="*/ 3349376 w 5406920"/>
              <a:gd name="connsiteY23" fmla="*/ 1263722 h 1942752"/>
              <a:gd name="connsiteX24" fmla="*/ 3493214 w 5406920"/>
              <a:gd name="connsiteY24" fmla="*/ 1335641 h 1942752"/>
              <a:gd name="connsiteX25" fmla="*/ 3534310 w 5406920"/>
              <a:gd name="connsiteY25" fmla="*/ 1345915 h 1942752"/>
              <a:gd name="connsiteX26" fmla="*/ 3811713 w 5406920"/>
              <a:gd name="connsiteY26" fmla="*/ 1438382 h 1942752"/>
              <a:gd name="connsiteX27" fmla="*/ 3852809 w 5406920"/>
              <a:gd name="connsiteY27" fmla="*/ 1448657 h 1942752"/>
              <a:gd name="connsiteX28" fmla="*/ 3893906 w 5406920"/>
              <a:gd name="connsiteY28" fmla="*/ 1458931 h 1942752"/>
              <a:gd name="connsiteX29" fmla="*/ 3965825 w 5406920"/>
              <a:gd name="connsiteY29" fmla="*/ 1489753 h 1942752"/>
              <a:gd name="connsiteX30" fmla="*/ 4006922 w 5406920"/>
              <a:gd name="connsiteY30" fmla="*/ 1510301 h 1942752"/>
              <a:gd name="connsiteX31" fmla="*/ 4078841 w 5406920"/>
              <a:gd name="connsiteY31" fmla="*/ 1530850 h 1942752"/>
              <a:gd name="connsiteX32" fmla="*/ 4140486 w 5406920"/>
              <a:gd name="connsiteY32" fmla="*/ 1541124 h 1942752"/>
              <a:gd name="connsiteX33" fmla="*/ 4222679 w 5406920"/>
              <a:gd name="connsiteY33" fmla="*/ 1561672 h 1942752"/>
              <a:gd name="connsiteX34" fmla="*/ 4325421 w 5406920"/>
              <a:gd name="connsiteY34" fmla="*/ 1582221 h 1942752"/>
              <a:gd name="connsiteX35" fmla="*/ 4376791 w 5406920"/>
              <a:gd name="connsiteY35" fmla="*/ 1602769 h 1942752"/>
              <a:gd name="connsiteX36" fmla="*/ 4479533 w 5406920"/>
              <a:gd name="connsiteY36" fmla="*/ 1623317 h 1942752"/>
              <a:gd name="connsiteX37" fmla="*/ 4623371 w 5406920"/>
              <a:gd name="connsiteY37" fmla="*/ 1654140 h 1942752"/>
              <a:gd name="connsiteX38" fmla="*/ 4674742 w 5406920"/>
              <a:gd name="connsiteY38" fmla="*/ 1664414 h 1942752"/>
              <a:gd name="connsiteX39" fmla="*/ 4715838 w 5406920"/>
              <a:gd name="connsiteY39" fmla="*/ 1674688 h 1942752"/>
              <a:gd name="connsiteX40" fmla="*/ 4798032 w 5406920"/>
              <a:gd name="connsiteY40" fmla="*/ 1705510 h 1942752"/>
              <a:gd name="connsiteX41" fmla="*/ 4869951 w 5406920"/>
              <a:gd name="connsiteY41" fmla="*/ 1726059 h 1942752"/>
              <a:gd name="connsiteX42" fmla="*/ 4911047 w 5406920"/>
              <a:gd name="connsiteY42" fmla="*/ 1736333 h 1942752"/>
              <a:gd name="connsiteX43" fmla="*/ 5075434 w 5406920"/>
              <a:gd name="connsiteY43" fmla="*/ 1808252 h 1942752"/>
              <a:gd name="connsiteX44" fmla="*/ 5106256 w 5406920"/>
              <a:gd name="connsiteY44" fmla="*/ 1828800 h 1942752"/>
              <a:gd name="connsiteX45" fmla="*/ 5208998 w 5406920"/>
              <a:gd name="connsiteY45" fmla="*/ 1849349 h 1942752"/>
              <a:gd name="connsiteX46" fmla="*/ 5250095 w 5406920"/>
              <a:gd name="connsiteY46" fmla="*/ 1869897 h 1942752"/>
              <a:gd name="connsiteX47" fmla="*/ 5280917 w 5406920"/>
              <a:gd name="connsiteY47" fmla="*/ 1890445 h 1942752"/>
              <a:gd name="connsiteX48" fmla="*/ 5393933 w 5406920"/>
              <a:gd name="connsiteY48" fmla="*/ 1931541 h 1942752"/>
              <a:gd name="connsiteX49" fmla="*/ 5404207 w 5406920"/>
              <a:gd name="connsiteY49" fmla="*/ 1664413 h 1942752"/>
              <a:gd name="connsiteX50" fmla="*/ 5404208 w 5406920"/>
              <a:gd name="connsiteY50" fmla="*/ 1212351 h 1942752"/>
              <a:gd name="connsiteX51" fmla="*/ 5373385 w 5406920"/>
              <a:gd name="connsiteY5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784297 w 5406920"/>
              <a:gd name="connsiteY18" fmla="*/ 1089061 h 1942752"/>
              <a:gd name="connsiteX19" fmla="*/ 2856216 w 5406920"/>
              <a:gd name="connsiteY19" fmla="*/ 1109609 h 1942752"/>
              <a:gd name="connsiteX20" fmla="*/ 3123344 w 5406920"/>
              <a:gd name="connsiteY20" fmla="*/ 1191803 h 1942752"/>
              <a:gd name="connsiteX21" fmla="*/ 3246634 w 5406920"/>
              <a:gd name="connsiteY21" fmla="*/ 1243173 h 1942752"/>
              <a:gd name="connsiteX22" fmla="*/ 3349376 w 5406920"/>
              <a:gd name="connsiteY22" fmla="*/ 1263722 h 1942752"/>
              <a:gd name="connsiteX23" fmla="*/ 3493214 w 5406920"/>
              <a:gd name="connsiteY23" fmla="*/ 1335641 h 1942752"/>
              <a:gd name="connsiteX24" fmla="*/ 3534310 w 5406920"/>
              <a:gd name="connsiteY24" fmla="*/ 1345915 h 1942752"/>
              <a:gd name="connsiteX25" fmla="*/ 3811713 w 5406920"/>
              <a:gd name="connsiteY25" fmla="*/ 1438382 h 1942752"/>
              <a:gd name="connsiteX26" fmla="*/ 3852809 w 5406920"/>
              <a:gd name="connsiteY26" fmla="*/ 1448657 h 1942752"/>
              <a:gd name="connsiteX27" fmla="*/ 3893906 w 5406920"/>
              <a:gd name="connsiteY27" fmla="*/ 1458931 h 1942752"/>
              <a:gd name="connsiteX28" fmla="*/ 3965825 w 5406920"/>
              <a:gd name="connsiteY28" fmla="*/ 1489753 h 1942752"/>
              <a:gd name="connsiteX29" fmla="*/ 4006922 w 5406920"/>
              <a:gd name="connsiteY29" fmla="*/ 1510301 h 1942752"/>
              <a:gd name="connsiteX30" fmla="*/ 4078841 w 5406920"/>
              <a:gd name="connsiteY30" fmla="*/ 1530850 h 1942752"/>
              <a:gd name="connsiteX31" fmla="*/ 4140486 w 5406920"/>
              <a:gd name="connsiteY31" fmla="*/ 1541124 h 1942752"/>
              <a:gd name="connsiteX32" fmla="*/ 4222679 w 5406920"/>
              <a:gd name="connsiteY32" fmla="*/ 1561672 h 1942752"/>
              <a:gd name="connsiteX33" fmla="*/ 4325421 w 5406920"/>
              <a:gd name="connsiteY33" fmla="*/ 1582221 h 1942752"/>
              <a:gd name="connsiteX34" fmla="*/ 4376791 w 5406920"/>
              <a:gd name="connsiteY34" fmla="*/ 1602769 h 1942752"/>
              <a:gd name="connsiteX35" fmla="*/ 4479533 w 5406920"/>
              <a:gd name="connsiteY35" fmla="*/ 1623317 h 1942752"/>
              <a:gd name="connsiteX36" fmla="*/ 4623371 w 5406920"/>
              <a:gd name="connsiteY36" fmla="*/ 1654140 h 1942752"/>
              <a:gd name="connsiteX37" fmla="*/ 4674742 w 5406920"/>
              <a:gd name="connsiteY37" fmla="*/ 1664414 h 1942752"/>
              <a:gd name="connsiteX38" fmla="*/ 4715838 w 5406920"/>
              <a:gd name="connsiteY38" fmla="*/ 1674688 h 1942752"/>
              <a:gd name="connsiteX39" fmla="*/ 4798032 w 5406920"/>
              <a:gd name="connsiteY39" fmla="*/ 1705510 h 1942752"/>
              <a:gd name="connsiteX40" fmla="*/ 4869951 w 5406920"/>
              <a:gd name="connsiteY40" fmla="*/ 1726059 h 1942752"/>
              <a:gd name="connsiteX41" fmla="*/ 4911047 w 5406920"/>
              <a:gd name="connsiteY41" fmla="*/ 1736333 h 1942752"/>
              <a:gd name="connsiteX42" fmla="*/ 5075434 w 5406920"/>
              <a:gd name="connsiteY42" fmla="*/ 1808252 h 1942752"/>
              <a:gd name="connsiteX43" fmla="*/ 5106256 w 5406920"/>
              <a:gd name="connsiteY43" fmla="*/ 1828800 h 1942752"/>
              <a:gd name="connsiteX44" fmla="*/ 5208998 w 5406920"/>
              <a:gd name="connsiteY44" fmla="*/ 1849349 h 1942752"/>
              <a:gd name="connsiteX45" fmla="*/ 5250095 w 5406920"/>
              <a:gd name="connsiteY45" fmla="*/ 1869897 h 1942752"/>
              <a:gd name="connsiteX46" fmla="*/ 5280917 w 5406920"/>
              <a:gd name="connsiteY46" fmla="*/ 1890445 h 1942752"/>
              <a:gd name="connsiteX47" fmla="*/ 5393933 w 5406920"/>
              <a:gd name="connsiteY47" fmla="*/ 1931541 h 1942752"/>
              <a:gd name="connsiteX48" fmla="*/ 5404207 w 5406920"/>
              <a:gd name="connsiteY48" fmla="*/ 1664413 h 1942752"/>
              <a:gd name="connsiteX49" fmla="*/ 5404208 w 5406920"/>
              <a:gd name="connsiteY49" fmla="*/ 1212351 h 1942752"/>
              <a:gd name="connsiteX50" fmla="*/ 5373385 w 5406920"/>
              <a:gd name="connsiteY5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671281 w 5406920"/>
              <a:gd name="connsiteY17" fmla="*/ 1047964 h 1942752"/>
              <a:gd name="connsiteX18" fmla="*/ 2856216 w 5406920"/>
              <a:gd name="connsiteY18" fmla="*/ 1109609 h 1942752"/>
              <a:gd name="connsiteX19" fmla="*/ 3123344 w 5406920"/>
              <a:gd name="connsiteY19" fmla="*/ 1191803 h 1942752"/>
              <a:gd name="connsiteX20" fmla="*/ 3246634 w 5406920"/>
              <a:gd name="connsiteY20" fmla="*/ 1243173 h 1942752"/>
              <a:gd name="connsiteX21" fmla="*/ 3349376 w 5406920"/>
              <a:gd name="connsiteY21" fmla="*/ 1263722 h 1942752"/>
              <a:gd name="connsiteX22" fmla="*/ 3493214 w 5406920"/>
              <a:gd name="connsiteY22" fmla="*/ 1335641 h 1942752"/>
              <a:gd name="connsiteX23" fmla="*/ 3534310 w 5406920"/>
              <a:gd name="connsiteY23" fmla="*/ 1345915 h 1942752"/>
              <a:gd name="connsiteX24" fmla="*/ 3811713 w 5406920"/>
              <a:gd name="connsiteY24" fmla="*/ 1438382 h 1942752"/>
              <a:gd name="connsiteX25" fmla="*/ 3852809 w 5406920"/>
              <a:gd name="connsiteY25" fmla="*/ 1448657 h 1942752"/>
              <a:gd name="connsiteX26" fmla="*/ 3893906 w 5406920"/>
              <a:gd name="connsiteY26" fmla="*/ 1458931 h 1942752"/>
              <a:gd name="connsiteX27" fmla="*/ 3965825 w 5406920"/>
              <a:gd name="connsiteY27" fmla="*/ 1489753 h 1942752"/>
              <a:gd name="connsiteX28" fmla="*/ 4006922 w 5406920"/>
              <a:gd name="connsiteY28" fmla="*/ 1510301 h 1942752"/>
              <a:gd name="connsiteX29" fmla="*/ 4078841 w 5406920"/>
              <a:gd name="connsiteY29" fmla="*/ 1530850 h 1942752"/>
              <a:gd name="connsiteX30" fmla="*/ 4140486 w 5406920"/>
              <a:gd name="connsiteY30" fmla="*/ 1541124 h 1942752"/>
              <a:gd name="connsiteX31" fmla="*/ 4222679 w 5406920"/>
              <a:gd name="connsiteY31" fmla="*/ 1561672 h 1942752"/>
              <a:gd name="connsiteX32" fmla="*/ 4325421 w 5406920"/>
              <a:gd name="connsiteY32" fmla="*/ 1582221 h 1942752"/>
              <a:gd name="connsiteX33" fmla="*/ 4376791 w 5406920"/>
              <a:gd name="connsiteY33" fmla="*/ 1602769 h 1942752"/>
              <a:gd name="connsiteX34" fmla="*/ 4479533 w 5406920"/>
              <a:gd name="connsiteY34" fmla="*/ 1623317 h 1942752"/>
              <a:gd name="connsiteX35" fmla="*/ 4623371 w 5406920"/>
              <a:gd name="connsiteY35" fmla="*/ 1654140 h 1942752"/>
              <a:gd name="connsiteX36" fmla="*/ 4674742 w 5406920"/>
              <a:gd name="connsiteY36" fmla="*/ 1664414 h 1942752"/>
              <a:gd name="connsiteX37" fmla="*/ 4715838 w 5406920"/>
              <a:gd name="connsiteY37" fmla="*/ 1674688 h 1942752"/>
              <a:gd name="connsiteX38" fmla="*/ 4798032 w 5406920"/>
              <a:gd name="connsiteY38" fmla="*/ 1705510 h 1942752"/>
              <a:gd name="connsiteX39" fmla="*/ 4869951 w 5406920"/>
              <a:gd name="connsiteY39" fmla="*/ 1726059 h 1942752"/>
              <a:gd name="connsiteX40" fmla="*/ 4911047 w 5406920"/>
              <a:gd name="connsiteY40" fmla="*/ 1736333 h 1942752"/>
              <a:gd name="connsiteX41" fmla="*/ 5075434 w 5406920"/>
              <a:gd name="connsiteY41" fmla="*/ 1808252 h 1942752"/>
              <a:gd name="connsiteX42" fmla="*/ 5106256 w 5406920"/>
              <a:gd name="connsiteY42" fmla="*/ 1828800 h 1942752"/>
              <a:gd name="connsiteX43" fmla="*/ 5208998 w 5406920"/>
              <a:gd name="connsiteY43" fmla="*/ 1849349 h 1942752"/>
              <a:gd name="connsiteX44" fmla="*/ 5250095 w 5406920"/>
              <a:gd name="connsiteY44" fmla="*/ 1869897 h 1942752"/>
              <a:gd name="connsiteX45" fmla="*/ 5280917 w 5406920"/>
              <a:gd name="connsiteY45" fmla="*/ 1890445 h 1942752"/>
              <a:gd name="connsiteX46" fmla="*/ 5393933 w 5406920"/>
              <a:gd name="connsiteY46" fmla="*/ 1931541 h 1942752"/>
              <a:gd name="connsiteX47" fmla="*/ 5404207 w 5406920"/>
              <a:gd name="connsiteY47" fmla="*/ 1664413 h 1942752"/>
              <a:gd name="connsiteX48" fmla="*/ 5404208 w 5406920"/>
              <a:gd name="connsiteY48" fmla="*/ 1212351 h 1942752"/>
              <a:gd name="connsiteX49" fmla="*/ 5373385 w 5406920"/>
              <a:gd name="connsiteY4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619910 w 5406920"/>
              <a:gd name="connsiteY16" fmla="*/ 1037690 h 1942752"/>
              <a:gd name="connsiteX17" fmla="*/ 2856216 w 5406920"/>
              <a:gd name="connsiteY17" fmla="*/ 1109609 h 1942752"/>
              <a:gd name="connsiteX18" fmla="*/ 3123344 w 5406920"/>
              <a:gd name="connsiteY18" fmla="*/ 1191803 h 1942752"/>
              <a:gd name="connsiteX19" fmla="*/ 3246634 w 5406920"/>
              <a:gd name="connsiteY19" fmla="*/ 1243173 h 1942752"/>
              <a:gd name="connsiteX20" fmla="*/ 3349376 w 5406920"/>
              <a:gd name="connsiteY20" fmla="*/ 1263722 h 1942752"/>
              <a:gd name="connsiteX21" fmla="*/ 3493214 w 5406920"/>
              <a:gd name="connsiteY21" fmla="*/ 1335641 h 1942752"/>
              <a:gd name="connsiteX22" fmla="*/ 3534310 w 5406920"/>
              <a:gd name="connsiteY22" fmla="*/ 1345915 h 1942752"/>
              <a:gd name="connsiteX23" fmla="*/ 3811713 w 5406920"/>
              <a:gd name="connsiteY23" fmla="*/ 1438382 h 1942752"/>
              <a:gd name="connsiteX24" fmla="*/ 3852809 w 5406920"/>
              <a:gd name="connsiteY24" fmla="*/ 1448657 h 1942752"/>
              <a:gd name="connsiteX25" fmla="*/ 3893906 w 5406920"/>
              <a:gd name="connsiteY25" fmla="*/ 1458931 h 1942752"/>
              <a:gd name="connsiteX26" fmla="*/ 3965825 w 5406920"/>
              <a:gd name="connsiteY26" fmla="*/ 1489753 h 1942752"/>
              <a:gd name="connsiteX27" fmla="*/ 4006922 w 5406920"/>
              <a:gd name="connsiteY27" fmla="*/ 1510301 h 1942752"/>
              <a:gd name="connsiteX28" fmla="*/ 4078841 w 5406920"/>
              <a:gd name="connsiteY28" fmla="*/ 1530850 h 1942752"/>
              <a:gd name="connsiteX29" fmla="*/ 4140486 w 5406920"/>
              <a:gd name="connsiteY29" fmla="*/ 1541124 h 1942752"/>
              <a:gd name="connsiteX30" fmla="*/ 4222679 w 5406920"/>
              <a:gd name="connsiteY30" fmla="*/ 1561672 h 1942752"/>
              <a:gd name="connsiteX31" fmla="*/ 4325421 w 5406920"/>
              <a:gd name="connsiteY31" fmla="*/ 1582221 h 1942752"/>
              <a:gd name="connsiteX32" fmla="*/ 4376791 w 5406920"/>
              <a:gd name="connsiteY32" fmla="*/ 1602769 h 1942752"/>
              <a:gd name="connsiteX33" fmla="*/ 4479533 w 5406920"/>
              <a:gd name="connsiteY33" fmla="*/ 1623317 h 1942752"/>
              <a:gd name="connsiteX34" fmla="*/ 4623371 w 5406920"/>
              <a:gd name="connsiteY34" fmla="*/ 1654140 h 1942752"/>
              <a:gd name="connsiteX35" fmla="*/ 4674742 w 5406920"/>
              <a:gd name="connsiteY35" fmla="*/ 1664414 h 1942752"/>
              <a:gd name="connsiteX36" fmla="*/ 4715838 w 5406920"/>
              <a:gd name="connsiteY36" fmla="*/ 1674688 h 1942752"/>
              <a:gd name="connsiteX37" fmla="*/ 4798032 w 5406920"/>
              <a:gd name="connsiteY37" fmla="*/ 1705510 h 1942752"/>
              <a:gd name="connsiteX38" fmla="*/ 4869951 w 5406920"/>
              <a:gd name="connsiteY38" fmla="*/ 1726059 h 1942752"/>
              <a:gd name="connsiteX39" fmla="*/ 4911047 w 5406920"/>
              <a:gd name="connsiteY39" fmla="*/ 1736333 h 1942752"/>
              <a:gd name="connsiteX40" fmla="*/ 5075434 w 5406920"/>
              <a:gd name="connsiteY40" fmla="*/ 1808252 h 1942752"/>
              <a:gd name="connsiteX41" fmla="*/ 5106256 w 5406920"/>
              <a:gd name="connsiteY41" fmla="*/ 1828800 h 1942752"/>
              <a:gd name="connsiteX42" fmla="*/ 5208998 w 5406920"/>
              <a:gd name="connsiteY42" fmla="*/ 1849349 h 1942752"/>
              <a:gd name="connsiteX43" fmla="*/ 5250095 w 5406920"/>
              <a:gd name="connsiteY43" fmla="*/ 1869897 h 1942752"/>
              <a:gd name="connsiteX44" fmla="*/ 5280917 w 5406920"/>
              <a:gd name="connsiteY44" fmla="*/ 1890445 h 1942752"/>
              <a:gd name="connsiteX45" fmla="*/ 5393933 w 5406920"/>
              <a:gd name="connsiteY45" fmla="*/ 1931541 h 1942752"/>
              <a:gd name="connsiteX46" fmla="*/ 5404207 w 5406920"/>
              <a:gd name="connsiteY46" fmla="*/ 1664413 h 1942752"/>
              <a:gd name="connsiteX47" fmla="*/ 5404208 w 5406920"/>
              <a:gd name="connsiteY47" fmla="*/ 1212351 h 1942752"/>
              <a:gd name="connsiteX48" fmla="*/ 5373385 w 5406920"/>
              <a:gd name="connsiteY4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393879 w 5406920"/>
              <a:gd name="connsiteY14" fmla="*/ 965771 h 1942752"/>
              <a:gd name="connsiteX15" fmla="*/ 2558265 w 5406920"/>
              <a:gd name="connsiteY15" fmla="*/ 1017142 h 1942752"/>
              <a:gd name="connsiteX16" fmla="*/ 2856216 w 5406920"/>
              <a:gd name="connsiteY16" fmla="*/ 1109609 h 1942752"/>
              <a:gd name="connsiteX17" fmla="*/ 3123344 w 5406920"/>
              <a:gd name="connsiteY17" fmla="*/ 1191803 h 1942752"/>
              <a:gd name="connsiteX18" fmla="*/ 3246634 w 5406920"/>
              <a:gd name="connsiteY18" fmla="*/ 1243173 h 1942752"/>
              <a:gd name="connsiteX19" fmla="*/ 3349376 w 5406920"/>
              <a:gd name="connsiteY19" fmla="*/ 1263722 h 1942752"/>
              <a:gd name="connsiteX20" fmla="*/ 3493214 w 5406920"/>
              <a:gd name="connsiteY20" fmla="*/ 1335641 h 1942752"/>
              <a:gd name="connsiteX21" fmla="*/ 3534310 w 5406920"/>
              <a:gd name="connsiteY21" fmla="*/ 1345915 h 1942752"/>
              <a:gd name="connsiteX22" fmla="*/ 3811713 w 5406920"/>
              <a:gd name="connsiteY22" fmla="*/ 1438382 h 1942752"/>
              <a:gd name="connsiteX23" fmla="*/ 3852809 w 5406920"/>
              <a:gd name="connsiteY23" fmla="*/ 1448657 h 1942752"/>
              <a:gd name="connsiteX24" fmla="*/ 3893906 w 5406920"/>
              <a:gd name="connsiteY24" fmla="*/ 1458931 h 1942752"/>
              <a:gd name="connsiteX25" fmla="*/ 3965825 w 5406920"/>
              <a:gd name="connsiteY25" fmla="*/ 1489753 h 1942752"/>
              <a:gd name="connsiteX26" fmla="*/ 4006922 w 5406920"/>
              <a:gd name="connsiteY26" fmla="*/ 1510301 h 1942752"/>
              <a:gd name="connsiteX27" fmla="*/ 4078841 w 5406920"/>
              <a:gd name="connsiteY27" fmla="*/ 1530850 h 1942752"/>
              <a:gd name="connsiteX28" fmla="*/ 4140486 w 5406920"/>
              <a:gd name="connsiteY28" fmla="*/ 1541124 h 1942752"/>
              <a:gd name="connsiteX29" fmla="*/ 4222679 w 5406920"/>
              <a:gd name="connsiteY29" fmla="*/ 1561672 h 1942752"/>
              <a:gd name="connsiteX30" fmla="*/ 4325421 w 5406920"/>
              <a:gd name="connsiteY30" fmla="*/ 1582221 h 1942752"/>
              <a:gd name="connsiteX31" fmla="*/ 4376791 w 5406920"/>
              <a:gd name="connsiteY31" fmla="*/ 1602769 h 1942752"/>
              <a:gd name="connsiteX32" fmla="*/ 4479533 w 5406920"/>
              <a:gd name="connsiteY32" fmla="*/ 1623317 h 1942752"/>
              <a:gd name="connsiteX33" fmla="*/ 4623371 w 5406920"/>
              <a:gd name="connsiteY33" fmla="*/ 1654140 h 1942752"/>
              <a:gd name="connsiteX34" fmla="*/ 4674742 w 5406920"/>
              <a:gd name="connsiteY34" fmla="*/ 1664414 h 1942752"/>
              <a:gd name="connsiteX35" fmla="*/ 4715838 w 5406920"/>
              <a:gd name="connsiteY35" fmla="*/ 1674688 h 1942752"/>
              <a:gd name="connsiteX36" fmla="*/ 4798032 w 5406920"/>
              <a:gd name="connsiteY36" fmla="*/ 1705510 h 1942752"/>
              <a:gd name="connsiteX37" fmla="*/ 4869951 w 5406920"/>
              <a:gd name="connsiteY37" fmla="*/ 1726059 h 1942752"/>
              <a:gd name="connsiteX38" fmla="*/ 4911047 w 5406920"/>
              <a:gd name="connsiteY38" fmla="*/ 1736333 h 1942752"/>
              <a:gd name="connsiteX39" fmla="*/ 5075434 w 5406920"/>
              <a:gd name="connsiteY39" fmla="*/ 1808252 h 1942752"/>
              <a:gd name="connsiteX40" fmla="*/ 5106256 w 5406920"/>
              <a:gd name="connsiteY40" fmla="*/ 1828800 h 1942752"/>
              <a:gd name="connsiteX41" fmla="*/ 5208998 w 5406920"/>
              <a:gd name="connsiteY41" fmla="*/ 1849349 h 1942752"/>
              <a:gd name="connsiteX42" fmla="*/ 5250095 w 5406920"/>
              <a:gd name="connsiteY42" fmla="*/ 1869897 h 1942752"/>
              <a:gd name="connsiteX43" fmla="*/ 5280917 w 5406920"/>
              <a:gd name="connsiteY43" fmla="*/ 1890445 h 1942752"/>
              <a:gd name="connsiteX44" fmla="*/ 5393933 w 5406920"/>
              <a:gd name="connsiteY44" fmla="*/ 1931541 h 1942752"/>
              <a:gd name="connsiteX45" fmla="*/ 5404207 w 5406920"/>
              <a:gd name="connsiteY45" fmla="*/ 1664413 h 1942752"/>
              <a:gd name="connsiteX46" fmla="*/ 5404208 w 5406920"/>
              <a:gd name="connsiteY46" fmla="*/ 1212351 h 1942752"/>
              <a:gd name="connsiteX47" fmla="*/ 5373385 w 5406920"/>
              <a:gd name="connsiteY4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828800 w 5406920"/>
              <a:gd name="connsiteY10" fmla="*/ 832207 h 1942752"/>
              <a:gd name="connsiteX11" fmla="*/ 1993187 w 5406920"/>
              <a:gd name="connsiteY11" fmla="*/ 863030 h 1942752"/>
              <a:gd name="connsiteX12" fmla="*/ 2106203 w 5406920"/>
              <a:gd name="connsiteY12" fmla="*/ 893852 h 1942752"/>
              <a:gd name="connsiteX13" fmla="*/ 2332234 w 5406920"/>
              <a:gd name="connsiteY13" fmla="*/ 945223 h 1942752"/>
              <a:gd name="connsiteX14" fmla="*/ 2558265 w 5406920"/>
              <a:gd name="connsiteY14" fmla="*/ 1017142 h 1942752"/>
              <a:gd name="connsiteX15" fmla="*/ 2856216 w 5406920"/>
              <a:gd name="connsiteY15" fmla="*/ 1109609 h 1942752"/>
              <a:gd name="connsiteX16" fmla="*/ 3123344 w 5406920"/>
              <a:gd name="connsiteY16" fmla="*/ 1191803 h 1942752"/>
              <a:gd name="connsiteX17" fmla="*/ 3246634 w 5406920"/>
              <a:gd name="connsiteY17" fmla="*/ 1243173 h 1942752"/>
              <a:gd name="connsiteX18" fmla="*/ 3349376 w 5406920"/>
              <a:gd name="connsiteY18" fmla="*/ 1263722 h 1942752"/>
              <a:gd name="connsiteX19" fmla="*/ 3493214 w 5406920"/>
              <a:gd name="connsiteY19" fmla="*/ 1335641 h 1942752"/>
              <a:gd name="connsiteX20" fmla="*/ 3534310 w 5406920"/>
              <a:gd name="connsiteY20" fmla="*/ 1345915 h 1942752"/>
              <a:gd name="connsiteX21" fmla="*/ 3811713 w 5406920"/>
              <a:gd name="connsiteY21" fmla="*/ 1438382 h 1942752"/>
              <a:gd name="connsiteX22" fmla="*/ 3852809 w 5406920"/>
              <a:gd name="connsiteY22" fmla="*/ 1448657 h 1942752"/>
              <a:gd name="connsiteX23" fmla="*/ 3893906 w 5406920"/>
              <a:gd name="connsiteY23" fmla="*/ 1458931 h 1942752"/>
              <a:gd name="connsiteX24" fmla="*/ 3965825 w 5406920"/>
              <a:gd name="connsiteY24" fmla="*/ 1489753 h 1942752"/>
              <a:gd name="connsiteX25" fmla="*/ 4006922 w 5406920"/>
              <a:gd name="connsiteY25" fmla="*/ 1510301 h 1942752"/>
              <a:gd name="connsiteX26" fmla="*/ 4078841 w 5406920"/>
              <a:gd name="connsiteY26" fmla="*/ 1530850 h 1942752"/>
              <a:gd name="connsiteX27" fmla="*/ 4140486 w 5406920"/>
              <a:gd name="connsiteY27" fmla="*/ 1541124 h 1942752"/>
              <a:gd name="connsiteX28" fmla="*/ 4222679 w 5406920"/>
              <a:gd name="connsiteY28" fmla="*/ 1561672 h 1942752"/>
              <a:gd name="connsiteX29" fmla="*/ 4325421 w 5406920"/>
              <a:gd name="connsiteY29" fmla="*/ 1582221 h 1942752"/>
              <a:gd name="connsiteX30" fmla="*/ 4376791 w 5406920"/>
              <a:gd name="connsiteY30" fmla="*/ 1602769 h 1942752"/>
              <a:gd name="connsiteX31" fmla="*/ 4479533 w 5406920"/>
              <a:gd name="connsiteY31" fmla="*/ 1623317 h 1942752"/>
              <a:gd name="connsiteX32" fmla="*/ 4623371 w 5406920"/>
              <a:gd name="connsiteY32" fmla="*/ 1654140 h 1942752"/>
              <a:gd name="connsiteX33" fmla="*/ 4674742 w 5406920"/>
              <a:gd name="connsiteY33" fmla="*/ 1664414 h 1942752"/>
              <a:gd name="connsiteX34" fmla="*/ 4715838 w 5406920"/>
              <a:gd name="connsiteY34" fmla="*/ 1674688 h 1942752"/>
              <a:gd name="connsiteX35" fmla="*/ 4798032 w 5406920"/>
              <a:gd name="connsiteY35" fmla="*/ 1705510 h 1942752"/>
              <a:gd name="connsiteX36" fmla="*/ 4869951 w 5406920"/>
              <a:gd name="connsiteY36" fmla="*/ 1726059 h 1942752"/>
              <a:gd name="connsiteX37" fmla="*/ 4911047 w 5406920"/>
              <a:gd name="connsiteY37" fmla="*/ 1736333 h 1942752"/>
              <a:gd name="connsiteX38" fmla="*/ 5075434 w 5406920"/>
              <a:gd name="connsiteY38" fmla="*/ 1808252 h 1942752"/>
              <a:gd name="connsiteX39" fmla="*/ 5106256 w 5406920"/>
              <a:gd name="connsiteY39" fmla="*/ 1828800 h 1942752"/>
              <a:gd name="connsiteX40" fmla="*/ 5208998 w 5406920"/>
              <a:gd name="connsiteY40" fmla="*/ 1849349 h 1942752"/>
              <a:gd name="connsiteX41" fmla="*/ 5250095 w 5406920"/>
              <a:gd name="connsiteY41" fmla="*/ 1869897 h 1942752"/>
              <a:gd name="connsiteX42" fmla="*/ 5280917 w 5406920"/>
              <a:gd name="connsiteY42" fmla="*/ 1890445 h 1942752"/>
              <a:gd name="connsiteX43" fmla="*/ 5393933 w 5406920"/>
              <a:gd name="connsiteY43" fmla="*/ 1931541 h 1942752"/>
              <a:gd name="connsiteX44" fmla="*/ 5404207 w 5406920"/>
              <a:gd name="connsiteY44" fmla="*/ 1664413 h 1942752"/>
              <a:gd name="connsiteX45" fmla="*/ 5404208 w 5406920"/>
              <a:gd name="connsiteY45" fmla="*/ 1212351 h 1942752"/>
              <a:gd name="connsiteX46" fmla="*/ 5373385 w 5406920"/>
              <a:gd name="connsiteY46"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780836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534310 w 5406920"/>
              <a:gd name="connsiteY19" fmla="*/ 1345915 h 1942752"/>
              <a:gd name="connsiteX20" fmla="*/ 3811713 w 5406920"/>
              <a:gd name="connsiteY20" fmla="*/ 1438382 h 1942752"/>
              <a:gd name="connsiteX21" fmla="*/ 3852809 w 5406920"/>
              <a:gd name="connsiteY21" fmla="*/ 1448657 h 1942752"/>
              <a:gd name="connsiteX22" fmla="*/ 3893906 w 5406920"/>
              <a:gd name="connsiteY22" fmla="*/ 1458931 h 1942752"/>
              <a:gd name="connsiteX23" fmla="*/ 3965825 w 5406920"/>
              <a:gd name="connsiteY23" fmla="*/ 1489753 h 1942752"/>
              <a:gd name="connsiteX24" fmla="*/ 4006922 w 5406920"/>
              <a:gd name="connsiteY24" fmla="*/ 1510301 h 1942752"/>
              <a:gd name="connsiteX25" fmla="*/ 4078841 w 5406920"/>
              <a:gd name="connsiteY25" fmla="*/ 1530850 h 1942752"/>
              <a:gd name="connsiteX26" fmla="*/ 4140486 w 5406920"/>
              <a:gd name="connsiteY26" fmla="*/ 1541124 h 1942752"/>
              <a:gd name="connsiteX27" fmla="*/ 4222679 w 5406920"/>
              <a:gd name="connsiteY27" fmla="*/ 1561672 h 1942752"/>
              <a:gd name="connsiteX28" fmla="*/ 4325421 w 5406920"/>
              <a:gd name="connsiteY28" fmla="*/ 1582221 h 1942752"/>
              <a:gd name="connsiteX29" fmla="*/ 4376791 w 5406920"/>
              <a:gd name="connsiteY29" fmla="*/ 1602769 h 1942752"/>
              <a:gd name="connsiteX30" fmla="*/ 4479533 w 5406920"/>
              <a:gd name="connsiteY30" fmla="*/ 1623317 h 1942752"/>
              <a:gd name="connsiteX31" fmla="*/ 4623371 w 5406920"/>
              <a:gd name="connsiteY31" fmla="*/ 1654140 h 1942752"/>
              <a:gd name="connsiteX32" fmla="*/ 4674742 w 5406920"/>
              <a:gd name="connsiteY32" fmla="*/ 1664414 h 1942752"/>
              <a:gd name="connsiteX33" fmla="*/ 4715838 w 5406920"/>
              <a:gd name="connsiteY33" fmla="*/ 1674688 h 1942752"/>
              <a:gd name="connsiteX34" fmla="*/ 4798032 w 5406920"/>
              <a:gd name="connsiteY34" fmla="*/ 1705510 h 1942752"/>
              <a:gd name="connsiteX35" fmla="*/ 4869951 w 5406920"/>
              <a:gd name="connsiteY35" fmla="*/ 1726059 h 1942752"/>
              <a:gd name="connsiteX36" fmla="*/ 4911047 w 5406920"/>
              <a:gd name="connsiteY36" fmla="*/ 1736333 h 1942752"/>
              <a:gd name="connsiteX37" fmla="*/ 5075434 w 5406920"/>
              <a:gd name="connsiteY37" fmla="*/ 1808252 h 1942752"/>
              <a:gd name="connsiteX38" fmla="*/ 5106256 w 5406920"/>
              <a:gd name="connsiteY38" fmla="*/ 1828800 h 1942752"/>
              <a:gd name="connsiteX39" fmla="*/ 5208998 w 5406920"/>
              <a:gd name="connsiteY39" fmla="*/ 1849349 h 1942752"/>
              <a:gd name="connsiteX40" fmla="*/ 5250095 w 5406920"/>
              <a:gd name="connsiteY40" fmla="*/ 1869897 h 1942752"/>
              <a:gd name="connsiteX41" fmla="*/ 5280917 w 5406920"/>
              <a:gd name="connsiteY41" fmla="*/ 1890445 h 1942752"/>
              <a:gd name="connsiteX42" fmla="*/ 5393933 w 5406920"/>
              <a:gd name="connsiteY42" fmla="*/ 1931541 h 1942752"/>
              <a:gd name="connsiteX43" fmla="*/ 5404207 w 5406920"/>
              <a:gd name="connsiteY43" fmla="*/ 1664413 h 1942752"/>
              <a:gd name="connsiteX44" fmla="*/ 5404208 w 5406920"/>
              <a:gd name="connsiteY44" fmla="*/ 1212351 h 1942752"/>
              <a:gd name="connsiteX45" fmla="*/ 5373385 w 5406920"/>
              <a:gd name="connsiteY4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534310 w 5406920"/>
              <a:gd name="connsiteY19" fmla="*/ 1345915 h 1942752"/>
              <a:gd name="connsiteX20" fmla="*/ 3811713 w 5406920"/>
              <a:gd name="connsiteY20" fmla="*/ 1438382 h 1942752"/>
              <a:gd name="connsiteX21" fmla="*/ 3852809 w 5406920"/>
              <a:gd name="connsiteY21" fmla="*/ 1448657 h 1942752"/>
              <a:gd name="connsiteX22" fmla="*/ 3893906 w 5406920"/>
              <a:gd name="connsiteY22" fmla="*/ 1458931 h 1942752"/>
              <a:gd name="connsiteX23" fmla="*/ 3965825 w 5406920"/>
              <a:gd name="connsiteY23" fmla="*/ 1489753 h 1942752"/>
              <a:gd name="connsiteX24" fmla="*/ 4006922 w 5406920"/>
              <a:gd name="connsiteY24" fmla="*/ 1510301 h 1942752"/>
              <a:gd name="connsiteX25" fmla="*/ 4078841 w 5406920"/>
              <a:gd name="connsiteY25" fmla="*/ 1530850 h 1942752"/>
              <a:gd name="connsiteX26" fmla="*/ 4140486 w 5406920"/>
              <a:gd name="connsiteY26" fmla="*/ 1541124 h 1942752"/>
              <a:gd name="connsiteX27" fmla="*/ 4222679 w 5406920"/>
              <a:gd name="connsiteY27" fmla="*/ 1561672 h 1942752"/>
              <a:gd name="connsiteX28" fmla="*/ 4325421 w 5406920"/>
              <a:gd name="connsiteY28" fmla="*/ 1582221 h 1942752"/>
              <a:gd name="connsiteX29" fmla="*/ 4376791 w 5406920"/>
              <a:gd name="connsiteY29" fmla="*/ 1602769 h 1942752"/>
              <a:gd name="connsiteX30" fmla="*/ 4479533 w 5406920"/>
              <a:gd name="connsiteY30" fmla="*/ 1623317 h 1942752"/>
              <a:gd name="connsiteX31" fmla="*/ 4623371 w 5406920"/>
              <a:gd name="connsiteY31" fmla="*/ 1654140 h 1942752"/>
              <a:gd name="connsiteX32" fmla="*/ 4674742 w 5406920"/>
              <a:gd name="connsiteY32" fmla="*/ 1664414 h 1942752"/>
              <a:gd name="connsiteX33" fmla="*/ 4715838 w 5406920"/>
              <a:gd name="connsiteY33" fmla="*/ 1674688 h 1942752"/>
              <a:gd name="connsiteX34" fmla="*/ 4798032 w 5406920"/>
              <a:gd name="connsiteY34" fmla="*/ 1705510 h 1942752"/>
              <a:gd name="connsiteX35" fmla="*/ 4869951 w 5406920"/>
              <a:gd name="connsiteY35" fmla="*/ 1726059 h 1942752"/>
              <a:gd name="connsiteX36" fmla="*/ 4911047 w 5406920"/>
              <a:gd name="connsiteY36" fmla="*/ 1736333 h 1942752"/>
              <a:gd name="connsiteX37" fmla="*/ 5075434 w 5406920"/>
              <a:gd name="connsiteY37" fmla="*/ 1808252 h 1942752"/>
              <a:gd name="connsiteX38" fmla="*/ 5106256 w 5406920"/>
              <a:gd name="connsiteY38" fmla="*/ 1828800 h 1942752"/>
              <a:gd name="connsiteX39" fmla="*/ 5208998 w 5406920"/>
              <a:gd name="connsiteY39" fmla="*/ 1849349 h 1942752"/>
              <a:gd name="connsiteX40" fmla="*/ 5250095 w 5406920"/>
              <a:gd name="connsiteY40" fmla="*/ 1869897 h 1942752"/>
              <a:gd name="connsiteX41" fmla="*/ 5280917 w 5406920"/>
              <a:gd name="connsiteY41" fmla="*/ 1890445 h 1942752"/>
              <a:gd name="connsiteX42" fmla="*/ 5393933 w 5406920"/>
              <a:gd name="connsiteY42" fmla="*/ 1931541 h 1942752"/>
              <a:gd name="connsiteX43" fmla="*/ 5404207 w 5406920"/>
              <a:gd name="connsiteY43" fmla="*/ 1664413 h 1942752"/>
              <a:gd name="connsiteX44" fmla="*/ 5404208 w 5406920"/>
              <a:gd name="connsiteY44" fmla="*/ 1212351 h 1942752"/>
              <a:gd name="connsiteX45" fmla="*/ 5373385 w 5406920"/>
              <a:gd name="connsiteY45"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493214 w 5406920"/>
              <a:gd name="connsiteY18" fmla="*/ 1335641 h 1942752"/>
              <a:gd name="connsiteX19" fmla="*/ 3811713 w 5406920"/>
              <a:gd name="connsiteY19" fmla="*/ 1438382 h 1942752"/>
              <a:gd name="connsiteX20" fmla="*/ 3852809 w 5406920"/>
              <a:gd name="connsiteY20" fmla="*/ 1448657 h 1942752"/>
              <a:gd name="connsiteX21" fmla="*/ 3893906 w 5406920"/>
              <a:gd name="connsiteY21" fmla="*/ 1458931 h 1942752"/>
              <a:gd name="connsiteX22" fmla="*/ 3965825 w 5406920"/>
              <a:gd name="connsiteY22" fmla="*/ 1489753 h 1942752"/>
              <a:gd name="connsiteX23" fmla="*/ 4006922 w 5406920"/>
              <a:gd name="connsiteY23" fmla="*/ 1510301 h 1942752"/>
              <a:gd name="connsiteX24" fmla="*/ 4078841 w 5406920"/>
              <a:gd name="connsiteY24" fmla="*/ 1530850 h 1942752"/>
              <a:gd name="connsiteX25" fmla="*/ 4140486 w 5406920"/>
              <a:gd name="connsiteY25" fmla="*/ 1541124 h 1942752"/>
              <a:gd name="connsiteX26" fmla="*/ 4222679 w 5406920"/>
              <a:gd name="connsiteY26" fmla="*/ 1561672 h 1942752"/>
              <a:gd name="connsiteX27" fmla="*/ 4325421 w 5406920"/>
              <a:gd name="connsiteY27" fmla="*/ 1582221 h 1942752"/>
              <a:gd name="connsiteX28" fmla="*/ 4376791 w 5406920"/>
              <a:gd name="connsiteY28" fmla="*/ 1602769 h 1942752"/>
              <a:gd name="connsiteX29" fmla="*/ 4479533 w 5406920"/>
              <a:gd name="connsiteY29" fmla="*/ 1623317 h 1942752"/>
              <a:gd name="connsiteX30" fmla="*/ 4623371 w 5406920"/>
              <a:gd name="connsiteY30" fmla="*/ 1654140 h 1942752"/>
              <a:gd name="connsiteX31" fmla="*/ 4674742 w 5406920"/>
              <a:gd name="connsiteY31" fmla="*/ 1664414 h 1942752"/>
              <a:gd name="connsiteX32" fmla="*/ 4715838 w 5406920"/>
              <a:gd name="connsiteY32" fmla="*/ 1674688 h 1942752"/>
              <a:gd name="connsiteX33" fmla="*/ 4798032 w 5406920"/>
              <a:gd name="connsiteY33" fmla="*/ 1705510 h 1942752"/>
              <a:gd name="connsiteX34" fmla="*/ 4869951 w 5406920"/>
              <a:gd name="connsiteY34" fmla="*/ 1726059 h 1942752"/>
              <a:gd name="connsiteX35" fmla="*/ 4911047 w 5406920"/>
              <a:gd name="connsiteY35" fmla="*/ 1736333 h 1942752"/>
              <a:gd name="connsiteX36" fmla="*/ 5075434 w 5406920"/>
              <a:gd name="connsiteY36" fmla="*/ 1808252 h 1942752"/>
              <a:gd name="connsiteX37" fmla="*/ 5106256 w 5406920"/>
              <a:gd name="connsiteY37" fmla="*/ 1828800 h 1942752"/>
              <a:gd name="connsiteX38" fmla="*/ 5208998 w 5406920"/>
              <a:gd name="connsiteY38" fmla="*/ 1849349 h 1942752"/>
              <a:gd name="connsiteX39" fmla="*/ 5250095 w 5406920"/>
              <a:gd name="connsiteY39" fmla="*/ 1869897 h 1942752"/>
              <a:gd name="connsiteX40" fmla="*/ 5280917 w 5406920"/>
              <a:gd name="connsiteY40" fmla="*/ 1890445 h 1942752"/>
              <a:gd name="connsiteX41" fmla="*/ 5393933 w 5406920"/>
              <a:gd name="connsiteY41" fmla="*/ 1931541 h 1942752"/>
              <a:gd name="connsiteX42" fmla="*/ 5404207 w 5406920"/>
              <a:gd name="connsiteY42" fmla="*/ 1664413 h 1942752"/>
              <a:gd name="connsiteX43" fmla="*/ 5404208 w 5406920"/>
              <a:gd name="connsiteY43" fmla="*/ 1212351 h 1942752"/>
              <a:gd name="connsiteX44" fmla="*/ 5373385 w 5406920"/>
              <a:gd name="connsiteY4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3893906 w 5406920"/>
              <a:gd name="connsiteY21" fmla="*/ 1458931 h 1942752"/>
              <a:gd name="connsiteX22" fmla="*/ 3965825 w 5406920"/>
              <a:gd name="connsiteY22" fmla="*/ 1489753 h 1942752"/>
              <a:gd name="connsiteX23" fmla="*/ 4006922 w 5406920"/>
              <a:gd name="connsiteY23" fmla="*/ 1510301 h 1942752"/>
              <a:gd name="connsiteX24" fmla="*/ 4078841 w 5406920"/>
              <a:gd name="connsiteY24" fmla="*/ 1530850 h 1942752"/>
              <a:gd name="connsiteX25" fmla="*/ 4140486 w 5406920"/>
              <a:gd name="connsiteY25" fmla="*/ 1541124 h 1942752"/>
              <a:gd name="connsiteX26" fmla="*/ 4222679 w 5406920"/>
              <a:gd name="connsiteY26" fmla="*/ 1561672 h 1942752"/>
              <a:gd name="connsiteX27" fmla="*/ 4325421 w 5406920"/>
              <a:gd name="connsiteY27" fmla="*/ 1582221 h 1942752"/>
              <a:gd name="connsiteX28" fmla="*/ 4376791 w 5406920"/>
              <a:gd name="connsiteY28" fmla="*/ 1602769 h 1942752"/>
              <a:gd name="connsiteX29" fmla="*/ 4479533 w 5406920"/>
              <a:gd name="connsiteY29" fmla="*/ 1623317 h 1942752"/>
              <a:gd name="connsiteX30" fmla="*/ 4623371 w 5406920"/>
              <a:gd name="connsiteY30" fmla="*/ 1654140 h 1942752"/>
              <a:gd name="connsiteX31" fmla="*/ 4674742 w 5406920"/>
              <a:gd name="connsiteY31" fmla="*/ 1664414 h 1942752"/>
              <a:gd name="connsiteX32" fmla="*/ 4715838 w 5406920"/>
              <a:gd name="connsiteY32" fmla="*/ 1674688 h 1942752"/>
              <a:gd name="connsiteX33" fmla="*/ 4798032 w 5406920"/>
              <a:gd name="connsiteY33" fmla="*/ 1705510 h 1942752"/>
              <a:gd name="connsiteX34" fmla="*/ 4869951 w 5406920"/>
              <a:gd name="connsiteY34" fmla="*/ 1726059 h 1942752"/>
              <a:gd name="connsiteX35" fmla="*/ 4911047 w 5406920"/>
              <a:gd name="connsiteY35" fmla="*/ 1736333 h 1942752"/>
              <a:gd name="connsiteX36" fmla="*/ 5075434 w 5406920"/>
              <a:gd name="connsiteY36" fmla="*/ 1808252 h 1942752"/>
              <a:gd name="connsiteX37" fmla="*/ 5106256 w 5406920"/>
              <a:gd name="connsiteY37" fmla="*/ 1828800 h 1942752"/>
              <a:gd name="connsiteX38" fmla="*/ 5208998 w 5406920"/>
              <a:gd name="connsiteY38" fmla="*/ 1849349 h 1942752"/>
              <a:gd name="connsiteX39" fmla="*/ 5250095 w 5406920"/>
              <a:gd name="connsiteY39" fmla="*/ 1869897 h 1942752"/>
              <a:gd name="connsiteX40" fmla="*/ 5280917 w 5406920"/>
              <a:gd name="connsiteY40" fmla="*/ 1890445 h 1942752"/>
              <a:gd name="connsiteX41" fmla="*/ 5393933 w 5406920"/>
              <a:gd name="connsiteY41" fmla="*/ 1931541 h 1942752"/>
              <a:gd name="connsiteX42" fmla="*/ 5404207 w 5406920"/>
              <a:gd name="connsiteY42" fmla="*/ 1664413 h 1942752"/>
              <a:gd name="connsiteX43" fmla="*/ 5404208 w 5406920"/>
              <a:gd name="connsiteY43" fmla="*/ 1212351 h 1942752"/>
              <a:gd name="connsiteX44" fmla="*/ 5373385 w 5406920"/>
              <a:gd name="connsiteY44"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3965825 w 5406920"/>
              <a:gd name="connsiteY21" fmla="*/ 1489753 h 1942752"/>
              <a:gd name="connsiteX22" fmla="*/ 4006922 w 5406920"/>
              <a:gd name="connsiteY22" fmla="*/ 1510301 h 1942752"/>
              <a:gd name="connsiteX23" fmla="*/ 4078841 w 5406920"/>
              <a:gd name="connsiteY23" fmla="*/ 1530850 h 1942752"/>
              <a:gd name="connsiteX24" fmla="*/ 4140486 w 5406920"/>
              <a:gd name="connsiteY24" fmla="*/ 1541124 h 1942752"/>
              <a:gd name="connsiteX25" fmla="*/ 4222679 w 5406920"/>
              <a:gd name="connsiteY25" fmla="*/ 1561672 h 1942752"/>
              <a:gd name="connsiteX26" fmla="*/ 4325421 w 5406920"/>
              <a:gd name="connsiteY26" fmla="*/ 1582221 h 1942752"/>
              <a:gd name="connsiteX27" fmla="*/ 4376791 w 5406920"/>
              <a:gd name="connsiteY27" fmla="*/ 1602769 h 1942752"/>
              <a:gd name="connsiteX28" fmla="*/ 4479533 w 5406920"/>
              <a:gd name="connsiteY28" fmla="*/ 1623317 h 1942752"/>
              <a:gd name="connsiteX29" fmla="*/ 4623371 w 5406920"/>
              <a:gd name="connsiteY29" fmla="*/ 1654140 h 1942752"/>
              <a:gd name="connsiteX30" fmla="*/ 4674742 w 5406920"/>
              <a:gd name="connsiteY30" fmla="*/ 1664414 h 1942752"/>
              <a:gd name="connsiteX31" fmla="*/ 4715838 w 5406920"/>
              <a:gd name="connsiteY31" fmla="*/ 1674688 h 1942752"/>
              <a:gd name="connsiteX32" fmla="*/ 4798032 w 5406920"/>
              <a:gd name="connsiteY32" fmla="*/ 1705510 h 1942752"/>
              <a:gd name="connsiteX33" fmla="*/ 4869951 w 5406920"/>
              <a:gd name="connsiteY33" fmla="*/ 1726059 h 1942752"/>
              <a:gd name="connsiteX34" fmla="*/ 4911047 w 5406920"/>
              <a:gd name="connsiteY34" fmla="*/ 1736333 h 1942752"/>
              <a:gd name="connsiteX35" fmla="*/ 5075434 w 5406920"/>
              <a:gd name="connsiteY35" fmla="*/ 1808252 h 1942752"/>
              <a:gd name="connsiteX36" fmla="*/ 5106256 w 5406920"/>
              <a:gd name="connsiteY36" fmla="*/ 1828800 h 1942752"/>
              <a:gd name="connsiteX37" fmla="*/ 5208998 w 5406920"/>
              <a:gd name="connsiteY37" fmla="*/ 1849349 h 1942752"/>
              <a:gd name="connsiteX38" fmla="*/ 5250095 w 5406920"/>
              <a:gd name="connsiteY38" fmla="*/ 1869897 h 1942752"/>
              <a:gd name="connsiteX39" fmla="*/ 5280917 w 5406920"/>
              <a:gd name="connsiteY39" fmla="*/ 1890445 h 1942752"/>
              <a:gd name="connsiteX40" fmla="*/ 5393933 w 5406920"/>
              <a:gd name="connsiteY40" fmla="*/ 1931541 h 1942752"/>
              <a:gd name="connsiteX41" fmla="*/ 5404207 w 5406920"/>
              <a:gd name="connsiteY41" fmla="*/ 1664413 h 1942752"/>
              <a:gd name="connsiteX42" fmla="*/ 5404208 w 5406920"/>
              <a:gd name="connsiteY42" fmla="*/ 1212351 h 1942752"/>
              <a:gd name="connsiteX43" fmla="*/ 5373385 w 5406920"/>
              <a:gd name="connsiteY43"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078841 w 5406920"/>
              <a:gd name="connsiteY22" fmla="*/ 1530850 h 1942752"/>
              <a:gd name="connsiteX23" fmla="*/ 4140486 w 5406920"/>
              <a:gd name="connsiteY23" fmla="*/ 1541124 h 1942752"/>
              <a:gd name="connsiteX24" fmla="*/ 4222679 w 5406920"/>
              <a:gd name="connsiteY24" fmla="*/ 1561672 h 1942752"/>
              <a:gd name="connsiteX25" fmla="*/ 4325421 w 5406920"/>
              <a:gd name="connsiteY25" fmla="*/ 1582221 h 1942752"/>
              <a:gd name="connsiteX26" fmla="*/ 4376791 w 5406920"/>
              <a:gd name="connsiteY26" fmla="*/ 1602769 h 1942752"/>
              <a:gd name="connsiteX27" fmla="*/ 4479533 w 5406920"/>
              <a:gd name="connsiteY27" fmla="*/ 1623317 h 1942752"/>
              <a:gd name="connsiteX28" fmla="*/ 4623371 w 5406920"/>
              <a:gd name="connsiteY28" fmla="*/ 1654140 h 1942752"/>
              <a:gd name="connsiteX29" fmla="*/ 4674742 w 5406920"/>
              <a:gd name="connsiteY29" fmla="*/ 1664414 h 1942752"/>
              <a:gd name="connsiteX30" fmla="*/ 4715838 w 5406920"/>
              <a:gd name="connsiteY30" fmla="*/ 1674688 h 1942752"/>
              <a:gd name="connsiteX31" fmla="*/ 4798032 w 5406920"/>
              <a:gd name="connsiteY31" fmla="*/ 1705510 h 1942752"/>
              <a:gd name="connsiteX32" fmla="*/ 4869951 w 5406920"/>
              <a:gd name="connsiteY32" fmla="*/ 1726059 h 1942752"/>
              <a:gd name="connsiteX33" fmla="*/ 4911047 w 5406920"/>
              <a:gd name="connsiteY33" fmla="*/ 1736333 h 1942752"/>
              <a:gd name="connsiteX34" fmla="*/ 5075434 w 5406920"/>
              <a:gd name="connsiteY34" fmla="*/ 1808252 h 1942752"/>
              <a:gd name="connsiteX35" fmla="*/ 5106256 w 5406920"/>
              <a:gd name="connsiteY35" fmla="*/ 1828800 h 1942752"/>
              <a:gd name="connsiteX36" fmla="*/ 5208998 w 5406920"/>
              <a:gd name="connsiteY36" fmla="*/ 1849349 h 1942752"/>
              <a:gd name="connsiteX37" fmla="*/ 5250095 w 5406920"/>
              <a:gd name="connsiteY37" fmla="*/ 1869897 h 1942752"/>
              <a:gd name="connsiteX38" fmla="*/ 5280917 w 5406920"/>
              <a:gd name="connsiteY38" fmla="*/ 1890445 h 1942752"/>
              <a:gd name="connsiteX39" fmla="*/ 5393933 w 5406920"/>
              <a:gd name="connsiteY39" fmla="*/ 1931541 h 1942752"/>
              <a:gd name="connsiteX40" fmla="*/ 5404207 w 5406920"/>
              <a:gd name="connsiteY40" fmla="*/ 1664413 h 1942752"/>
              <a:gd name="connsiteX41" fmla="*/ 5404208 w 5406920"/>
              <a:gd name="connsiteY41" fmla="*/ 1212351 h 1942752"/>
              <a:gd name="connsiteX42" fmla="*/ 5373385 w 5406920"/>
              <a:gd name="connsiteY42"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140486 w 5406920"/>
              <a:gd name="connsiteY22" fmla="*/ 1541124 h 1942752"/>
              <a:gd name="connsiteX23" fmla="*/ 4222679 w 5406920"/>
              <a:gd name="connsiteY23" fmla="*/ 1561672 h 1942752"/>
              <a:gd name="connsiteX24" fmla="*/ 4325421 w 5406920"/>
              <a:gd name="connsiteY24" fmla="*/ 1582221 h 1942752"/>
              <a:gd name="connsiteX25" fmla="*/ 4376791 w 5406920"/>
              <a:gd name="connsiteY25" fmla="*/ 1602769 h 1942752"/>
              <a:gd name="connsiteX26" fmla="*/ 4479533 w 5406920"/>
              <a:gd name="connsiteY26" fmla="*/ 1623317 h 1942752"/>
              <a:gd name="connsiteX27" fmla="*/ 4623371 w 5406920"/>
              <a:gd name="connsiteY27" fmla="*/ 1654140 h 1942752"/>
              <a:gd name="connsiteX28" fmla="*/ 4674742 w 5406920"/>
              <a:gd name="connsiteY28" fmla="*/ 1664414 h 1942752"/>
              <a:gd name="connsiteX29" fmla="*/ 4715838 w 5406920"/>
              <a:gd name="connsiteY29" fmla="*/ 1674688 h 1942752"/>
              <a:gd name="connsiteX30" fmla="*/ 4798032 w 5406920"/>
              <a:gd name="connsiteY30" fmla="*/ 1705510 h 1942752"/>
              <a:gd name="connsiteX31" fmla="*/ 4869951 w 5406920"/>
              <a:gd name="connsiteY31" fmla="*/ 1726059 h 1942752"/>
              <a:gd name="connsiteX32" fmla="*/ 4911047 w 5406920"/>
              <a:gd name="connsiteY32" fmla="*/ 1736333 h 1942752"/>
              <a:gd name="connsiteX33" fmla="*/ 5075434 w 5406920"/>
              <a:gd name="connsiteY33" fmla="*/ 1808252 h 1942752"/>
              <a:gd name="connsiteX34" fmla="*/ 5106256 w 5406920"/>
              <a:gd name="connsiteY34" fmla="*/ 1828800 h 1942752"/>
              <a:gd name="connsiteX35" fmla="*/ 5208998 w 5406920"/>
              <a:gd name="connsiteY35" fmla="*/ 1849349 h 1942752"/>
              <a:gd name="connsiteX36" fmla="*/ 5250095 w 5406920"/>
              <a:gd name="connsiteY36" fmla="*/ 1869897 h 1942752"/>
              <a:gd name="connsiteX37" fmla="*/ 5280917 w 5406920"/>
              <a:gd name="connsiteY37" fmla="*/ 1890445 h 1942752"/>
              <a:gd name="connsiteX38" fmla="*/ 5393933 w 5406920"/>
              <a:gd name="connsiteY38" fmla="*/ 1931541 h 1942752"/>
              <a:gd name="connsiteX39" fmla="*/ 5404207 w 5406920"/>
              <a:gd name="connsiteY39" fmla="*/ 1664413 h 1942752"/>
              <a:gd name="connsiteX40" fmla="*/ 5404208 w 5406920"/>
              <a:gd name="connsiteY40" fmla="*/ 1212351 h 1942752"/>
              <a:gd name="connsiteX41" fmla="*/ 5373385 w 5406920"/>
              <a:gd name="connsiteY41"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376791 w 5406920"/>
              <a:gd name="connsiteY24" fmla="*/ 1602769 h 1942752"/>
              <a:gd name="connsiteX25" fmla="*/ 4479533 w 5406920"/>
              <a:gd name="connsiteY25" fmla="*/ 1623317 h 1942752"/>
              <a:gd name="connsiteX26" fmla="*/ 4623371 w 5406920"/>
              <a:gd name="connsiteY26" fmla="*/ 1654140 h 1942752"/>
              <a:gd name="connsiteX27" fmla="*/ 4674742 w 5406920"/>
              <a:gd name="connsiteY27" fmla="*/ 1664414 h 1942752"/>
              <a:gd name="connsiteX28" fmla="*/ 4715838 w 5406920"/>
              <a:gd name="connsiteY28" fmla="*/ 1674688 h 1942752"/>
              <a:gd name="connsiteX29" fmla="*/ 4798032 w 5406920"/>
              <a:gd name="connsiteY29" fmla="*/ 1705510 h 1942752"/>
              <a:gd name="connsiteX30" fmla="*/ 4869951 w 5406920"/>
              <a:gd name="connsiteY30" fmla="*/ 1726059 h 1942752"/>
              <a:gd name="connsiteX31" fmla="*/ 4911047 w 5406920"/>
              <a:gd name="connsiteY31" fmla="*/ 1736333 h 1942752"/>
              <a:gd name="connsiteX32" fmla="*/ 5075434 w 5406920"/>
              <a:gd name="connsiteY32" fmla="*/ 1808252 h 1942752"/>
              <a:gd name="connsiteX33" fmla="*/ 5106256 w 5406920"/>
              <a:gd name="connsiteY33" fmla="*/ 1828800 h 1942752"/>
              <a:gd name="connsiteX34" fmla="*/ 5208998 w 5406920"/>
              <a:gd name="connsiteY34" fmla="*/ 1849349 h 1942752"/>
              <a:gd name="connsiteX35" fmla="*/ 5250095 w 5406920"/>
              <a:gd name="connsiteY35" fmla="*/ 1869897 h 1942752"/>
              <a:gd name="connsiteX36" fmla="*/ 5280917 w 5406920"/>
              <a:gd name="connsiteY36" fmla="*/ 1890445 h 1942752"/>
              <a:gd name="connsiteX37" fmla="*/ 5393933 w 5406920"/>
              <a:gd name="connsiteY37" fmla="*/ 1931541 h 1942752"/>
              <a:gd name="connsiteX38" fmla="*/ 5404207 w 5406920"/>
              <a:gd name="connsiteY38" fmla="*/ 1664413 h 1942752"/>
              <a:gd name="connsiteX39" fmla="*/ 5404208 w 5406920"/>
              <a:gd name="connsiteY39" fmla="*/ 1212351 h 1942752"/>
              <a:gd name="connsiteX40" fmla="*/ 5373385 w 5406920"/>
              <a:gd name="connsiteY40"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15838 w 5406920"/>
              <a:gd name="connsiteY27" fmla="*/ 1674688 h 1942752"/>
              <a:gd name="connsiteX28" fmla="*/ 4798032 w 5406920"/>
              <a:gd name="connsiteY28" fmla="*/ 1705510 h 1942752"/>
              <a:gd name="connsiteX29" fmla="*/ 4869951 w 5406920"/>
              <a:gd name="connsiteY29" fmla="*/ 1726059 h 1942752"/>
              <a:gd name="connsiteX30" fmla="*/ 4911047 w 5406920"/>
              <a:gd name="connsiteY30" fmla="*/ 1736333 h 1942752"/>
              <a:gd name="connsiteX31" fmla="*/ 5075434 w 5406920"/>
              <a:gd name="connsiteY31" fmla="*/ 1808252 h 1942752"/>
              <a:gd name="connsiteX32" fmla="*/ 5106256 w 5406920"/>
              <a:gd name="connsiteY32" fmla="*/ 1828800 h 1942752"/>
              <a:gd name="connsiteX33" fmla="*/ 5208998 w 5406920"/>
              <a:gd name="connsiteY33" fmla="*/ 1849349 h 1942752"/>
              <a:gd name="connsiteX34" fmla="*/ 5250095 w 5406920"/>
              <a:gd name="connsiteY34" fmla="*/ 1869897 h 1942752"/>
              <a:gd name="connsiteX35" fmla="*/ 5280917 w 5406920"/>
              <a:gd name="connsiteY35" fmla="*/ 1890445 h 1942752"/>
              <a:gd name="connsiteX36" fmla="*/ 5393933 w 5406920"/>
              <a:gd name="connsiteY36" fmla="*/ 1931541 h 1942752"/>
              <a:gd name="connsiteX37" fmla="*/ 5404207 w 5406920"/>
              <a:gd name="connsiteY37" fmla="*/ 1664413 h 1942752"/>
              <a:gd name="connsiteX38" fmla="*/ 5404208 w 5406920"/>
              <a:gd name="connsiteY38" fmla="*/ 1212351 h 1942752"/>
              <a:gd name="connsiteX39" fmla="*/ 5373385 w 5406920"/>
              <a:gd name="connsiteY39"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4911047 w 5406920"/>
              <a:gd name="connsiteY29" fmla="*/ 1736333 h 1942752"/>
              <a:gd name="connsiteX30" fmla="*/ 5075434 w 5406920"/>
              <a:gd name="connsiteY30" fmla="*/ 1808252 h 1942752"/>
              <a:gd name="connsiteX31" fmla="*/ 5106256 w 5406920"/>
              <a:gd name="connsiteY31" fmla="*/ 1828800 h 1942752"/>
              <a:gd name="connsiteX32" fmla="*/ 5208998 w 5406920"/>
              <a:gd name="connsiteY32" fmla="*/ 1849349 h 1942752"/>
              <a:gd name="connsiteX33" fmla="*/ 5250095 w 5406920"/>
              <a:gd name="connsiteY33" fmla="*/ 1869897 h 1942752"/>
              <a:gd name="connsiteX34" fmla="*/ 5280917 w 5406920"/>
              <a:gd name="connsiteY34" fmla="*/ 1890445 h 1942752"/>
              <a:gd name="connsiteX35" fmla="*/ 5393933 w 5406920"/>
              <a:gd name="connsiteY35" fmla="*/ 1931541 h 1942752"/>
              <a:gd name="connsiteX36" fmla="*/ 5404207 w 5406920"/>
              <a:gd name="connsiteY36" fmla="*/ 1664413 h 1942752"/>
              <a:gd name="connsiteX37" fmla="*/ 5404208 w 5406920"/>
              <a:gd name="connsiteY37" fmla="*/ 1212351 h 1942752"/>
              <a:gd name="connsiteX38" fmla="*/ 5373385 w 5406920"/>
              <a:gd name="connsiteY38"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5075434 w 5406920"/>
              <a:gd name="connsiteY29" fmla="*/ 1808252 h 1942752"/>
              <a:gd name="connsiteX30" fmla="*/ 5106256 w 5406920"/>
              <a:gd name="connsiteY30" fmla="*/ 1828800 h 1942752"/>
              <a:gd name="connsiteX31" fmla="*/ 5208998 w 5406920"/>
              <a:gd name="connsiteY31" fmla="*/ 1849349 h 1942752"/>
              <a:gd name="connsiteX32" fmla="*/ 5250095 w 5406920"/>
              <a:gd name="connsiteY32" fmla="*/ 1869897 h 1942752"/>
              <a:gd name="connsiteX33" fmla="*/ 5280917 w 5406920"/>
              <a:gd name="connsiteY33" fmla="*/ 1890445 h 1942752"/>
              <a:gd name="connsiteX34" fmla="*/ 5393933 w 5406920"/>
              <a:gd name="connsiteY34" fmla="*/ 1931541 h 1942752"/>
              <a:gd name="connsiteX35" fmla="*/ 5404207 w 5406920"/>
              <a:gd name="connsiteY35" fmla="*/ 1664413 h 1942752"/>
              <a:gd name="connsiteX36" fmla="*/ 5404208 w 5406920"/>
              <a:gd name="connsiteY36" fmla="*/ 1212351 h 1942752"/>
              <a:gd name="connsiteX37" fmla="*/ 5373385 w 5406920"/>
              <a:gd name="connsiteY37" fmla="*/ 0 h 1942752"/>
              <a:gd name="connsiteX0" fmla="*/ 5373385 w 5406920"/>
              <a:gd name="connsiteY0" fmla="*/ 0 h 1942752"/>
              <a:gd name="connsiteX1" fmla="*/ 3092522 w 5406920"/>
              <a:gd name="connsiteY1" fmla="*/ 205484 h 1942752"/>
              <a:gd name="connsiteX2" fmla="*/ 2239767 w 5406920"/>
              <a:gd name="connsiteY2" fmla="*/ 349322 h 1942752"/>
              <a:gd name="connsiteX3" fmla="*/ 1150706 w 5406920"/>
              <a:gd name="connsiteY3" fmla="*/ 606176 h 1942752"/>
              <a:gd name="connsiteX4" fmla="*/ 410967 w 5406920"/>
              <a:gd name="connsiteY4" fmla="*/ 770562 h 1942752"/>
              <a:gd name="connsiteX5" fmla="*/ 0 w 5406920"/>
              <a:gd name="connsiteY5" fmla="*/ 904126 h 1942752"/>
              <a:gd name="connsiteX6" fmla="*/ 924674 w 5406920"/>
              <a:gd name="connsiteY6" fmla="*/ 760288 h 1942752"/>
              <a:gd name="connsiteX7" fmla="*/ 1448656 w 5406920"/>
              <a:gd name="connsiteY7" fmla="*/ 760288 h 1942752"/>
              <a:gd name="connsiteX8" fmla="*/ 1448656 w 5406920"/>
              <a:gd name="connsiteY8" fmla="*/ 760288 h 1942752"/>
              <a:gd name="connsiteX9" fmla="*/ 1695236 w 5406920"/>
              <a:gd name="connsiteY9" fmla="*/ 811659 h 1942752"/>
              <a:gd name="connsiteX10" fmla="*/ 1993187 w 5406920"/>
              <a:gd name="connsiteY10" fmla="*/ 863030 h 1942752"/>
              <a:gd name="connsiteX11" fmla="*/ 2106203 w 5406920"/>
              <a:gd name="connsiteY11" fmla="*/ 893852 h 1942752"/>
              <a:gd name="connsiteX12" fmla="*/ 2332234 w 5406920"/>
              <a:gd name="connsiteY12" fmla="*/ 945223 h 1942752"/>
              <a:gd name="connsiteX13" fmla="*/ 2558265 w 5406920"/>
              <a:gd name="connsiteY13" fmla="*/ 1017142 h 1942752"/>
              <a:gd name="connsiteX14" fmla="*/ 2856216 w 5406920"/>
              <a:gd name="connsiteY14" fmla="*/ 1109609 h 1942752"/>
              <a:gd name="connsiteX15" fmla="*/ 3123344 w 5406920"/>
              <a:gd name="connsiteY15" fmla="*/ 1191803 h 1942752"/>
              <a:gd name="connsiteX16" fmla="*/ 3246634 w 5406920"/>
              <a:gd name="connsiteY16" fmla="*/ 1243173 h 1942752"/>
              <a:gd name="connsiteX17" fmla="*/ 3349376 w 5406920"/>
              <a:gd name="connsiteY17" fmla="*/ 1263722 h 1942752"/>
              <a:gd name="connsiteX18" fmla="*/ 3534310 w 5406920"/>
              <a:gd name="connsiteY18" fmla="*/ 1325367 h 1942752"/>
              <a:gd name="connsiteX19" fmla="*/ 3811713 w 5406920"/>
              <a:gd name="connsiteY19" fmla="*/ 1438382 h 1942752"/>
              <a:gd name="connsiteX20" fmla="*/ 3852809 w 5406920"/>
              <a:gd name="connsiteY20" fmla="*/ 1448657 h 1942752"/>
              <a:gd name="connsiteX21" fmla="*/ 4006922 w 5406920"/>
              <a:gd name="connsiteY21" fmla="*/ 1510301 h 1942752"/>
              <a:gd name="connsiteX22" fmla="*/ 4222679 w 5406920"/>
              <a:gd name="connsiteY22" fmla="*/ 1561672 h 1942752"/>
              <a:gd name="connsiteX23" fmla="*/ 4325421 w 5406920"/>
              <a:gd name="connsiteY23" fmla="*/ 1582221 h 1942752"/>
              <a:gd name="connsiteX24" fmla="*/ 4479533 w 5406920"/>
              <a:gd name="connsiteY24" fmla="*/ 1623317 h 1942752"/>
              <a:gd name="connsiteX25" fmla="*/ 4623371 w 5406920"/>
              <a:gd name="connsiteY25" fmla="*/ 1654140 h 1942752"/>
              <a:gd name="connsiteX26" fmla="*/ 4674742 w 5406920"/>
              <a:gd name="connsiteY26" fmla="*/ 1664414 h 1942752"/>
              <a:gd name="connsiteX27" fmla="*/ 4798032 w 5406920"/>
              <a:gd name="connsiteY27" fmla="*/ 1705510 h 1942752"/>
              <a:gd name="connsiteX28" fmla="*/ 4869951 w 5406920"/>
              <a:gd name="connsiteY28" fmla="*/ 1726059 h 1942752"/>
              <a:gd name="connsiteX29" fmla="*/ 5075434 w 5406920"/>
              <a:gd name="connsiteY29" fmla="*/ 1808252 h 1942752"/>
              <a:gd name="connsiteX30" fmla="*/ 5208998 w 5406920"/>
              <a:gd name="connsiteY30" fmla="*/ 1849349 h 1942752"/>
              <a:gd name="connsiteX31" fmla="*/ 5250095 w 5406920"/>
              <a:gd name="connsiteY31" fmla="*/ 1869897 h 1942752"/>
              <a:gd name="connsiteX32" fmla="*/ 5280917 w 5406920"/>
              <a:gd name="connsiteY32" fmla="*/ 1890445 h 1942752"/>
              <a:gd name="connsiteX33" fmla="*/ 5393933 w 5406920"/>
              <a:gd name="connsiteY33" fmla="*/ 1931541 h 1942752"/>
              <a:gd name="connsiteX34" fmla="*/ 5404207 w 5406920"/>
              <a:gd name="connsiteY34" fmla="*/ 1664413 h 1942752"/>
              <a:gd name="connsiteX35" fmla="*/ 5404208 w 5406920"/>
              <a:gd name="connsiteY35" fmla="*/ 1212351 h 1942752"/>
              <a:gd name="connsiteX36" fmla="*/ 5373385 w 5406920"/>
              <a:gd name="connsiteY36" fmla="*/ 0 h 1942752"/>
              <a:gd name="connsiteX0" fmla="*/ 5373385 w 5408225"/>
              <a:gd name="connsiteY0" fmla="*/ 0 h 1939820"/>
              <a:gd name="connsiteX1" fmla="*/ 3092522 w 5408225"/>
              <a:gd name="connsiteY1" fmla="*/ 205484 h 1939820"/>
              <a:gd name="connsiteX2" fmla="*/ 2239767 w 5408225"/>
              <a:gd name="connsiteY2" fmla="*/ 349322 h 1939820"/>
              <a:gd name="connsiteX3" fmla="*/ 1150706 w 5408225"/>
              <a:gd name="connsiteY3" fmla="*/ 606176 h 1939820"/>
              <a:gd name="connsiteX4" fmla="*/ 410967 w 5408225"/>
              <a:gd name="connsiteY4" fmla="*/ 770562 h 1939820"/>
              <a:gd name="connsiteX5" fmla="*/ 0 w 5408225"/>
              <a:gd name="connsiteY5" fmla="*/ 904126 h 1939820"/>
              <a:gd name="connsiteX6" fmla="*/ 924674 w 5408225"/>
              <a:gd name="connsiteY6" fmla="*/ 760288 h 1939820"/>
              <a:gd name="connsiteX7" fmla="*/ 1448656 w 5408225"/>
              <a:gd name="connsiteY7" fmla="*/ 760288 h 1939820"/>
              <a:gd name="connsiteX8" fmla="*/ 1448656 w 5408225"/>
              <a:gd name="connsiteY8" fmla="*/ 760288 h 1939820"/>
              <a:gd name="connsiteX9" fmla="*/ 1695236 w 5408225"/>
              <a:gd name="connsiteY9" fmla="*/ 811659 h 1939820"/>
              <a:gd name="connsiteX10" fmla="*/ 1993187 w 5408225"/>
              <a:gd name="connsiteY10" fmla="*/ 863030 h 1939820"/>
              <a:gd name="connsiteX11" fmla="*/ 2106203 w 5408225"/>
              <a:gd name="connsiteY11" fmla="*/ 893852 h 1939820"/>
              <a:gd name="connsiteX12" fmla="*/ 2332234 w 5408225"/>
              <a:gd name="connsiteY12" fmla="*/ 945223 h 1939820"/>
              <a:gd name="connsiteX13" fmla="*/ 2558265 w 5408225"/>
              <a:gd name="connsiteY13" fmla="*/ 1017142 h 1939820"/>
              <a:gd name="connsiteX14" fmla="*/ 2856216 w 5408225"/>
              <a:gd name="connsiteY14" fmla="*/ 1109609 h 1939820"/>
              <a:gd name="connsiteX15" fmla="*/ 3123344 w 5408225"/>
              <a:gd name="connsiteY15" fmla="*/ 1191803 h 1939820"/>
              <a:gd name="connsiteX16" fmla="*/ 3246634 w 5408225"/>
              <a:gd name="connsiteY16" fmla="*/ 1243173 h 1939820"/>
              <a:gd name="connsiteX17" fmla="*/ 3349376 w 5408225"/>
              <a:gd name="connsiteY17" fmla="*/ 1263722 h 1939820"/>
              <a:gd name="connsiteX18" fmla="*/ 3534310 w 5408225"/>
              <a:gd name="connsiteY18" fmla="*/ 1325367 h 1939820"/>
              <a:gd name="connsiteX19" fmla="*/ 3811713 w 5408225"/>
              <a:gd name="connsiteY19" fmla="*/ 1438382 h 1939820"/>
              <a:gd name="connsiteX20" fmla="*/ 3852809 w 5408225"/>
              <a:gd name="connsiteY20" fmla="*/ 1448657 h 1939820"/>
              <a:gd name="connsiteX21" fmla="*/ 4006922 w 5408225"/>
              <a:gd name="connsiteY21" fmla="*/ 1510301 h 1939820"/>
              <a:gd name="connsiteX22" fmla="*/ 4222679 w 5408225"/>
              <a:gd name="connsiteY22" fmla="*/ 1561672 h 1939820"/>
              <a:gd name="connsiteX23" fmla="*/ 4325421 w 5408225"/>
              <a:gd name="connsiteY23" fmla="*/ 1582221 h 1939820"/>
              <a:gd name="connsiteX24" fmla="*/ 4479533 w 5408225"/>
              <a:gd name="connsiteY24" fmla="*/ 1623317 h 1939820"/>
              <a:gd name="connsiteX25" fmla="*/ 4623371 w 5408225"/>
              <a:gd name="connsiteY25" fmla="*/ 1654140 h 1939820"/>
              <a:gd name="connsiteX26" fmla="*/ 4674742 w 5408225"/>
              <a:gd name="connsiteY26" fmla="*/ 1664414 h 1939820"/>
              <a:gd name="connsiteX27" fmla="*/ 4798032 w 5408225"/>
              <a:gd name="connsiteY27" fmla="*/ 1705510 h 1939820"/>
              <a:gd name="connsiteX28" fmla="*/ 4869951 w 5408225"/>
              <a:gd name="connsiteY28" fmla="*/ 1726059 h 1939820"/>
              <a:gd name="connsiteX29" fmla="*/ 5075434 w 5408225"/>
              <a:gd name="connsiteY29" fmla="*/ 1808252 h 1939820"/>
              <a:gd name="connsiteX30" fmla="*/ 5208998 w 5408225"/>
              <a:gd name="connsiteY30" fmla="*/ 1849349 h 1939820"/>
              <a:gd name="connsiteX31" fmla="*/ 5250095 w 5408225"/>
              <a:gd name="connsiteY31" fmla="*/ 1869897 h 1939820"/>
              <a:gd name="connsiteX32" fmla="*/ 5393933 w 5408225"/>
              <a:gd name="connsiteY32" fmla="*/ 1931541 h 1939820"/>
              <a:gd name="connsiteX33" fmla="*/ 5404207 w 5408225"/>
              <a:gd name="connsiteY33" fmla="*/ 1664413 h 1939820"/>
              <a:gd name="connsiteX34" fmla="*/ 5404208 w 5408225"/>
              <a:gd name="connsiteY34" fmla="*/ 1212351 h 1939820"/>
              <a:gd name="connsiteX35" fmla="*/ 5373385 w 5408225"/>
              <a:gd name="connsiteY35" fmla="*/ 0 h 1939820"/>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674742 w 5411118"/>
              <a:gd name="connsiteY26" fmla="*/ 1664414 h 1937772"/>
              <a:gd name="connsiteX27" fmla="*/ 4798032 w 5411118"/>
              <a:gd name="connsiteY27" fmla="*/ 1705510 h 1937772"/>
              <a:gd name="connsiteX28" fmla="*/ 4869951 w 5411118"/>
              <a:gd name="connsiteY28" fmla="*/ 1726059 h 1937772"/>
              <a:gd name="connsiteX29" fmla="*/ 5075434 w 5411118"/>
              <a:gd name="connsiteY29" fmla="*/ 1808252 h 1937772"/>
              <a:gd name="connsiteX30" fmla="*/ 5208998 w 5411118"/>
              <a:gd name="connsiteY30" fmla="*/ 1849349 h 1937772"/>
              <a:gd name="connsiteX31" fmla="*/ 5393933 w 5411118"/>
              <a:gd name="connsiteY31" fmla="*/ 1931541 h 1937772"/>
              <a:gd name="connsiteX32" fmla="*/ 5404207 w 5411118"/>
              <a:gd name="connsiteY32" fmla="*/ 1664413 h 1937772"/>
              <a:gd name="connsiteX33" fmla="*/ 5404208 w 5411118"/>
              <a:gd name="connsiteY33" fmla="*/ 1212351 h 1937772"/>
              <a:gd name="connsiteX34" fmla="*/ 5373385 w 5411118"/>
              <a:gd name="connsiteY34"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674742 w 5411118"/>
              <a:gd name="connsiteY26" fmla="*/ 1664414 h 1937772"/>
              <a:gd name="connsiteX27" fmla="*/ 4798032 w 5411118"/>
              <a:gd name="connsiteY27" fmla="*/ 1705510 h 1937772"/>
              <a:gd name="connsiteX28" fmla="*/ 5075434 w 5411118"/>
              <a:gd name="connsiteY28" fmla="*/ 1808252 h 1937772"/>
              <a:gd name="connsiteX29" fmla="*/ 5208998 w 5411118"/>
              <a:gd name="connsiteY29" fmla="*/ 1849349 h 1937772"/>
              <a:gd name="connsiteX30" fmla="*/ 5393933 w 5411118"/>
              <a:gd name="connsiteY30" fmla="*/ 1931541 h 1937772"/>
              <a:gd name="connsiteX31" fmla="*/ 5404207 w 5411118"/>
              <a:gd name="connsiteY31" fmla="*/ 1664413 h 1937772"/>
              <a:gd name="connsiteX32" fmla="*/ 5404208 w 5411118"/>
              <a:gd name="connsiteY32" fmla="*/ 1212351 h 1937772"/>
              <a:gd name="connsiteX33" fmla="*/ 5373385 w 5411118"/>
              <a:gd name="connsiteY33"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3852809 w 5411118"/>
              <a:gd name="connsiteY20" fmla="*/ 1448657 h 1937772"/>
              <a:gd name="connsiteX21" fmla="*/ 4006922 w 5411118"/>
              <a:gd name="connsiteY21" fmla="*/ 1510301 h 1937772"/>
              <a:gd name="connsiteX22" fmla="*/ 4222679 w 5411118"/>
              <a:gd name="connsiteY22" fmla="*/ 1561672 h 1937772"/>
              <a:gd name="connsiteX23" fmla="*/ 4325421 w 5411118"/>
              <a:gd name="connsiteY23" fmla="*/ 1582221 h 1937772"/>
              <a:gd name="connsiteX24" fmla="*/ 4479533 w 5411118"/>
              <a:gd name="connsiteY24" fmla="*/ 1623317 h 1937772"/>
              <a:gd name="connsiteX25" fmla="*/ 4623371 w 5411118"/>
              <a:gd name="connsiteY25" fmla="*/ 1654140 h 1937772"/>
              <a:gd name="connsiteX26" fmla="*/ 4798032 w 5411118"/>
              <a:gd name="connsiteY26" fmla="*/ 1705510 h 1937772"/>
              <a:gd name="connsiteX27" fmla="*/ 5075434 w 5411118"/>
              <a:gd name="connsiteY27" fmla="*/ 1808252 h 1937772"/>
              <a:gd name="connsiteX28" fmla="*/ 5208998 w 5411118"/>
              <a:gd name="connsiteY28" fmla="*/ 1849349 h 1937772"/>
              <a:gd name="connsiteX29" fmla="*/ 5393933 w 5411118"/>
              <a:gd name="connsiteY29" fmla="*/ 1931541 h 1937772"/>
              <a:gd name="connsiteX30" fmla="*/ 5404207 w 5411118"/>
              <a:gd name="connsiteY30" fmla="*/ 1664413 h 1937772"/>
              <a:gd name="connsiteX31" fmla="*/ 5404208 w 5411118"/>
              <a:gd name="connsiteY31" fmla="*/ 1212351 h 1937772"/>
              <a:gd name="connsiteX32" fmla="*/ 5373385 w 5411118"/>
              <a:gd name="connsiteY32"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325421 w 5411118"/>
              <a:gd name="connsiteY22" fmla="*/ 1582221 h 1937772"/>
              <a:gd name="connsiteX23" fmla="*/ 4479533 w 5411118"/>
              <a:gd name="connsiteY23" fmla="*/ 1623317 h 1937772"/>
              <a:gd name="connsiteX24" fmla="*/ 4623371 w 5411118"/>
              <a:gd name="connsiteY24" fmla="*/ 1654140 h 1937772"/>
              <a:gd name="connsiteX25" fmla="*/ 4798032 w 5411118"/>
              <a:gd name="connsiteY25" fmla="*/ 1705510 h 1937772"/>
              <a:gd name="connsiteX26" fmla="*/ 5075434 w 5411118"/>
              <a:gd name="connsiteY26" fmla="*/ 1808252 h 1937772"/>
              <a:gd name="connsiteX27" fmla="*/ 5208998 w 5411118"/>
              <a:gd name="connsiteY27" fmla="*/ 1849349 h 1937772"/>
              <a:gd name="connsiteX28" fmla="*/ 5393933 w 5411118"/>
              <a:gd name="connsiteY28" fmla="*/ 1931541 h 1937772"/>
              <a:gd name="connsiteX29" fmla="*/ 5404207 w 5411118"/>
              <a:gd name="connsiteY29" fmla="*/ 1664413 h 1937772"/>
              <a:gd name="connsiteX30" fmla="*/ 5404208 w 5411118"/>
              <a:gd name="connsiteY30" fmla="*/ 1212351 h 1937772"/>
              <a:gd name="connsiteX31" fmla="*/ 5373385 w 5411118"/>
              <a:gd name="connsiteY31"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479533 w 5411118"/>
              <a:gd name="connsiteY22" fmla="*/ 1623317 h 1937772"/>
              <a:gd name="connsiteX23" fmla="*/ 4623371 w 5411118"/>
              <a:gd name="connsiteY23" fmla="*/ 1654140 h 1937772"/>
              <a:gd name="connsiteX24" fmla="*/ 4798032 w 5411118"/>
              <a:gd name="connsiteY24" fmla="*/ 1705510 h 1937772"/>
              <a:gd name="connsiteX25" fmla="*/ 5075434 w 5411118"/>
              <a:gd name="connsiteY25" fmla="*/ 1808252 h 1937772"/>
              <a:gd name="connsiteX26" fmla="*/ 5208998 w 5411118"/>
              <a:gd name="connsiteY26" fmla="*/ 1849349 h 1937772"/>
              <a:gd name="connsiteX27" fmla="*/ 5393933 w 5411118"/>
              <a:gd name="connsiteY27" fmla="*/ 1931541 h 1937772"/>
              <a:gd name="connsiteX28" fmla="*/ 5404207 w 5411118"/>
              <a:gd name="connsiteY28" fmla="*/ 1664413 h 1937772"/>
              <a:gd name="connsiteX29" fmla="*/ 5404208 w 5411118"/>
              <a:gd name="connsiteY29" fmla="*/ 1212351 h 1937772"/>
              <a:gd name="connsiteX30" fmla="*/ 5373385 w 5411118"/>
              <a:gd name="connsiteY30" fmla="*/ 0 h 1937772"/>
              <a:gd name="connsiteX0" fmla="*/ 5373385 w 5411118"/>
              <a:gd name="connsiteY0" fmla="*/ 0 h 1937772"/>
              <a:gd name="connsiteX1" fmla="*/ 3092522 w 5411118"/>
              <a:gd name="connsiteY1" fmla="*/ 205484 h 1937772"/>
              <a:gd name="connsiteX2" fmla="*/ 2239767 w 5411118"/>
              <a:gd name="connsiteY2" fmla="*/ 349322 h 1937772"/>
              <a:gd name="connsiteX3" fmla="*/ 1150706 w 5411118"/>
              <a:gd name="connsiteY3" fmla="*/ 606176 h 1937772"/>
              <a:gd name="connsiteX4" fmla="*/ 410967 w 5411118"/>
              <a:gd name="connsiteY4" fmla="*/ 770562 h 1937772"/>
              <a:gd name="connsiteX5" fmla="*/ 0 w 5411118"/>
              <a:gd name="connsiteY5" fmla="*/ 904126 h 1937772"/>
              <a:gd name="connsiteX6" fmla="*/ 924674 w 5411118"/>
              <a:gd name="connsiteY6" fmla="*/ 760288 h 1937772"/>
              <a:gd name="connsiteX7" fmla="*/ 1448656 w 5411118"/>
              <a:gd name="connsiteY7" fmla="*/ 760288 h 1937772"/>
              <a:gd name="connsiteX8" fmla="*/ 1448656 w 5411118"/>
              <a:gd name="connsiteY8" fmla="*/ 760288 h 1937772"/>
              <a:gd name="connsiteX9" fmla="*/ 1695236 w 5411118"/>
              <a:gd name="connsiteY9" fmla="*/ 811659 h 1937772"/>
              <a:gd name="connsiteX10" fmla="*/ 1993187 w 5411118"/>
              <a:gd name="connsiteY10" fmla="*/ 863030 h 1937772"/>
              <a:gd name="connsiteX11" fmla="*/ 2106203 w 5411118"/>
              <a:gd name="connsiteY11" fmla="*/ 893852 h 1937772"/>
              <a:gd name="connsiteX12" fmla="*/ 2332234 w 5411118"/>
              <a:gd name="connsiteY12" fmla="*/ 945223 h 1937772"/>
              <a:gd name="connsiteX13" fmla="*/ 2558265 w 5411118"/>
              <a:gd name="connsiteY13" fmla="*/ 1017142 h 1937772"/>
              <a:gd name="connsiteX14" fmla="*/ 2856216 w 5411118"/>
              <a:gd name="connsiteY14" fmla="*/ 1109609 h 1937772"/>
              <a:gd name="connsiteX15" fmla="*/ 3123344 w 5411118"/>
              <a:gd name="connsiteY15" fmla="*/ 1191803 h 1937772"/>
              <a:gd name="connsiteX16" fmla="*/ 3246634 w 5411118"/>
              <a:gd name="connsiteY16" fmla="*/ 1243173 h 1937772"/>
              <a:gd name="connsiteX17" fmla="*/ 3349376 w 5411118"/>
              <a:gd name="connsiteY17" fmla="*/ 1263722 h 1937772"/>
              <a:gd name="connsiteX18" fmla="*/ 3534310 w 5411118"/>
              <a:gd name="connsiteY18" fmla="*/ 1325367 h 1937772"/>
              <a:gd name="connsiteX19" fmla="*/ 3811713 w 5411118"/>
              <a:gd name="connsiteY19" fmla="*/ 1438382 h 1937772"/>
              <a:gd name="connsiteX20" fmla="*/ 4006922 w 5411118"/>
              <a:gd name="connsiteY20" fmla="*/ 1510301 h 1937772"/>
              <a:gd name="connsiteX21" fmla="*/ 4222679 w 5411118"/>
              <a:gd name="connsiteY21" fmla="*/ 1561672 h 1937772"/>
              <a:gd name="connsiteX22" fmla="*/ 4479533 w 5411118"/>
              <a:gd name="connsiteY22" fmla="*/ 1623317 h 1937772"/>
              <a:gd name="connsiteX23" fmla="*/ 4623371 w 5411118"/>
              <a:gd name="connsiteY23" fmla="*/ 1654140 h 1937772"/>
              <a:gd name="connsiteX24" fmla="*/ 4818580 w 5411118"/>
              <a:gd name="connsiteY24" fmla="*/ 1736333 h 1937772"/>
              <a:gd name="connsiteX25" fmla="*/ 5075434 w 5411118"/>
              <a:gd name="connsiteY25" fmla="*/ 1808252 h 1937772"/>
              <a:gd name="connsiteX26" fmla="*/ 5208998 w 5411118"/>
              <a:gd name="connsiteY26" fmla="*/ 1849349 h 1937772"/>
              <a:gd name="connsiteX27" fmla="*/ 5393933 w 5411118"/>
              <a:gd name="connsiteY27" fmla="*/ 1931541 h 1937772"/>
              <a:gd name="connsiteX28" fmla="*/ 5404207 w 5411118"/>
              <a:gd name="connsiteY28" fmla="*/ 1664413 h 1937772"/>
              <a:gd name="connsiteX29" fmla="*/ 5404208 w 5411118"/>
              <a:gd name="connsiteY29" fmla="*/ 1212351 h 1937772"/>
              <a:gd name="connsiteX30" fmla="*/ 5373385 w 5411118"/>
              <a:gd name="connsiteY30" fmla="*/ 0 h 1937772"/>
              <a:gd name="connsiteX0" fmla="*/ 5373385 w 5411118"/>
              <a:gd name="connsiteY0" fmla="*/ 0 h 1937440"/>
              <a:gd name="connsiteX1" fmla="*/ 3092522 w 5411118"/>
              <a:gd name="connsiteY1" fmla="*/ 205484 h 1937440"/>
              <a:gd name="connsiteX2" fmla="*/ 2239767 w 5411118"/>
              <a:gd name="connsiteY2" fmla="*/ 349322 h 1937440"/>
              <a:gd name="connsiteX3" fmla="*/ 1150706 w 5411118"/>
              <a:gd name="connsiteY3" fmla="*/ 606176 h 1937440"/>
              <a:gd name="connsiteX4" fmla="*/ 410967 w 5411118"/>
              <a:gd name="connsiteY4" fmla="*/ 770562 h 1937440"/>
              <a:gd name="connsiteX5" fmla="*/ 0 w 5411118"/>
              <a:gd name="connsiteY5" fmla="*/ 904126 h 1937440"/>
              <a:gd name="connsiteX6" fmla="*/ 924674 w 5411118"/>
              <a:gd name="connsiteY6" fmla="*/ 760288 h 1937440"/>
              <a:gd name="connsiteX7" fmla="*/ 1448656 w 5411118"/>
              <a:gd name="connsiteY7" fmla="*/ 760288 h 1937440"/>
              <a:gd name="connsiteX8" fmla="*/ 1448656 w 5411118"/>
              <a:gd name="connsiteY8" fmla="*/ 760288 h 1937440"/>
              <a:gd name="connsiteX9" fmla="*/ 1695236 w 5411118"/>
              <a:gd name="connsiteY9" fmla="*/ 811659 h 1937440"/>
              <a:gd name="connsiteX10" fmla="*/ 1993187 w 5411118"/>
              <a:gd name="connsiteY10" fmla="*/ 863030 h 1937440"/>
              <a:gd name="connsiteX11" fmla="*/ 2106203 w 5411118"/>
              <a:gd name="connsiteY11" fmla="*/ 893852 h 1937440"/>
              <a:gd name="connsiteX12" fmla="*/ 2332234 w 5411118"/>
              <a:gd name="connsiteY12" fmla="*/ 945223 h 1937440"/>
              <a:gd name="connsiteX13" fmla="*/ 2558265 w 5411118"/>
              <a:gd name="connsiteY13" fmla="*/ 1017142 h 1937440"/>
              <a:gd name="connsiteX14" fmla="*/ 2856216 w 5411118"/>
              <a:gd name="connsiteY14" fmla="*/ 1109609 h 1937440"/>
              <a:gd name="connsiteX15" fmla="*/ 3123344 w 5411118"/>
              <a:gd name="connsiteY15" fmla="*/ 1191803 h 1937440"/>
              <a:gd name="connsiteX16" fmla="*/ 3246634 w 5411118"/>
              <a:gd name="connsiteY16" fmla="*/ 1243173 h 1937440"/>
              <a:gd name="connsiteX17" fmla="*/ 3349376 w 5411118"/>
              <a:gd name="connsiteY17" fmla="*/ 1263722 h 1937440"/>
              <a:gd name="connsiteX18" fmla="*/ 3534310 w 5411118"/>
              <a:gd name="connsiteY18" fmla="*/ 1325367 h 1937440"/>
              <a:gd name="connsiteX19" fmla="*/ 3811713 w 5411118"/>
              <a:gd name="connsiteY19" fmla="*/ 1438382 h 1937440"/>
              <a:gd name="connsiteX20" fmla="*/ 4006922 w 5411118"/>
              <a:gd name="connsiteY20" fmla="*/ 1510301 h 1937440"/>
              <a:gd name="connsiteX21" fmla="*/ 4222679 w 5411118"/>
              <a:gd name="connsiteY21" fmla="*/ 1561672 h 1937440"/>
              <a:gd name="connsiteX22" fmla="*/ 4479533 w 5411118"/>
              <a:gd name="connsiteY22" fmla="*/ 1623317 h 1937440"/>
              <a:gd name="connsiteX23" fmla="*/ 4623371 w 5411118"/>
              <a:gd name="connsiteY23" fmla="*/ 1654140 h 1937440"/>
              <a:gd name="connsiteX24" fmla="*/ 4818580 w 5411118"/>
              <a:gd name="connsiteY24" fmla="*/ 1736333 h 1937440"/>
              <a:gd name="connsiteX25" fmla="*/ 5106256 w 5411118"/>
              <a:gd name="connsiteY25" fmla="*/ 1849349 h 1937440"/>
              <a:gd name="connsiteX26" fmla="*/ 5208998 w 5411118"/>
              <a:gd name="connsiteY26" fmla="*/ 1849349 h 1937440"/>
              <a:gd name="connsiteX27" fmla="*/ 5393933 w 5411118"/>
              <a:gd name="connsiteY27" fmla="*/ 1931541 h 1937440"/>
              <a:gd name="connsiteX28" fmla="*/ 5404207 w 5411118"/>
              <a:gd name="connsiteY28" fmla="*/ 1664413 h 1937440"/>
              <a:gd name="connsiteX29" fmla="*/ 5404208 w 5411118"/>
              <a:gd name="connsiteY29" fmla="*/ 1212351 h 1937440"/>
              <a:gd name="connsiteX30" fmla="*/ 5373385 w 5411118"/>
              <a:gd name="connsiteY30" fmla="*/ 0 h 1937440"/>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34310 w 5406920"/>
              <a:gd name="connsiteY18" fmla="*/ 1325367 h 1959369"/>
              <a:gd name="connsiteX19" fmla="*/ 3811713 w 5406920"/>
              <a:gd name="connsiteY19" fmla="*/ 1438382 h 1959369"/>
              <a:gd name="connsiteX20" fmla="*/ 4006922 w 5406920"/>
              <a:gd name="connsiteY20" fmla="*/ 1510301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34310 w 5406920"/>
              <a:gd name="connsiteY18" fmla="*/ 1325367 h 1959369"/>
              <a:gd name="connsiteX19" fmla="*/ 3811713 w 5406920"/>
              <a:gd name="connsiteY19" fmla="*/ 1438382 h 1959369"/>
              <a:gd name="connsiteX20" fmla="*/ 4027471 w 5406920"/>
              <a:gd name="connsiteY20" fmla="*/ 1500027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246634 w 5406920"/>
              <a:gd name="connsiteY16" fmla="*/ 1243173 h 1959369"/>
              <a:gd name="connsiteX17" fmla="*/ 3349376 w 5406920"/>
              <a:gd name="connsiteY17" fmla="*/ 1263722 h 1959369"/>
              <a:gd name="connsiteX18" fmla="*/ 3585681 w 5406920"/>
              <a:gd name="connsiteY18" fmla="*/ 1356189 h 1959369"/>
              <a:gd name="connsiteX19" fmla="*/ 3811713 w 5406920"/>
              <a:gd name="connsiteY19" fmla="*/ 1438382 h 1959369"/>
              <a:gd name="connsiteX20" fmla="*/ 4027471 w 5406920"/>
              <a:gd name="connsiteY20" fmla="*/ 1500027 h 1959369"/>
              <a:gd name="connsiteX21" fmla="*/ 4222679 w 5406920"/>
              <a:gd name="connsiteY21" fmla="*/ 1561672 h 1959369"/>
              <a:gd name="connsiteX22" fmla="*/ 4479533 w 5406920"/>
              <a:gd name="connsiteY22" fmla="*/ 1623317 h 1959369"/>
              <a:gd name="connsiteX23" fmla="*/ 4623371 w 5406920"/>
              <a:gd name="connsiteY23" fmla="*/ 1654140 h 1959369"/>
              <a:gd name="connsiteX24" fmla="*/ 4818580 w 5406920"/>
              <a:gd name="connsiteY24" fmla="*/ 1736333 h 1959369"/>
              <a:gd name="connsiteX25" fmla="*/ 5106256 w 5406920"/>
              <a:gd name="connsiteY25" fmla="*/ 1849349 h 1959369"/>
              <a:gd name="connsiteX26" fmla="*/ 5280917 w 5406920"/>
              <a:gd name="connsiteY26" fmla="*/ 1941816 h 1959369"/>
              <a:gd name="connsiteX27" fmla="*/ 5393933 w 5406920"/>
              <a:gd name="connsiteY27" fmla="*/ 1931541 h 1959369"/>
              <a:gd name="connsiteX28" fmla="*/ 5404207 w 5406920"/>
              <a:gd name="connsiteY28" fmla="*/ 1664413 h 1959369"/>
              <a:gd name="connsiteX29" fmla="*/ 5404208 w 5406920"/>
              <a:gd name="connsiteY29" fmla="*/ 1212351 h 1959369"/>
              <a:gd name="connsiteX30" fmla="*/ 5373385 w 5406920"/>
              <a:gd name="connsiteY30"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38382 h 1959369"/>
              <a:gd name="connsiteX19" fmla="*/ 4027471 w 5406920"/>
              <a:gd name="connsiteY19" fmla="*/ 1500027 h 1959369"/>
              <a:gd name="connsiteX20" fmla="*/ 4222679 w 5406920"/>
              <a:gd name="connsiteY20" fmla="*/ 1561672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61672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23371 w 5406920"/>
              <a:gd name="connsiteY22" fmla="*/ 1654140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85681 w 5406920"/>
              <a:gd name="connsiteY17" fmla="*/ 1356189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54852 w 5406920"/>
              <a:gd name="connsiteY22" fmla="*/ 1684802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 name="connsiteX0" fmla="*/ 5373385 w 5406920"/>
              <a:gd name="connsiteY0" fmla="*/ 0 h 1959369"/>
              <a:gd name="connsiteX1" fmla="*/ 3092522 w 5406920"/>
              <a:gd name="connsiteY1" fmla="*/ 205484 h 1959369"/>
              <a:gd name="connsiteX2" fmla="*/ 2239767 w 5406920"/>
              <a:gd name="connsiteY2" fmla="*/ 349322 h 1959369"/>
              <a:gd name="connsiteX3" fmla="*/ 1150706 w 5406920"/>
              <a:gd name="connsiteY3" fmla="*/ 606176 h 1959369"/>
              <a:gd name="connsiteX4" fmla="*/ 410967 w 5406920"/>
              <a:gd name="connsiteY4" fmla="*/ 770562 h 1959369"/>
              <a:gd name="connsiteX5" fmla="*/ 0 w 5406920"/>
              <a:gd name="connsiteY5" fmla="*/ 904126 h 1959369"/>
              <a:gd name="connsiteX6" fmla="*/ 924674 w 5406920"/>
              <a:gd name="connsiteY6" fmla="*/ 760288 h 1959369"/>
              <a:gd name="connsiteX7" fmla="*/ 1448656 w 5406920"/>
              <a:gd name="connsiteY7" fmla="*/ 760288 h 1959369"/>
              <a:gd name="connsiteX8" fmla="*/ 1448656 w 5406920"/>
              <a:gd name="connsiteY8" fmla="*/ 760288 h 1959369"/>
              <a:gd name="connsiteX9" fmla="*/ 1695236 w 5406920"/>
              <a:gd name="connsiteY9" fmla="*/ 811659 h 1959369"/>
              <a:gd name="connsiteX10" fmla="*/ 1993187 w 5406920"/>
              <a:gd name="connsiteY10" fmla="*/ 863030 h 1959369"/>
              <a:gd name="connsiteX11" fmla="*/ 2106203 w 5406920"/>
              <a:gd name="connsiteY11" fmla="*/ 893852 h 1959369"/>
              <a:gd name="connsiteX12" fmla="*/ 2332234 w 5406920"/>
              <a:gd name="connsiteY12" fmla="*/ 945223 h 1959369"/>
              <a:gd name="connsiteX13" fmla="*/ 2558265 w 5406920"/>
              <a:gd name="connsiteY13" fmla="*/ 1017142 h 1959369"/>
              <a:gd name="connsiteX14" fmla="*/ 2856216 w 5406920"/>
              <a:gd name="connsiteY14" fmla="*/ 1109609 h 1959369"/>
              <a:gd name="connsiteX15" fmla="*/ 3123344 w 5406920"/>
              <a:gd name="connsiteY15" fmla="*/ 1191803 h 1959369"/>
              <a:gd name="connsiteX16" fmla="*/ 3349376 w 5406920"/>
              <a:gd name="connsiteY16" fmla="*/ 1263722 h 1959369"/>
              <a:gd name="connsiteX17" fmla="*/ 3596175 w 5406920"/>
              <a:gd name="connsiteY17" fmla="*/ 1345968 h 1959369"/>
              <a:gd name="connsiteX18" fmla="*/ 3811713 w 5406920"/>
              <a:gd name="connsiteY18" fmla="*/ 1417940 h 1959369"/>
              <a:gd name="connsiteX19" fmla="*/ 4027471 w 5406920"/>
              <a:gd name="connsiteY19" fmla="*/ 1500027 h 1959369"/>
              <a:gd name="connsiteX20" fmla="*/ 4222679 w 5406920"/>
              <a:gd name="connsiteY20" fmla="*/ 1551451 h 1959369"/>
              <a:gd name="connsiteX21" fmla="*/ 4479533 w 5406920"/>
              <a:gd name="connsiteY21" fmla="*/ 1623317 h 1959369"/>
              <a:gd name="connsiteX22" fmla="*/ 4654852 w 5406920"/>
              <a:gd name="connsiteY22" fmla="*/ 1684802 h 1959369"/>
              <a:gd name="connsiteX23" fmla="*/ 4818580 w 5406920"/>
              <a:gd name="connsiteY23" fmla="*/ 1736333 h 1959369"/>
              <a:gd name="connsiteX24" fmla="*/ 5106256 w 5406920"/>
              <a:gd name="connsiteY24" fmla="*/ 1849349 h 1959369"/>
              <a:gd name="connsiteX25" fmla="*/ 5280917 w 5406920"/>
              <a:gd name="connsiteY25" fmla="*/ 1941816 h 1959369"/>
              <a:gd name="connsiteX26" fmla="*/ 5393933 w 5406920"/>
              <a:gd name="connsiteY26" fmla="*/ 1931541 h 1959369"/>
              <a:gd name="connsiteX27" fmla="*/ 5404207 w 5406920"/>
              <a:gd name="connsiteY27" fmla="*/ 1664413 h 1959369"/>
              <a:gd name="connsiteX28" fmla="*/ 5404208 w 5406920"/>
              <a:gd name="connsiteY28" fmla="*/ 1212351 h 1959369"/>
              <a:gd name="connsiteX29" fmla="*/ 5373385 w 5406920"/>
              <a:gd name="connsiteY29" fmla="*/ 0 h 195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06920" h="1959369">
                <a:moveTo>
                  <a:pt x="5373385" y="0"/>
                </a:moveTo>
                <a:lnTo>
                  <a:pt x="3092522" y="205484"/>
                </a:lnTo>
                <a:lnTo>
                  <a:pt x="2239767" y="349322"/>
                </a:lnTo>
                <a:lnTo>
                  <a:pt x="1150706" y="606176"/>
                </a:lnTo>
                <a:lnTo>
                  <a:pt x="410967" y="770562"/>
                </a:lnTo>
                <a:lnTo>
                  <a:pt x="0" y="904126"/>
                </a:lnTo>
                <a:lnTo>
                  <a:pt x="924674" y="760288"/>
                </a:lnTo>
                <a:lnTo>
                  <a:pt x="1448656" y="760288"/>
                </a:lnTo>
                <a:lnTo>
                  <a:pt x="1448656" y="760288"/>
                </a:lnTo>
                <a:cubicBezTo>
                  <a:pt x="1530849" y="767137"/>
                  <a:pt x="1604481" y="794535"/>
                  <a:pt x="1695236" y="811659"/>
                </a:cubicBezTo>
                <a:cubicBezTo>
                  <a:pt x="1785991" y="828783"/>
                  <a:pt x="1924693" y="844194"/>
                  <a:pt x="1993187" y="863030"/>
                </a:cubicBezTo>
                <a:cubicBezTo>
                  <a:pt x="2061681" y="881866"/>
                  <a:pt x="2049695" y="880153"/>
                  <a:pt x="2106203" y="893852"/>
                </a:cubicBezTo>
                <a:cubicBezTo>
                  <a:pt x="2162711" y="907551"/>
                  <a:pt x="2256890" y="924675"/>
                  <a:pt x="2332234" y="945223"/>
                </a:cubicBezTo>
                <a:cubicBezTo>
                  <a:pt x="2407578" y="965771"/>
                  <a:pt x="2470935" y="989744"/>
                  <a:pt x="2558265" y="1017142"/>
                </a:cubicBezTo>
                <a:lnTo>
                  <a:pt x="2856216" y="1109609"/>
                </a:lnTo>
                <a:lnTo>
                  <a:pt x="3123344" y="1191803"/>
                </a:lnTo>
                <a:cubicBezTo>
                  <a:pt x="3205537" y="1217488"/>
                  <a:pt x="3272320" y="1236324"/>
                  <a:pt x="3349376" y="1263722"/>
                </a:cubicBezTo>
                <a:cubicBezTo>
                  <a:pt x="3426432" y="1291120"/>
                  <a:pt x="3519119" y="1320265"/>
                  <a:pt x="3596175" y="1345968"/>
                </a:cubicBezTo>
                <a:cubicBezTo>
                  <a:pt x="3673231" y="1371671"/>
                  <a:pt x="3732944" y="1387118"/>
                  <a:pt x="3811713" y="1417940"/>
                </a:cubicBezTo>
                <a:cubicBezTo>
                  <a:pt x="3890482" y="1448762"/>
                  <a:pt x="3958977" y="1477775"/>
                  <a:pt x="4027471" y="1500027"/>
                </a:cubicBezTo>
                <a:cubicBezTo>
                  <a:pt x="4095965" y="1522279"/>
                  <a:pt x="4147335" y="1530903"/>
                  <a:pt x="4222679" y="1551451"/>
                </a:cubicBezTo>
                <a:cubicBezTo>
                  <a:pt x="4308297" y="1575406"/>
                  <a:pt x="4407504" y="1601092"/>
                  <a:pt x="4479533" y="1623317"/>
                </a:cubicBezTo>
                <a:cubicBezTo>
                  <a:pt x="4551562" y="1645542"/>
                  <a:pt x="4598344" y="1665966"/>
                  <a:pt x="4654852" y="1684802"/>
                </a:cubicBezTo>
                <a:cubicBezTo>
                  <a:pt x="4711360" y="1703638"/>
                  <a:pt x="4743346" y="1708909"/>
                  <a:pt x="4818580" y="1736333"/>
                </a:cubicBezTo>
                <a:cubicBezTo>
                  <a:pt x="4893814" y="1763758"/>
                  <a:pt x="5037762" y="1825376"/>
                  <a:pt x="5106256" y="1849349"/>
                </a:cubicBezTo>
                <a:cubicBezTo>
                  <a:pt x="5174750" y="1873322"/>
                  <a:pt x="5232971" y="1928117"/>
                  <a:pt x="5280917" y="1941816"/>
                </a:cubicBezTo>
                <a:cubicBezTo>
                  <a:pt x="5328863" y="1955515"/>
                  <a:pt x="5373385" y="1977775"/>
                  <a:pt x="5393933" y="1931541"/>
                </a:cubicBezTo>
                <a:cubicBezTo>
                  <a:pt x="5414481" y="1885307"/>
                  <a:pt x="5402495" y="1784278"/>
                  <a:pt x="5404207" y="1664413"/>
                </a:cubicBezTo>
                <a:cubicBezTo>
                  <a:pt x="5405919" y="1544548"/>
                  <a:pt x="5409345" y="1489753"/>
                  <a:pt x="5404208" y="1212351"/>
                </a:cubicBezTo>
                <a:lnTo>
                  <a:pt x="5373385"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17DDA3B-874A-E33D-BE94-75E5986D2573}"/>
              </a:ext>
            </a:extLst>
          </p:cNvPr>
          <p:cNvSpPr>
            <a:spLocks noGrp="1"/>
          </p:cNvSpPr>
          <p:nvPr>
            <p:ph type="subTitle" idx="1"/>
          </p:nvPr>
        </p:nvSpPr>
        <p:spPr>
          <a:xfrm>
            <a:off x="2301410" y="1917749"/>
            <a:ext cx="7654247" cy="3274809"/>
          </a:xfrm>
        </p:spPr>
        <p:txBody>
          <a:bodyPr>
            <a:normAutofit/>
          </a:bodyPr>
          <a:lstStyle/>
          <a:p>
            <a:r>
              <a:rPr lang="en-US" sz="1800" dirty="0">
                <a:latin typeface="Arial" panose="020B0604020202020204" pitchFamily="34" charset="0"/>
                <a:cs typeface="Arial" panose="020B0604020202020204" pitchFamily="34" charset="0"/>
              </a:rPr>
              <a:t>Variables used in the research being presented:</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Cash Rate</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CPI</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GDP</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Exchange Rate (AUD/USD)</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RBA </a:t>
            </a:r>
            <a:r>
              <a:rPr lang="en-AU" sz="1600" dirty="0">
                <a:latin typeface="Arial" panose="020B0604020202020204" pitchFamily="34" charset="0"/>
                <a:cs typeface="Arial" panose="020B0604020202020204" pitchFamily="34" charset="0"/>
              </a:rPr>
              <a:t>Commodities Index</a:t>
            </a:r>
          </a:p>
          <a:p>
            <a:pPr marL="800100" lvl="1" indent="-342900" algn="l">
              <a:buFont typeface="Wingdings" panose="05000000000000000000" pitchFamily="2" charset="2"/>
              <a:buChar char="v"/>
            </a:pPr>
            <a:r>
              <a:rPr lang="en-US" sz="1600" dirty="0">
                <a:latin typeface="Arial" panose="020B0604020202020204" pitchFamily="34" charset="0"/>
                <a:cs typeface="Arial" panose="020B0604020202020204" pitchFamily="34" charset="0"/>
              </a:rPr>
              <a:t>Unemployment</a:t>
            </a:r>
          </a:p>
          <a:p>
            <a:pPr marL="800100" lvl="1" indent="-342900" algn="l">
              <a:buFont typeface="Wingdings" panose="05000000000000000000" pitchFamily="2" charset="2"/>
              <a:buChar char="v"/>
            </a:pPr>
            <a:r>
              <a:rPr lang="en-US" sz="1600" dirty="0" err="1">
                <a:latin typeface="Arial" panose="020B0604020202020204" pitchFamily="34" charset="0"/>
                <a:cs typeface="Arial" panose="020B0604020202020204" pitchFamily="34" charset="0"/>
              </a:rPr>
              <a:t>Commbank</a:t>
            </a:r>
            <a:r>
              <a:rPr lang="en-US" sz="1600" dirty="0">
                <a:latin typeface="Arial" panose="020B0604020202020204" pitchFamily="34" charset="0"/>
                <a:cs typeface="Arial" panose="020B0604020202020204" pitchFamily="34" charset="0"/>
              </a:rPr>
              <a:t> Standard Variable Rate (principle &amp; interest)</a:t>
            </a:r>
          </a:p>
          <a:p>
            <a:endParaRPr lang="en-US" sz="1400" b="0" i="0" dirty="0">
              <a:effectLst/>
              <a:latin typeface="Söhne"/>
            </a:endParaRPr>
          </a:p>
          <a:p>
            <a:r>
              <a:rPr lang="en-US" sz="1400" b="0" i="0" dirty="0">
                <a:effectLst/>
                <a:highlight>
                  <a:srgbClr val="0000FF"/>
                </a:highlight>
                <a:latin typeface="Söhne"/>
              </a:rPr>
              <a:t>Detail the dependent and independent variables in the analysis, and how they are related.</a:t>
            </a:r>
            <a:endParaRPr lang="en-US" sz="1600" dirty="0">
              <a:highlight>
                <a:srgbClr val="0000FF"/>
              </a:highligh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2D92E6F-0731-B1E1-101D-A4E01710DEC2}"/>
              </a:ext>
            </a:extLst>
          </p:cNvPr>
          <p:cNvSpPr txBox="1"/>
          <p:nvPr/>
        </p:nvSpPr>
        <p:spPr>
          <a:xfrm>
            <a:off x="239730" y="1145482"/>
            <a:ext cx="11712539" cy="646331"/>
          </a:xfrm>
          <a:prstGeom prst="rect">
            <a:avLst/>
          </a:prstGeom>
          <a:noFill/>
        </p:spPr>
        <p:txBody>
          <a:bodyPr wrap="square">
            <a:spAutoFit/>
          </a:bodyPr>
          <a:lstStyle/>
          <a:p>
            <a:pPr algn="ctr"/>
            <a:r>
              <a:rPr lang="en-US" sz="1800" b="0" i="0" dirty="0">
                <a:effectLst/>
                <a:latin typeface="Arial" panose="020B0604020202020204" pitchFamily="34" charset="0"/>
                <a:cs typeface="Arial" panose="020B0604020202020204" pitchFamily="34" charset="0"/>
              </a:rPr>
              <a:t>Regression analysis</a:t>
            </a:r>
            <a:r>
              <a:rPr lang="en-US" sz="1800" dirty="0">
                <a:latin typeface="Arial" panose="020B0604020202020204" pitchFamily="34" charset="0"/>
                <a:cs typeface="Arial" panose="020B0604020202020204" pitchFamily="34" charset="0"/>
              </a:rPr>
              <a:t> is a statistical method to investigate relationships between two or more variables.</a:t>
            </a:r>
            <a:endParaRPr lang="en-AU" sz="1800" dirty="0">
              <a:latin typeface="Arial" panose="020B0604020202020204" pitchFamily="34" charset="0"/>
              <a:cs typeface="Arial" panose="020B0604020202020204" pitchFamily="34" charset="0"/>
            </a:endParaRPr>
          </a:p>
          <a:p>
            <a:pPr algn="ctr"/>
            <a:r>
              <a:rPr lang="en-AU" sz="1800" dirty="0">
                <a:latin typeface="Arial" panose="020B0604020202020204" pitchFamily="34" charset="0"/>
                <a:cs typeface="Arial" panose="020B0604020202020204" pitchFamily="34" charset="0"/>
              </a:rPr>
              <a:t>The purpose of </a:t>
            </a:r>
            <a:r>
              <a:rPr lang="en-US" sz="1800" dirty="0">
                <a:latin typeface="Arial" panose="020B0604020202020204" pitchFamily="34" charset="0"/>
                <a:cs typeface="Arial" panose="020B0604020202020204" pitchFamily="34" charset="0"/>
              </a:rPr>
              <a:t>regression analysis is to identify patterns and trends in data.</a:t>
            </a:r>
          </a:p>
        </p:txBody>
      </p:sp>
    </p:spTree>
    <p:extLst>
      <p:ext uri="{BB962C8B-B14F-4D97-AF65-F5344CB8AC3E}">
        <p14:creationId xmlns:p14="http://schemas.microsoft.com/office/powerpoint/2010/main" val="41452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8F7C-DDC0-7573-B82C-D0C96BFF54C7}"/>
              </a:ext>
            </a:extLst>
          </p:cNvPr>
          <p:cNvSpPr>
            <a:spLocks noGrp="1"/>
          </p:cNvSpPr>
          <p:nvPr>
            <p:ph type="title"/>
          </p:nvPr>
        </p:nvSpPr>
        <p:spPr>
          <a:xfrm>
            <a:off x="5424055" y="357184"/>
            <a:ext cx="6082144" cy="682765"/>
          </a:xfrm>
        </p:spPr>
        <p:txBody>
          <a:bodyPr/>
          <a:lstStyle/>
          <a:p>
            <a:pPr algn="ctr"/>
            <a:r>
              <a:rPr lang="en-AU" dirty="0"/>
              <a:t>DATA</a:t>
            </a:r>
            <a:endParaRPr lang="en-US" dirty="0"/>
          </a:p>
        </p:txBody>
      </p:sp>
      <p:sp>
        <p:nvSpPr>
          <p:cNvPr id="3" name="Text Placeholder 2">
            <a:extLst>
              <a:ext uri="{FF2B5EF4-FFF2-40B4-BE49-F238E27FC236}">
                <a16:creationId xmlns:a16="http://schemas.microsoft.com/office/drawing/2014/main" id="{6DDA892B-4FE7-902C-F290-06D83DBC5999}"/>
              </a:ext>
            </a:extLst>
          </p:cNvPr>
          <p:cNvSpPr>
            <a:spLocks noGrp="1"/>
          </p:cNvSpPr>
          <p:nvPr>
            <p:ph type="body" idx="1"/>
          </p:nvPr>
        </p:nvSpPr>
        <p:spPr/>
        <p:txBody>
          <a:bodyPr/>
          <a:lstStyle/>
          <a:p>
            <a:endParaRPr lang="en-US"/>
          </a:p>
        </p:txBody>
      </p:sp>
      <p:sp>
        <p:nvSpPr>
          <p:cNvPr id="4" name="Picture Placeholder 3">
            <a:extLst>
              <a:ext uri="{FF2B5EF4-FFF2-40B4-BE49-F238E27FC236}">
                <a16:creationId xmlns:a16="http://schemas.microsoft.com/office/drawing/2014/main" id="{EAFA9DF5-D035-AA47-2DE1-58341EB71FF4}"/>
              </a:ext>
            </a:extLst>
          </p:cNvPr>
          <p:cNvSpPr>
            <a:spLocks noGrp="1"/>
          </p:cNvSpPr>
          <p:nvPr>
            <p:ph type="pic" idx="15"/>
          </p:nvPr>
        </p:nvSpPr>
        <p:spPr>
          <a:xfrm>
            <a:off x="688618" y="1932709"/>
            <a:ext cx="3451582" cy="1953491"/>
          </a:xfrm>
        </p:spPr>
      </p:sp>
      <p:sp>
        <p:nvSpPr>
          <p:cNvPr id="5" name="Text Placeholder 4">
            <a:extLst>
              <a:ext uri="{FF2B5EF4-FFF2-40B4-BE49-F238E27FC236}">
                <a16:creationId xmlns:a16="http://schemas.microsoft.com/office/drawing/2014/main" id="{82E201E5-94FD-826C-4746-6721C0FE50FB}"/>
              </a:ext>
            </a:extLst>
          </p:cNvPr>
          <p:cNvSpPr>
            <a:spLocks noGrp="1"/>
          </p:cNvSpPr>
          <p:nvPr>
            <p:ph type="body" sz="half" idx="18"/>
          </p:nvPr>
        </p:nvSpPr>
        <p:spPr/>
        <p:txBody>
          <a:bodyPr/>
          <a:lstStyle/>
          <a:p>
            <a:endParaRPr lang="en-US"/>
          </a:p>
        </p:txBody>
      </p:sp>
      <p:sp>
        <p:nvSpPr>
          <p:cNvPr id="6" name="Text Placeholder 5">
            <a:extLst>
              <a:ext uri="{FF2B5EF4-FFF2-40B4-BE49-F238E27FC236}">
                <a16:creationId xmlns:a16="http://schemas.microsoft.com/office/drawing/2014/main" id="{A87B4AD1-0332-81A9-D993-6C94E92F3EF3}"/>
              </a:ext>
            </a:extLst>
          </p:cNvPr>
          <p:cNvSpPr>
            <a:spLocks noGrp="1"/>
          </p:cNvSpPr>
          <p:nvPr>
            <p:ph type="body" sz="quarter" idx="3"/>
          </p:nvPr>
        </p:nvSpPr>
        <p:spPr>
          <a:xfrm>
            <a:off x="4366853" y="1932709"/>
            <a:ext cx="3448935" cy="682765"/>
          </a:xfrm>
        </p:spPr>
        <p:txBody>
          <a:bodyPr/>
          <a:lstStyle/>
          <a:p>
            <a:endParaRPr lang="en-US" dirty="0"/>
          </a:p>
        </p:txBody>
      </p:sp>
      <p:sp>
        <p:nvSpPr>
          <p:cNvPr id="7" name="Picture Placeholder 6">
            <a:extLst>
              <a:ext uri="{FF2B5EF4-FFF2-40B4-BE49-F238E27FC236}">
                <a16:creationId xmlns:a16="http://schemas.microsoft.com/office/drawing/2014/main" id="{49F1AA3A-8C6E-DC37-A89C-029229CCC99E}"/>
              </a:ext>
            </a:extLst>
          </p:cNvPr>
          <p:cNvSpPr>
            <a:spLocks noGrp="1"/>
          </p:cNvSpPr>
          <p:nvPr>
            <p:ph type="pic" idx="21"/>
          </p:nvPr>
        </p:nvSpPr>
        <p:spPr>
          <a:xfrm>
            <a:off x="4366855" y="4191000"/>
            <a:ext cx="3456344" cy="2027682"/>
          </a:xfrm>
        </p:spPr>
      </p:sp>
      <p:sp>
        <p:nvSpPr>
          <p:cNvPr id="8" name="Text Placeholder 7">
            <a:extLst>
              <a:ext uri="{FF2B5EF4-FFF2-40B4-BE49-F238E27FC236}">
                <a16:creationId xmlns:a16="http://schemas.microsoft.com/office/drawing/2014/main" id="{578C7CFF-5FB1-5860-480D-3475B5405143}"/>
              </a:ext>
            </a:extLst>
          </p:cNvPr>
          <p:cNvSpPr>
            <a:spLocks noGrp="1"/>
          </p:cNvSpPr>
          <p:nvPr>
            <p:ph type="body" sz="half" idx="19"/>
          </p:nvPr>
        </p:nvSpPr>
        <p:spPr>
          <a:xfrm>
            <a:off x="4366854" y="2615475"/>
            <a:ext cx="3448935" cy="1270725"/>
          </a:xfrm>
        </p:spPr>
        <p:txBody>
          <a:bodyPr/>
          <a:lstStyle/>
          <a:p>
            <a:endParaRPr lang="en-US" dirty="0"/>
          </a:p>
        </p:txBody>
      </p:sp>
      <p:sp>
        <p:nvSpPr>
          <p:cNvPr id="9" name="Text Placeholder 8">
            <a:extLst>
              <a:ext uri="{FF2B5EF4-FFF2-40B4-BE49-F238E27FC236}">
                <a16:creationId xmlns:a16="http://schemas.microsoft.com/office/drawing/2014/main" id="{933B7098-9040-9E6A-B180-BABD3F410CA4}"/>
              </a:ext>
            </a:extLst>
          </p:cNvPr>
          <p:cNvSpPr>
            <a:spLocks noGrp="1"/>
          </p:cNvSpPr>
          <p:nvPr>
            <p:ph type="body" sz="quarter" idx="13"/>
          </p:nvPr>
        </p:nvSpPr>
        <p:spPr>
          <a:xfrm>
            <a:off x="8049731" y="4191000"/>
            <a:ext cx="3456469" cy="682765"/>
          </a:xfrm>
        </p:spPr>
        <p:txBody>
          <a:bodyPr/>
          <a:lstStyle/>
          <a:p>
            <a:endParaRPr lang="en-US" dirty="0"/>
          </a:p>
        </p:txBody>
      </p:sp>
      <p:sp>
        <p:nvSpPr>
          <p:cNvPr id="10" name="Picture Placeholder 9">
            <a:extLst>
              <a:ext uri="{FF2B5EF4-FFF2-40B4-BE49-F238E27FC236}">
                <a16:creationId xmlns:a16="http://schemas.microsoft.com/office/drawing/2014/main" id="{95DEA560-5927-CB99-E2AC-11C828DD1109}"/>
              </a:ext>
            </a:extLst>
          </p:cNvPr>
          <p:cNvSpPr>
            <a:spLocks noGrp="1"/>
          </p:cNvSpPr>
          <p:nvPr>
            <p:ph type="pic" idx="22"/>
          </p:nvPr>
        </p:nvSpPr>
        <p:spPr>
          <a:xfrm>
            <a:off x="8049855" y="1932709"/>
            <a:ext cx="3447878" cy="1953491"/>
          </a:xfrm>
        </p:spPr>
      </p:sp>
      <p:sp>
        <p:nvSpPr>
          <p:cNvPr id="11" name="Text Placeholder 10">
            <a:extLst>
              <a:ext uri="{FF2B5EF4-FFF2-40B4-BE49-F238E27FC236}">
                <a16:creationId xmlns:a16="http://schemas.microsoft.com/office/drawing/2014/main" id="{1A6A7801-8BCD-4424-3D6F-C3CBF0F679D0}"/>
              </a:ext>
            </a:extLst>
          </p:cNvPr>
          <p:cNvSpPr>
            <a:spLocks noGrp="1"/>
          </p:cNvSpPr>
          <p:nvPr>
            <p:ph type="body" sz="half" idx="20"/>
          </p:nvPr>
        </p:nvSpPr>
        <p:spPr/>
        <p:txBody>
          <a:bodyPr/>
          <a:lstStyle/>
          <a:p>
            <a:endParaRPr lang="en-US" dirty="0"/>
          </a:p>
        </p:txBody>
      </p:sp>
    </p:spTree>
    <p:extLst>
      <p:ext uri="{BB962C8B-B14F-4D97-AF65-F5344CB8AC3E}">
        <p14:creationId xmlns:p14="http://schemas.microsoft.com/office/powerpoint/2010/main" val="21492440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554B-32CD-3D19-63F1-C9257E95686B}"/>
              </a:ext>
            </a:extLst>
          </p:cNvPr>
          <p:cNvSpPr>
            <a:spLocks noGrp="1"/>
          </p:cNvSpPr>
          <p:nvPr>
            <p:ph type="title"/>
          </p:nvPr>
        </p:nvSpPr>
        <p:spPr/>
        <p:txBody>
          <a:bodyPr/>
          <a:lstStyle/>
          <a:p>
            <a:pPr algn="ctr"/>
            <a:r>
              <a:rPr lang="en-AU" dirty="0"/>
              <a:t>Data Analysis</a:t>
            </a:r>
            <a:endParaRPr lang="en-US" dirty="0"/>
          </a:p>
        </p:txBody>
      </p:sp>
      <p:sp>
        <p:nvSpPr>
          <p:cNvPr id="3" name="Text Placeholder 2">
            <a:extLst>
              <a:ext uri="{FF2B5EF4-FFF2-40B4-BE49-F238E27FC236}">
                <a16:creationId xmlns:a16="http://schemas.microsoft.com/office/drawing/2014/main" id="{D26931F7-1DAB-067D-4135-14F78CC4297B}"/>
              </a:ext>
            </a:extLst>
          </p:cNvPr>
          <p:cNvSpPr>
            <a:spLocks noGrp="1"/>
          </p:cNvSpPr>
          <p:nvPr>
            <p:ph type="body" idx="1"/>
          </p:nvPr>
        </p:nvSpPr>
        <p:spPr/>
        <p:txBody>
          <a:bodyPr/>
          <a:lstStyle/>
          <a:p>
            <a:endParaRPr lang="en-US"/>
          </a:p>
        </p:txBody>
      </p:sp>
      <p:sp>
        <p:nvSpPr>
          <p:cNvPr id="4" name="Picture Placeholder 3">
            <a:extLst>
              <a:ext uri="{FF2B5EF4-FFF2-40B4-BE49-F238E27FC236}">
                <a16:creationId xmlns:a16="http://schemas.microsoft.com/office/drawing/2014/main" id="{48210529-19FB-A8FB-8A6E-8F4E05159F2E}"/>
              </a:ext>
            </a:extLst>
          </p:cNvPr>
          <p:cNvSpPr>
            <a:spLocks noGrp="1"/>
          </p:cNvSpPr>
          <p:nvPr>
            <p:ph type="pic" idx="15"/>
          </p:nvPr>
        </p:nvSpPr>
        <p:spPr/>
      </p:sp>
      <p:sp>
        <p:nvSpPr>
          <p:cNvPr id="5" name="Text Placeholder 4">
            <a:extLst>
              <a:ext uri="{FF2B5EF4-FFF2-40B4-BE49-F238E27FC236}">
                <a16:creationId xmlns:a16="http://schemas.microsoft.com/office/drawing/2014/main" id="{77791362-FAC0-E9BC-E22F-83A97AEFE293}"/>
              </a:ext>
            </a:extLst>
          </p:cNvPr>
          <p:cNvSpPr>
            <a:spLocks noGrp="1"/>
          </p:cNvSpPr>
          <p:nvPr>
            <p:ph type="body" sz="half" idx="18"/>
          </p:nvPr>
        </p:nvSpPr>
        <p:spPr/>
        <p:txBody>
          <a:bodyPr/>
          <a:lstStyle/>
          <a:p>
            <a:endParaRPr lang="en-US"/>
          </a:p>
        </p:txBody>
      </p:sp>
      <p:sp>
        <p:nvSpPr>
          <p:cNvPr id="6" name="Text Placeholder 5">
            <a:extLst>
              <a:ext uri="{FF2B5EF4-FFF2-40B4-BE49-F238E27FC236}">
                <a16:creationId xmlns:a16="http://schemas.microsoft.com/office/drawing/2014/main" id="{6B720D5F-B3CB-FDA5-760A-C3FABA19C6D6}"/>
              </a:ext>
            </a:extLst>
          </p:cNvPr>
          <p:cNvSpPr>
            <a:spLocks noGrp="1"/>
          </p:cNvSpPr>
          <p:nvPr>
            <p:ph type="body" sz="quarter" idx="3"/>
          </p:nvPr>
        </p:nvSpPr>
        <p:spPr/>
        <p:txBody>
          <a:bodyPr/>
          <a:lstStyle/>
          <a:p>
            <a:endParaRPr lang="en-US"/>
          </a:p>
        </p:txBody>
      </p:sp>
      <p:sp>
        <p:nvSpPr>
          <p:cNvPr id="7" name="Picture Placeholder 6">
            <a:extLst>
              <a:ext uri="{FF2B5EF4-FFF2-40B4-BE49-F238E27FC236}">
                <a16:creationId xmlns:a16="http://schemas.microsoft.com/office/drawing/2014/main" id="{5B4F15FA-0809-7A75-8D01-A1959B558A2E}"/>
              </a:ext>
            </a:extLst>
          </p:cNvPr>
          <p:cNvSpPr>
            <a:spLocks noGrp="1"/>
          </p:cNvSpPr>
          <p:nvPr>
            <p:ph type="pic" idx="21"/>
          </p:nvPr>
        </p:nvSpPr>
        <p:spPr/>
      </p:sp>
      <p:sp>
        <p:nvSpPr>
          <p:cNvPr id="8" name="Text Placeholder 7">
            <a:extLst>
              <a:ext uri="{FF2B5EF4-FFF2-40B4-BE49-F238E27FC236}">
                <a16:creationId xmlns:a16="http://schemas.microsoft.com/office/drawing/2014/main" id="{A77C6CF9-EFD2-7F36-73E1-B9E77B44FF93}"/>
              </a:ext>
            </a:extLst>
          </p:cNvPr>
          <p:cNvSpPr>
            <a:spLocks noGrp="1"/>
          </p:cNvSpPr>
          <p:nvPr>
            <p:ph type="body" sz="half" idx="19"/>
          </p:nvPr>
        </p:nvSpPr>
        <p:spPr/>
        <p:txBody>
          <a:bodyPr/>
          <a:lstStyle/>
          <a:p>
            <a:endParaRPr lang="en-US"/>
          </a:p>
        </p:txBody>
      </p:sp>
      <p:sp>
        <p:nvSpPr>
          <p:cNvPr id="9" name="Text Placeholder 8">
            <a:extLst>
              <a:ext uri="{FF2B5EF4-FFF2-40B4-BE49-F238E27FC236}">
                <a16:creationId xmlns:a16="http://schemas.microsoft.com/office/drawing/2014/main" id="{98BE4DCF-DE8C-472A-4090-DE853F8D580E}"/>
              </a:ext>
            </a:extLst>
          </p:cNvPr>
          <p:cNvSpPr>
            <a:spLocks noGrp="1"/>
          </p:cNvSpPr>
          <p:nvPr>
            <p:ph type="body" sz="quarter" idx="13"/>
          </p:nvPr>
        </p:nvSpPr>
        <p:spPr/>
        <p:txBody>
          <a:bodyPr/>
          <a:lstStyle/>
          <a:p>
            <a:endParaRPr lang="en-US"/>
          </a:p>
        </p:txBody>
      </p:sp>
      <p:sp>
        <p:nvSpPr>
          <p:cNvPr id="10" name="Picture Placeholder 9">
            <a:extLst>
              <a:ext uri="{FF2B5EF4-FFF2-40B4-BE49-F238E27FC236}">
                <a16:creationId xmlns:a16="http://schemas.microsoft.com/office/drawing/2014/main" id="{971551B3-ECC5-B7A8-B1BE-A894E6FEC7CC}"/>
              </a:ext>
            </a:extLst>
          </p:cNvPr>
          <p:cNvSpPr>
            <a:spLocks noGrp="1"/>
          </p:cNvSpPr>
          <p:nvPr>
            <p:ph type="pic" idx="22"/>
          </p:nvPr>
        </p:nvSpPr>
        <p:spPr/>
      </p:sp>
      <p:sp>
        <p:nvSpPr>
          <p:cNvPr id="11" name="Text Placeholder 10">
            <a:extLst>
              <a:ext uri="{FF2B5EF4-FFF2-40B4-BE49-F238E27FC236}">
                <a16:creationId xmlns:a16="http://schemas.microsoft.com/office/drawing/2014/main" id="{923D9E03-6F5F-3953-BBC7-71369C9F0705}"/>
              </a:ext>
            </a:extLst>
          </p:cNvPr>
          <p:cNvSpPr>
            <a:spLocks noGrp="1"/>
          </p:cNvSpPr>
          <p:nvPr>
            <p:ph type="body" sz="half" idx="20"/>
          </p:nvPr>
        </p:nvSpPr>
        <p:spPr/>
        <p:txBody>
          <a:bodyPr/>
          <a:lstStyle/>
          <a:p>
            <a:endParaRPr lang="en-US"/>
          </a:p>
        </p:txBody>
      </p:sp>
    </p:spTree>
    <p:extLst>
      <p:ext uri="{BB962C8B-B14F-4D97-AF65-F5344CB8AC3E}">
        <p14:creationId xmlns:p14="http://schemas.microsoft.com/office/powerpoint/2010/main" val="145205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8F6-94BA-E867-B88E-55DDF697399C}"/>
              </a:ext>
            </a:extLst>
          </p:cNvPr>
          <p:cNvSpPr>
            <a:spLocks noGrp="1"/>
          </p:cNvSpPr>
          <p:nvPr>
            <p:ph type="title"/>
          </p:nvPr>
        </p:nvSpPr>
        <p:spPr>
          <a:xfrm>
            <a:off x="3293533" y="612751"/>
            <a:ext cx="8610600" cy="592667"/>
          </a:xfrm>
        </p:spPr>
        <p:txBody>
          <a:bodyPr>
            <a:normAutofit fontScale="90000"/>
          </a:bodyPr>
          <a:lstStyle/>
          <a:p>
            <a:r>
              <a:rPr lang="en-US" dirty="0"/>
              <a:t>Debt-Income Ratio &amp; Cash Rate</a:t>
            </a:r>
          </a:p>
        </p:txBody>
      </p:sp>
      <p:sp>
        <p:nvSpPr>
          <p:cNvPr id="3" name="Text Placeholder 2">
            <a:extLst>
              <a:ext uri="{FF2B5EF4-FFF2-40B4-BE49-F238E27FC236}">
                <a16:creationId xmlns:a16="http://schemas.microsoft.com/office/drawing/2014/main" id="{2515097B-2DED-8121-A9BE-502B6E170B51}"/>
              </a:ext>
            </a:extLst>
          </p:cNvPr>
          <p:cNvSpPr>
            <a:spLocks noGrp="1"/>
          </p:cNvSpPr>
          <p:nvPr>
            <p:ph type="body" idx="1"/>
          </p:nvPr>
        </p:nvSpPr>
        <p:spPr>
          <a:xfrm>
            <a:off x="206464" y="1598565"/>
            <a:ext cx="5079991" cy="823912"/>
          </a:xfrm>
        </p:spPr>
        <p:txBody>
          <a:bodyPr/>
          <a:lstStyle/>
          <a:p>
            <a:r>
              <a:rPr lang="en-AU" b="1" dirty="0">
                <a:solidFill>
                  <a:srgbClr val="FF0000"/>
                </a:solidFill>
              </a:rPr>
              <a:t>EXAMPLE SLIDE</a:t>
            </a:r>
            <a:endParaRPr lang="en-US" b="1" dirty="0">
              <a:solidFill>
                <a:srgbClr val="FF0000"/>
              </a:solidFill>
            </a:endParaRPr>
          </a:p>
        </p:txBody>
      </p:sp>
      <p:pic>
        <p:nvPicPr>
          <p:cNvPr id="16" name="Content Placeholder 15">
            <a:extLst>
              <a:ext uri="{FF2B5EF4-FFF2-40B4-BE49-F238E27FC236}">
                <a16:creationId xmlns:a16="http://schemas.microsoft.com/office/drawing/2014/main" id="{75D8787F-8CA1-AA25-2B6E-A418BB0C72E0}"/>
              </a:ext>
            </a:extLst>
          </p:cNvPr>
          <p:cNvPicPr>
            <a:picLocks noGrp="1" noChangeAspect="1"/>
          </p:cNvPicPr>
          <p:nvPr>
            <p:ph sz="half" idx="2"/>
          </p:nvPr>
        </p:nvPicPr>
        <p:blipFill>
          <a:blip r:embed="rId3"/>
          <a:stretch>
            <a:fillRect/>
          </a:stretch>
        </p:blipFill>
        <p:spPr>
          <a:xfrm>
            <a:off x="5504113" y="2594649"/>
            <a:ext cx="6481423" cy="3987432"/>
          </a:xfrm>
        </p:spPr>
      </p:pic>
      <p:sp>
        <p:nvSpPr>
          <p:cNvPr id="5" name="Text Placeholder 4">
            <a:extLst>
              <a:ext uri="{FF2B5EF4-FFF2-40B4-BE49-F238E27FC236}">
                <a16:creationId xmlns:a16="http://schemas.microsoft.com/office/drawing/2014/main" id="{D098F4F0-6D1A-F254-F47D-3A7D084FF53A}"/>
              </a:ext>
            </a:extLst>
          </p:cNvPr>
          <p:cNvSpPr>
            <a:spLocks noGrp="1"/>
          </p:cNvSpPr>
          <p:nvPr>
            <p:ph type="body" sz="quarter" idx="3"/>
          </p:nvPr>
        </p:nvSpPr>
        <p:spPr>
          <a:xfrm>
            <a:off x="5848118" y="1598565"/>
            <a:ext cx="5793411" cy="823912"/>
          </a:xfrm>
        </p:spPr>
        <p:txBody>
          <a:bodyPr/>
          <a:lstStyle/>
          <a:p>
            <a:endParaRPr lang="en-US" dirty="0"/>
          </a:p>
        </p:txBody>
      </p:sp>
      <p:pic>
        <p:nvPicPr>
          <p:cNvPr id="18" name="Content Placeholder 17">
            <a:extLst>
              <a:ext uri="{FF2B5EF4-FFF2-40B4-BE49-F238E27FC236}">
                <a16:creationId xmlns:a16="http://schemas.microsoft.com/office/drawing/2014/main" id="{DBDC6C3D-EC30-2118-1D76-927D110315FF}"/>
              </a:ext>
            </a:extLst>
          </p:cNvPr>
          <p:cNvPicPr>
            <a:picLocks noGrp="1" noChangeAspect="1"/>
          </p:cNvPicPr>
          <p:nvPr>
            <p:ph sz="quarter" idx="4"/>
          </p:nvPr>
        </p:nvPicPr>
        <p:blipFill>
          <a:blip r:embed="rId4"/>
          <a:stretch>
            <a:fillRect/>
          </a:stretch>
        </p:blipFill>
        <p:spPr>
          <a:xfrm>
            <a:off x="206464" y="2760583"/>
            <a:ext cx="4730230" cy="3655563"/>
          </a:xfrm>
        </p:spPr>
      </p:pic>
    </p:spTree>
    <p:extLst>
      <p:ext uri="{BB962C8B-B14F-4D97-AF65-F5344CB8AC3E}">
        <p14:creationId xmlns:p14="http://schemas.microsoft.com/office/powerpoint/2010/main" val="70300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8B7E-E110-4A7E-B968-687B4AF33413}"/>
              </a:ext>
            </a:extLst>
          </p:cNvPr>
          <p:cNvSpPr>
            <a:spLocks noGrp="1"/>
          </p:cNvSpPr>
          <p:nvPr>
            <p:ph type="title"/>
          </p:nvPr>
        </p:nvSpPr>
        <p:spPr>
          <a:xfrm>
            <a:off x="4193308" y="533400"/>
            <a:ext cx="7881769" cy="558725"/>
          </a:xfrm>
        </p:spPr>
        <p:txBody>
          <a:bodyPr/>
          <a:lstStyle/>
          <a:p>
            <a:pPr algn="ctr"/>
            <a:r>
              <a:rPr lang="en-AU" dirty="0"/>
              <a:t>GDP_CPI post 2010</a:t>
            </a:r>
            <a:endParaRPr lang="en-US" dirty="0"/>
          </a:p>
        </p:txBody>
      </p:sp>
      <p:pic>
        <p:nvPicPr>
          <p:cNvPr id="8" name="Picture Placeholder 7">
            <a:extLst>
              <a:ext uri="{FF2B5EF4-FFF2-40B4-BE49-F238E27FC236}">
                <a16:creationId xmlns:a16="http://schemas.microsoft.com/office/drawing/2014/main" id="{B50508CC-29FE-CE03-CBF7-E7BB74418EAC}"/>
              </a:ext>
            </a:extLst>
          </p:cNvPr>
          <p:cNvPicPr>
            <a:picLocks noGrp="1" noChangeAspect="1"/>
          </p:cNvPicPr>
          <p:nvPr>
            <p:ph type="pic" idx="1"/>
          </p:nvPr>
        </p:nvPicPr>
        <p:blipFill rotWithShape="1">
          <a:blip r:embed="rId3"/>
          <a:srcRect l="7213" t="8751" r="8138" b="544"/>
          <a:stretch/>
        </p:blipFill>
        <p:spPr>
          <a:xfrm>
            <a:off x="210056" y="1642616"/>
            <a:ext cx="7767837" cy="4681984"/>
          </a:xfrm>
        </p:spPr>
      </p:pic>
      <p:sp>
        <p:nvSpPr>
          <p:cNvPr id="4" name="Text Placeholder 3">
            <a:extLst>
              <a:ext uri="{FF2B5EF4-FFF2-40B4-BE49-F238E27FC236}">
                <a16:creationId xmlns:a16="http://schemas.microsoft.com/office/drawing/2014/main" id="{423FA272-491C-662C-1B9C-4A86954AE8E8}"/>
              </a:ext>
            </a:extLst>
          </p:cNvPr>
          <p:cNvSpPr>
            <a:spLocks noGrp="1"/>
          </p:cNvSpPr>
          <p:nvPr>
            <p:ph type="body" sz="half" idx="2"/>
          </p:nvPr>
        </p:nvSpPr>
        <p:spPr>
          <a:xfrm>
            <a:off x="8131245" y="1642616"/>
            <a:ext cx="3850699" cy="4681984"/>
          </a:xfrm>
        </p:spPr>
        <p:txBody>
          <a:bodyPr/>
          <a:lstStyle/>
          <a:p>
            <a:r>
              <a:rPr lang="en-AU" b="1" dirty="0">
                <a:solidFill>
                  <a:srgbClr val="FF0000"/>
                </a:solidFill>
              </a:rPr>
              <a:t>EXAMPLE SLIDE</a:t>
            </a:r>
            <a:endParaRPr lang="en-US" b="1" dirty="0">
              <a:solidFill>
                <a:srgbClr val="FF0000"/>
              </a:solidFill>
            </a:endParaRPr>
          </a:p>
        </p:txBody>
      </p:sp>
    </p:spTree>
    <p:extLst>
      <p:ext uri="{BB962C8B-B14F-4D97-AF65-F5344CB8AC3E}">
        <p14:creationId xmlns:p14="http://schemas.microsoft.com/office/powerpoint/2010/main" val="303928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8B7E-E110-4A7E-B968-687B4AF33413}"/>
              </a:ext>
            </a:extLst>
          </p:cNvPr>
          <p:cNvSpPr>
            <a:spLocks noGrp="1"/>
          </p:cNvSpPr>
          <p:nvPr>
            <p:ph type="title"/>
          </p:nvPr>
        </p:nvSpPr>
        <p:spPr>
          <a:xfrm>
            <a:off x="4037008" y="533400"/>
            <a:ext cx="7881769" cy="558725"/>
          </a:xfrm>
        </p:spPr>
        <p:txBody>
          <a:bodyPr/>
          <a:lstStyle/>
          <a:p>
            <a:pPr algn="r"/>
            <a:r>
              <a:rPr lang="en-AU" dirty="0"/>
              <a:t>GDP &amp; CASH RATE</a:t>
            </a:r>
            <a:endParaRPr lang="en-US" dirty="0"/>
          </a:p>
        </p:txBody>
      </p:sp>
      <p:pic>
        <p:nvPicPr>
          <p:cNvPr id="8" name="Picture Placeholder 7">
            <a:extLst>
              <a:ext uri="{FF2B5EF4-FFF2-40B4-BE49-F238E27FC236}">
                <a16:creationId xmlns:a16="http://schemas.microsoft.com/office/drawing/2014/main" id="{B50508CC-29FE-CE03-CBF7-E7BB74418EAC}"/>
              </a:ext>
            </a:extLst>
          </p:cNvPr>
          <p:cNvPicPr>
            <a:picLocks noGrp="1" noChangeAspect="1"/>
          </p:cNvPicPr>
          <p:nvPr>
            <p:ph type="pic" idx="1"/>
          </p:nvPr>
        </p:nvPicPr>
        <p:blipFill>
          <a:blip r:embed="rId3"/>
          <a:srcRect l="3338" r="3338"/>
          <a:stretch/>
        </p:blipFill>
        <p:spPr>
          <a:xfrm>
            <a:off x="210056" y="1642616"/>
            <a:ext cx="7767837" cy="4681984"/>
          </a:xfrm>
        </p:spPr>
      </p:pic>
      <p:sp>
        <p:nvSpPr>
          <p:cNvPr id="4" name="Text Placeholder 3">
            <a:extLst>
              <a:ext uri="{FF2B5EF4-FFF2-40B4-BE49-F238E27FC236}">
                <a16:creationId xmlns:a16="http://schemas.microsoft.com/office/drawing/2014/main" id="{423FA272-491C-662C-1B9C-4A86954AE8E8}"/>
              </a:ext>
            </a:extLst>
          </p:cNvPr>
          <p:cNvSpPr>
            <a:spLocks noGrp="1"/>
          </p:cNvSpPr>
          <p:nvPr>
            <p:ph type="body" sz="half" idx="2"/>
          </p:nvPr>
        </p:nvSpPr>
        <p:spPr>
          <a:xfrm>
            <a:off x="8131245" y="1642616"/>
            <a:ext cx="3850699" cy="4681984"/>
          </a:xfrm>
        </p:spPr>
        <p:txBody>
          <a:bodyPr/>
          <a:lstStyle/>
          <a:p>
            <a:r>
              <a:rPr lang="en-AU" b="1">
                <a:solidFill>
                  <a:srgbClr val="FF0000"/>
                </a:solidFill>
              </a:rPr>
              <a:t>EXAMPLE SLIDE</a:t>
            </a:r>
            <a:endParaRPr lang="en-US" b="1" dirty="0">
              <a:solidFill>
                <a:srgbClr val="FF0000"/>
              </a:solidFill>
            </a:endParaRPr>
          </a:p>
        </p:txBody>
      </p:sp>
    </p:spTree>
    <p:extLst>
      <p:ext uri="{BB962C8B-B14F-4D97-AF65-F5344CB8AC3E}">
        <p14:creationId xmlns:p14="http://schemas.microsoft.com/office/powerpoint/2010/main" val="39647816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805</TotalTime>
  <Words>1147</Words>
  <Application>Microsoft Office PowerPoint</Application>
  <PresentationFormat>Widescreen</PresentationFormat>
  <Paragraphs>140</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Söhne</vt:lpstr>
      <vt:lpstr>Arial</vt:lpstr>
      <vt:lpstr>Calibri</vt:lpstr>
      <vt:lpstr>Century Gothic</vt:lpstr>
      <vt:lpstr>Consolas</vt:lpstr>
      <vt:lpstr>Wingdings</vt:lpstr>
      <vt:lpstr>Vapor Trail</vt:lpstr>
      <vt:lpstr>Forecasting future cash rates</vt:lpstr>
      <vt:lpstr>Australia’s cash interest rate</vt:lpstr>
      <vt:lpstr>Data</vt:lpstr>
      <vt:lpstr>regression analysis</vt:lpstr>
      <vt:lpstr>DATA</vt:lpstr>
      <vt:lpstr>Data Analysis</vt:lpstr>
      <vt:lpstr>Debt-Income Ratio &amp; Cash Rate</vt:lpstr>
      <vt:lpstr>GDP_CPI post 2010</vt:lpstr>
      <vt:lpstr>GDP &amp; CASH RATE</vt:lpstr>
      <vt:lpstr>GDP &amp; CASH RATE</vt:lpstr>
      <vt:lpstr>GDP &amp; CASH RATE</vt:lpstr>
      <vt:lpstr>PowerPoint Presentation</vt:lpstr>
      <vt:lpstr>Commodity index vs cash rate</vt:lpstr>
      <vt:lpstr>EXCHANGE RATE VS CASH RATE</vt:lpstr>
      <vt:lpstr>Recommendations</vt:lpstr>
      <vt:lpstr>Summary/conclusion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future cash rates</dc:title>
  <dc:creator>Rachel Drayton</dc:creator>
  <cp:lastModifiedBy>zhu siyuan</cp:lastModifiedBy>
  <cp:revision>18</cp:revision>
  <dcterms:created xsi:type="dcterms:W3CDTF">2023-04-14T07:58:04Z</dcterms:created>
  <dcterms:modified xsi:type="dcterms:W3CDTF">2023-04-16T06:15:29Z</dcterms:modified>
</cp:coreProperties>
</file>