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329"/>
    <a:srgbClr val="10A9E6"/>
    <a:srgbClr val="0D89BB"/>
    <a:srgbClr val="E67E7E"/>
    <a:srgbClr val="FFCC00"/>
    <a:srgbClr val="6397EB"/>
    <a:srgbClr val="D83838"/>
    <a:srgbClr val="3A7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BD276-D0CE-736B-EC13-FA9F80356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79D2B6-80EC-A55E-D716-86057AAB4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5D384-CC1E-58AA-625A-0226326D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2758C-B0EA-0992-F06B-314607BF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6AEA5-81A1-9E0E-30C9-2A08DBF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272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B4F1F-D7FD-63FB-C3EF-CA35419A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CCA849-707C-D253-FD25-41BDA7E9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C2F8A-63B1-FB04-49B3-7ADCA448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092E2-698C-9BD1-A189-E40A338B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097EF-7104-4CB1-85A1-9C961A7C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98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705A58-24AC-D55B-A103-5544F3339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8C19D8-C707-F65B-1EEF-8E8BF752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1142B-3A0E-D1F1-74B6-07599834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E1EB7-8A7B-8A2F-4B79-5EAA5600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5B683-9D58-3C45-2335-41795E8C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952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CDC3B-395F-819B-9951-6A7B8676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E5EC8-A65A-1F10-F02B-A676F59C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70AD6-BBE3-BF20-D66B-3F5DD55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4B329-7EB6-B6E5-63DC-CAE37E0B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CCAE7-BB2C-220B-9A10-2D774AC5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7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CEE10-05E1-6632-BA55-F0A38124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617974-FD66-A6E3-21B7-126AEB63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69FD7-8DED-57F2-C009-D70178D9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2765E-F0EC-5847-ACB1-37420D4D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1AC9C-F76B-6C8F-36D8-D65BF9B2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82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3081E-C192-3CCB-7203-1C4A0E9D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1222-53C6-9412-E1FE-AB9983F23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893EDF-714B-343B-CB7A-0C537C4A6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4A86F-497F-AA6B-5B92-314600BC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3C243-22BF-E6F2-F277-E15057C0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493C13-B8A4-5CDA-59B7-10BA6831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90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01FA-650A-C80F-2B55-A2F0F6D6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74D4A0-D313-032D-8C17-F9F8415C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CB3AB-6D30-B424-262F-13D64B44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50561B-109A-B570-80E0-8FF3CC76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CC9B67-9860-DC41-1A83-E98B36232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2F15E4-7A8E-2099-A3E5-A35A6EE3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1CC4B1-454D-4E94-056E-CFDAFE1B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569FA7-8A9C-542D-DF35-12770EB1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625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4E6F7-6CB3-F584-68EE-F0037E50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45521E-C642-F327-BF76-89A0E3FD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952CDF-317A-5868-C4C6-14F02A2D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4B300A-43E9-8719-27F2-C481CAE3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20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F2FB01-D3F0-E2C0-D867-1B24764C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DA6BAC-E5A0-FFC0-5F79-91E05034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34EB84-9A5C-6BCD-A03C-C554F41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5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C685-F536-E05B-170E-9B1D6592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56EE1-266C-5719-60FB-48FAA0C4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5C55DA-80FD-2982-71CF-5CA6ED762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5AEB77-3693-0FD9-B115-2B813717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A2B44F-F005-6279-1C84-A34C7DC9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AF05F9-5F67-B7BF-D90E-3FE9E084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622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3BBA3-98E1-8024-84FB-B8E4F710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18D0E7-3CEA-D237-1C7E-5460CAF71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9CD62F-06EC-C7E4-8C29-CD1C79994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0BDE79-CE70-C13D-2E07-311BD3D9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43F380-509E-10C1-A29B-05462009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61F672-2726-9F8C-0CAA-6FA31C4B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579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B53FC1-8367-4FFD-3953-C25F9794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6B91C7-6ADC-4777-F8AB-802C33F4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1C318-4F5A-7686-C0B6-3B4232B86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67A6E-B75E-4EDF-BEE0-6E6A5582F92A}" type="datetimeFigureOut">
              <a:rPr lang="es-PE" smtClean="0"/>
              <a:t>2/11/2024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E98CF0-67A5-EC8E-C35D-3542463C7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03C28-9719-3255-B3F3-7B6413E37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6ECBB-076B-43F7-B059-065BDED8F8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178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865ED5E-68CA-93A5-EA33-D53CEF6D4829}"/>
              </a:ext>
            </a:extLst>
          </p:cNvPr>
          <p:cNvSpPr/>
          <p:nvPr/>
        </p:nvSpPr>
        <p:spPr>
          <a:xfrm>
            <a:off x="4479752" y="392143"/>
            <a:ext cx="4187536" cy="590435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atin typeface="Aptos Display" panose="020B0004020202020204" pitchFamily="34" charset="0"/>
              </a:rPr>
              <a:t>Modelos Generalizados Lineales (GLM)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97921CB-916C-2929-DFCB-3DFC889A24FE}"/>
              </a:ext>
            </a:extLst>
          </p:cNvPr>
          <p:cNvSpPr/>
          <p:nvPr/>
        </p:nvSpPr>
        <p:spPr>
          <a:xfrm>
            <a:off x="3094085" y="1461884"/>
            <a:ext cx="1678016" cy="59043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b="1" dirty="0">
                <a:latin typeface="Aptos Display" panose="020B0004020202020204" pitchFamily="34" charset="0"/>
              </a:rPr>
              <a:t>Variable Y categórica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5C63AB5-9161-21C8-B531-E7EB5AAB3AF8}"/>
              </a:ext>
            </a:extLst>
          </p:cNvPr>
          <p:cNvSpPr/>
          <p:nvPr/>
        </p:nvSpPr>
        <p:spPr>
          <a:xfrm>
            <a:off x="5732023" y="1461881"/>
            <a:ext cx="1678016" cy="5904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b="1" dirty="0">
                <a:latin typeface="Aptos Display" panose="020B0004020202020204" pitchFamily="34" charset="0"/>
              </a:rPr>
              <a:t>Variable Y </a:t>
            </a:r>
          </a:p>
          <a:p>
            <a:pPr algn="ctr"/>
            <a:r>
              <a:rPr lang="es-PE" sz="1500" b="1" dirty="0">
                <a:latin typeface="Aptos Display" panose="020B0004020202020204" pitchFamily="34" charset="0"/>
              </a:rPr>
              <a:t>de conteo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334632B-1C43-4755-7206-23CC36F14B84}"/>
              </a:ext>
            </a:extLst>
          </p:cNvPr>
          <p:cNvSpPr/>
          <p:nvPr/>
        </p:nvSpPr>
        <p:spPr>
          <a:xfrm>
            <a:off x="9028776" y="1461881"/>
            <a:ext cx="1678016" cy="59043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b="1" dirty="0">
                <a:latin typeface="Aptos Display" panose="020B0004020202020204" pitchFamily="34" charset="0"/>
              </a:rPr>
              <a:t>Variable Y </a:t>
            </a:r>
          </a:p>
          <a:p>
            <a:pPr algn="ctr"/>
            <a:r>
              <a:rPr lang="es-PE" sz="1500" b="1" dirty="0">
                <a:latin typeface="Aptos Display" panose="020B0004020202020204" pitchFamily="34" charset="0"/>
              </a:rPr>
              <a:t>continua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7826B74-AA25-34E9-6542-2A639E7F8354}"/>
              </a:ext>
            </a:extLst>
          </p:cNvPr>
          <p:cNvSpPr/>
          <p:nvPr/>
        </p:nvSpPr>
        <p:spPr>
          <a:xfrm>
            <a:off x="3112976" y="2562451"/>
            <a:ext cx="1640234" cy="910475"/>
          </a:xfrm>
          <a:prstGeom prst="roundRect">
            <a:avLst/>
          </a:prstGeom>
          <a:solidFill>
            <a:srgbClr val="45932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Regresión logística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CF1EA11-A9CB-E875-0083-55DCB457D43E}"/>
              </a:ext>
            </a:extLst>
          </p:cNvPr>
          <p:cNvSpPr/>
          <p:nvPr/>
        </p:nvSpPr>
        <p:spPr>
          <a:xfrm>
            <a:off x="3112976" y="4519134"/>
            <a:ext cx="1640234" cy="910475"/>
          </a:xfrm>
          <a:prstGeom prst="roundRect">
            <a:avLst/>
          </a:prstGeom>
          <a:solidFill>
            <a:srgbClr val="45932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Regresión logística multinomial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45F919A-A559-5841-ED31-FD18FB8090D3}"/>
              </a:ext>
            </a:extLst>
          </p:cNvPr>
          <p:cNvSpPr/>
          <p:nvPr/>
        </p:nvSpPr>
        <p:spPr>
          <a:xfrm>
            <a:off x="3094085" y="3534412"/>
            <a:ext cx="1640234" cy="919363"/>
          </a:xfrm>
          <a:prstGeom prst="roundRect">
            <a:avLst/>
          </a:prstGeom>
          <a:solidFill>
            <a:srgbClr val="45932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Regresión logística  ordinal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5B8B84D-3BCE-E724-D07A-445A23446B0E}"/>
              </a:ext>
            </a:extLst>
          </p:cNvPr>
          <p:cNvSpPr/>
          <p:nvPr/>
        </p:nvSpPr>
        <p:spPr>
          <a:xfrm>
            <a:off x="5731164" y="2562451"/>
            <a:ext cx="1678016" cy="461827"/>
          </a:xfrm>
          <a:prstGeom prst="roundRect">
            <a:avLst/>
          </a:prstGeom>
          <a:solidFill>
            <a:srgbClr val="0D89B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Regresión de Poisson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98F35D-715B-8577-8299-5F122200FD8D}"/>
              </a:ext>
            </a:extLst>
          </p:cNvPr>
          <p:cNvSpPr/>
          <p:nvPr/>
        </p:nvSpPr>
        <p:spPr>
          <a:xfrm>
            <a:off x="6416742" y="5240595"/>
            <a:ext cx="1678016" cy="575310"/>
          </a:xfrm>
          <a:prstGeom prst="roundRect">
            <a:avLst/>
          </a:prstGeom>
          <a:solidFill>
            <a:srgbClr val="10A9E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Modelos truncados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4FF9833-C97C-C00D-990F-03B6272E6526}"/>
              </a:ext>
            </a:extLst>
          </p:cNvPr>
          <p:cNvSpPr/>
          <p:nvPr/>
        </p:nvSpPr>
        <p:spPr>
          <a:xfrm>
            <a:off x="5741885" y="3783949"/>
            <a:ext cx="1678016" cy="660938"/>
          </a:xfrm>
          <a:prstGeom prst="roundRect">
            <a:avLst/>
          </a:prstGeom>
          <a:solidFill>
            <a:srgbClr val="0D89B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Regresión CMP Conway-Maxwell-Poisson</a:t>
            </a:r>
            <a:endParaRPr lang="es-PE" sz="1400" dirty="0">
              <a:latin typeface="Aptos Display" panose="020B0004020202020204" pitchFamily="3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439D230-74DE-7D06-9BC7-D6D71A18E492}"/>
              </a:ext>
            </a:extLst>
          </p:cNvPr>
          <p:cNvSpPr/>
          <p:nvPr/>
        </p:nvSpPr>
        <p:spPr>
          <a:xfrm>
            <a:off x="3088659" y="5914330"/>
            <a:ext cx="1626696" cy="590435"/>
          </a:xfrm>
          <a:prstGeom prst="roundRect">
            <a:avLst/>
          </a:prstGeom>
          <a:solidFill>
            <a:srgbClr val="10A9E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Modelos censurados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9D266EB-C1CA-CADA-BB57-FE3BF84ECBA6}"/>
              </a:ext>
            </a:extLst>
          </p:cNvPr>
          <p:cNvSpPr/>
          <p:nvPr/>
        </p:nvSpPr>
        <p:spPr>
          <a:xfrm>
            <a:off x="4775877" y="5912463"/>
            <a:ext cx="1580342" cy="590435"/>
          </a:xfrm>
          <a:prstGeom prst="roundRect">
            <a:avLst/>
          </a:prstGeom>
          <a:solidFill>
            <a:srgbClr val="10A9E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Modelos de </a:t>
            </a:r>
            <a:r>
              <a:rPr lang="es-PE" sz="1400" dirty="0" err="1">
                <a:latin typeface="Aptos Display" panose="020B0004020202020204" pitchFamily="34" charset="0"/>
              </a:rPr>
              <a:t>Hurdle</a:t>
            </a:r>
            <a:endParaRPr lang="es-PE" sz="1400" dirty="0">
              <a:latin typeface="Aptos Display" panose="020B0004020202020204" pitchFamily="3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DF757B4-AABE-3ACC-FBEA-36577406A2A1}"/>
              </a:ext>
            </a:extLst>
          </p:cNvPr>
          <p:cNvSpPr/>
          <p:nvPr/>
        </p:nvSpPr>
        <p:spPr>
          <a:xfrm>
            <a:off x="6416742" y="5912463"/>
            <a:ext cx="1626696" cy="590435"/>
          </a:xfrm>
          <a:prstGeom prst="roundRect">
            <a:avLst/>
          </a:prstGeom>
          <a:solidFill>
            <a:srgbClr val="10A9E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Modelos Cero Inflados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5E263DD-9757-DA59-9E9F-CB80F165DAE7}"/>
              </a:ext>
            </a:extLst>
          </p:cNvPr>
          <p:cNvSpPr/>
          <p:nvPr/>
        </p:nvSpPr>
        <p:spPr>
          <a:xfrm>
            <a:off x="322301" y="4560623"/>
            <a:ext cx="2489960" cy="61214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b="1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Ecuaciones de Estimación Generalizadas (GEE)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C7B77D2-4C49-8E55-C85C-90CBB00EC293}"/>
              </a:ext>
            </a:extLst>
          </p:cNvPr>
          <p:cNvSpPr/>
          <p:nvPr/>
        </p:nvSpPr>
        <p:spPr>
          <a:xfrm>
            <a:off x="322301" y="5222180"/>
            <a:ext cx="2489960" cy="61214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b="1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Modelos con efectos mixtos (GLMM, LMM)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97AD2C2-3215-3E5C-C8A1-ABD5D3649B03}"/>
              </a:ext>
            </a:extLst>
          </p:cNvPr>
          <p:cNvSpPr/>
          <p:nvPr/>
        </p:nvSpPr>
        <p:spPr>
          <a:xfrm>
            <a:off x="322301" y="5914330"/>
            <a:ext cx="2489960" cy="61214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b="1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Modelos Aditivos Generalizados (GAM)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A0E132B-2D48-4038-886E-F62F06527627}"/>
              </a:ext>
            </a:extLst>
          </p:cNvPr>
          <p:cNvSpPr/>
          <p:nvPr/>
        </p:nvSpPr>
        <p:spPr>
          <a:xfrm>
            <a:off x="8189768" y="2565854"/>
            <a:ext cx="1678016" cy="451837"/>
          </a:xfrm>
          <a:prstGeom prst="roundRect">
            <a:avLst/>
          </a:prstGeom>
          <a:solidFill>
            <a:srgbClr val="E67E7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Gamma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CB3298D-703F-FB92-E5D8-D1AA81EF4871}"/>
              </a:ext>
            </a:extLst>
          </p:cNvPr>
          <p:cNvSpPr/>
          <p:nvPr/>
        </p:nvSpPr>
        <p:spPr>
          <a:xfrm>
            <a:off x="9972090" y="2562453"/>
            <a:ext cx="1678016" cy="455240"/>
          </a:xfrm>
          <a:prstGeom prst="roundRect">
            <a:avLst/>
          </a:prstGeom>
          <a:solidFill>
            <a:srgbClr val="E67E7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Gaussiana Inversa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E436FD1-01F5-F59A-479F-8508840768F2}"/>
              </a:ext>
            </a:extLst>
          </p:cNvPr>
          <p:cNvSpPr/>
          <p:nvPr/>
        </p:nvSpPr>
        <p:spPr>
          <a:xfrm>
            <a:off x="8189768" y="3129956"/>
            <a:ext cx="1678016" cy="1471011"/>
          </a:xfrm>
          <a:prstGeom prst="roundRect">
            <a:avLst/>
          </a:prstGeom>
          <a:solidFill>
            <a:srgbClr val="E67E7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ptos Display" panose="020B0004020202020204" pitchFamily="34" charset="0"/>
              </a:rPr>
              <a:t>Modelos de supervivencia </a:t>
            </a:r>
            <a:r>
              <a:rPr lang="es-PE" sz="1400" dirty="0">
                <a:latin typeface="Aptos Display" panose="020B0004020202020204" pitchFamily="34" charset="0"/>
              </a:rPr>
              <a:t>(Regresión de Cox, Weibull. Exponencial, log-logístico)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FC0F801-28CE-A3F0-0376-C6FE2BF416D9}"/>
              </a:ext>
            </a:extLst>
          </p:cNvPr>
          <p:cNvSpPr/>
          <p:nvPr/>
        </p:nvSpPr>
        <p:spPr>
          <a:xfrm>
            <a:off x="9972090" y="3123483"/>
            <a:ext cx="1678016" cy="349444"/>
          </a:xfrm>
          <a:prstGeom prst="roundRect">
            <a:avLst/>
          </a:prstGeom>
          <a:solidFill>
            <a:srgbClr val="E67E7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Beta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96591CCB-21B7-2940-6255-BC20C0F12889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933094" y="687360"/>
            <a:ext cx="546659" cy="77452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30C2B620-ECB2-FC7C-0C04-BEECC76CD92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8667288" y="687361"/>
            <a:ext cx="1200496" cy="77452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8B508B3B-D1CE-2EB7-6A25-B82581B1C271}"/>
              </a:ext>
            </a:extLst>
          </p:cNvPr>
          <p:cNvCxnSpPr>
            <a:cxnSpLocks/>
            <a:stCxn id="7" idx="1"/>
            <a:endCxn id="13" idx="1"/>
          </p:cNvCxnSpPr>
          <p:nvPr/>
        </p:nvCxnSpPr>
        <p:spPr>
          <a:xfrm rot="10800000" flipV="1">
            <a:off x="3094085" y="1757102"/>
            <a:ext cx="12700" cy="2236992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590E7894-159D-0EB7-4709-3929539120C2}"/>
              </a:ext>
            </a:extLst>
          </p:cNvPr>
          <p:cNvCxnSpPr>
            <a:cxnSpLocks/>
            <a:stCxn id="7" idx="3"/>
            <a:endCxn id="11" idx="3"/>
          </p:cNvCxnSpPr>
          <p:nvPr/>
        </p:nvCxnSpPr>
        <p:spPr>
          <a:xfrm flipH="1">
            <a:off x="4753210" y="1757102"/>
            <a:ext cx="18891" cy="3217270"/>
          </a:xfrm>
          <a:prstGeom prst="bentConnector3">
            <a:avLst>
              <a:gd name="adj1" fmla="val -12101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DD4FFD38-85D0-D863-6363-A755BF35991C}"/>
              </a:ext>
            </a:extLst>
          </p:cNvPr>
          <p:cNvCxnSpPr>
            <a:cxnSpLocks/>
            <a:stCxn id="9" idx="1"/>
            <a:endCxn id="25" idx="1"/>
          </p:cNvCxnSpPr>
          <p:nvPr/>
        </p:nvCxnSpPr>
        <p:spPr>
          <a:xfrm rot="10800000" flipV="1">
            <a:off x="8189768" y="1757098"/>
            <a:ext cx="839008" cy="2108363"/>
          </a:xfrm>
          <a:prstGeom prst="bentConnector3">
            <a:avLst>
              <a:gd name="adj1" fmla="val 12724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B786D62D-AC33-219F-B538-3C4002630975}"/>
              </a:ext>
            </a:extLst>
          </p:cNvPr>
          <p:cNvCxnSpPr>
            <a:cxnSpLocks/>
            <a:stCxn id="9" idx="3"/>
            <a:endCxn id="26" idx="3"/>
          </p:cNvCxnSpPr>
          <p:nvPr/>
        </p:nvCxnSpPr>
        <p:spPr>
          <a:xfrm>
            <a:off x="10706792" y="1757099"/>
            <a:ext cx="943314" cy="1541106"/>
          </a:xfrm>
          <a:prstGeom prst="bentConnector3">
            <a:avLst>
              <a:gd name="adj1" fmla="val 12423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BCEA9B28-92BD-D0B0-3475-976B6DB5675A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rot="16200000" flipH="1">
            <a:off x="10084373" y="1835727"/>
            <a:ext cx="510137" cy="9433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0D5F4751-84FD-39C2-FFE4-ED5B7F64EBF9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rot="5400000">
            <a:off x="9191511" y="1889581"/>
            <a:ext cx="513538" cy="83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C4ECF693-2695-609A-F3B7-28B74E209561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6520467" y="4505312"/>
            <a:ext cx="795708" cy="6748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00C90CFA-F3B3-DD55-6D28-9EFE12D932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5339683" y="4671253"/>
            <a:ext cx="1467576" cy="10148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0B60311E-88C8-6282-6C56-C7EAB69EA3DE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3902008" y="5528250"/>
            <a:ext cx="1664041" cy="38608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32A2CB08-AE59-A0AB-C9AB-EC3AD276A6B4}"/>
              </a:ext>
            </a:extLst>
          </p:cNvPr>
          <p:cNvCxnSpPr>
            <a:cxnSpLocks/>
            <a:endCxn id="19" idx="3"/>
          </p:cNvCxnSpPr>
          <p:nvPr/>
        </p:nvCxnSpPr>
        <p:spPr>
          <a:xfrm rot="16200000" flipH="1">
            <a:off x="7045417" y="5209660"/>
            <a:ext cx="1208354" cy="787688"/>
          </a:xfrm>
          <a:prstGeom prst="bentConnector4">
            <a:avLst>
              <a:gd name="adj1" fmla="val 3300"/>
              <a:gd name="adj2" fmla="val 1290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6F2C09F1-4933-2B4A-0A58-01B1E26D26E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3933093" y="2052319"/>
            <a:ext cx="0" cy="510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D3069C7C-5232-197B-4395-D8CA502823A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571031" y="982578"/>
            <a:ext cx="2489" cy="479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2CD9D23C-D8CF-4D79-7EB6-4E835AD0B89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6570172" y="2052316"/>
            <a:ext cx="859" cy="510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ángulo: esquinas redondeadas 131">
            <a:extLst>
              <a:ext uri="{FF2B5EF4-FFF2-40B4-BE49-F238E27FC236}">
                <a16:creationId xmlns:a16="http://schemas.microsoft.com/office/drawing/2014/main" id="{43295856-807E-3D7E-8C06-D881F5C63112}"/>
              </a:ext>
            </a:extLst>
          </p:cNvPr>
          <p:cNvSpPr/>
          <p:nvPr/>
        </p:nvSpPr>
        <p:spPr>
          <a:xfrm>
            <a:off x="293913" y="687360"/>
            <a:ext cx="2217794" cy="59043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b="1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Modelos de regresión lineal</a:t>
            </a:r>
          </a:p>
        </p:txBody>
      </p: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6399D884-FBCB-AF34-4831-12E837535EE0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 flipV="1">
            <a:off x="4241919" y="-1326494"/>
            <a:ext cx="612965" cy="4050237"/>
          </a:xfrm>
          <a:prstGeom prst="bentConnector4">
            <a:avLst>
              <a:gd name="adj1" fmla="val -37294"/>
              <a:gd name="adj2" fmla="val 75847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20489152-74F6-4286-ADE8-9C026A1D95EA}"/>
              </a:ext>
            </a:extLst>
          </p:cNvPr>
          <p:cNvSpPr/>
          <p:nvPr/>
        </p:nvSpPr>
        <p:spPr>
          <a:xfrm>
            <a:off x="293913" y="1461881"/>
            <a:ext cx="2217793" cy="2739729"/>
          </a:xfrm>
          <a:prstGeom prst="roundRect">
            <a:avLst>
              <a:gd name="adj" fmla="val 7273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Regresión simple,</a:t>
            </a:r>
          </a:p>
          <a:p>
            <a:pPr algn="ctr"/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Regresión múltiple</a:t>
            </a:r>
          </a:p>
          <a:p>
            <a:pPr algn="ctr"/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Regresión Ponderada (WLS)</a:t>
            </a:r>
          </a:p>
          <a:p>
            <a:pPr algn="ctr"/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Regresión </a:t>
            </a:r>
            <a:r>
              <a:rPr lang="es-PE" sz="1400" dirty="0" err="1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Cuantílica</a:t>
            </a:r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 (RC)</a:t>
            </a:r>
          </a:p>
          <a:p>
            <a:pPr algn="ctr"/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Regresión Lasso, Regresión Ridge, Regresión </a:t>
            </a:r>
            <a:r>
              <a:rPr lang="es-PE" sz="1400" dirty="0" err="1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Elastic</a:t>
            </a:r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 Net</a:t>
            </a:r>
          </a:p>
          <a:p>
            <a:pPr algn="ctr"/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Regresión logarítmica (Log-Lineal, Lineal-Log, Log-Log)</a:t>
            </a:r>
          </a:p>
          <a:p>
            <a:pPr algn="ctr"/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Regresión Robusta</a:t>
            </a:r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3A9076A8-128A-5E56-E1EE-F20D65E19C2B}"/>
              </a:ext>
            </a:extLst>
          </p:cNvPr>
          <p:cNvCxnSpPr>
            <a:cxnSpLocks/>
            <a:stCxn id="132" idx="2"/>
            <a:endCxn id="143" idx="0"/>
          </p:cNvCxnSpPr>
          <p:nvPr/>
        </p:nvCxnSpPr>
        <p:spPr>
          <a:xfrm>
            <a:off x="1402810" y="1277795"/>
            <a:ext cx="0" cy="184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ángulo: esquinas redondeadas 178">
            <a:extLst>
              <a:ext uri="{FF2B5EF4-FFF2-40B4-BE49-F238E27FC236}">
                <a16:creationId xmlns:a16="http://schemas.microsoft.com/office/drawing/2014/main" id="{B1169E03-D58D-A0E0-7896-D8E528C9D2D8}"/>
              </a:ext>
            </a:extLst>
          </p:cNvPr>
          <p:cNvSpPr/>
          <p:nvPr/>
        </p:nvSpPr>
        <p:spPr>
          <a:xfrm>
            <a:off x="8498097" y="4842740"/>
            <a:ext cx="3371602" cy="59043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Modelos para Datos Espaciales y Temporales</a:t>
            </a:r>
            <a:endParaRPr lang="es-PE" sz="1500" b="1" dirty="0">
              <a:solidFill>
                <a:schemeClr val="bg2">
                  <a:lumMod val="25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5235A4CF-5721-9907-2F95-BE95EA360E66}"/>
              </a:ext>
            </a:extLst>
          </p:cNvPr>
          <p:cNvSpPr/>
          <p:nvPr/>
        </p:nvSpPr>
        <p:spPr>
          <a:xfrm>
            <a:off x="8498097" y="5792334"/>
            <a:ext cx="3371602" cy="710564"/>
          </a:xfrm>
          <a:prstGeom prst="roundRect">
            <a:avLst>
              <a:gd name="adj" fmla="val 7273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Modelos Temporales: ARIMA, SARIMA, etc.</a:t>
            </a:r>
          </a:p>
          <a:p>
            <a:pPr algn="ctr"/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Modelos Espaciales: SAR, CAR, </a:t>
            </a:r>
            <a:r>
              <a:rPr lang="es-PE" sz="1400" dirty="0" err="1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Kriging</a:t>
            </a:r>
            <a:r>
              <a:rPr lang="es-PE" sz="1400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, Autocorrelación Espacial.</a:t>
            </a:r>
          </a:p>
        </p:txBody>
      </p:sp>
      <p:cxnSp>
        <p:nvCxnSpPr>
          <p:cNvPr id="181" name="Conector recto 180">
            <a:extLst>
              <a:ext uri="{FF2B5EF4-FFF2-40B4-BE49-F238E27FC236}">
                <a16:creationId xmlns:a16="http://schemas.microsoft.com/office/drawing/2014/main" id="{2CEEA87F-655E-0C69-E956-8C8CAF192918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10183898" y="5433175"/>
            <a:ext cx="0" cy="359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Rectángulo: esquinas redondeadas 189">
            <a:extLst>
              <a:ext uri="{FF2B5EF4-FFF2-40B4-BE49-F238E27FC236}">
                <a16:creationId xmlns:a16="http://schemas.microsoft.com/office/drawing/2014/main" id="{A0DC8186-6AE0-0D86-8C55-A992A176F171}"/>
              </a:ext>
            </a:extLst>
          </p:cNvPr>
          <p:cNvSpPr/>
          <p:nvPr/>
        </p:nvSpPr>
        <p:spPr>
          <a:xfrm>
            <a:off x="5731164" y="3107965"/>
            <a:ext cx="1678016" cy="579426"/>
          </a:xfrm>
          <a:prstGeom prst="roundRect">
            <a:avLst/>
          </a:prstGeom>
          <a:solidFill>
            <a:srgbClr val="0D89B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latin typeface="Aptos Display" panose="020B0004020202020204" pitchFamily="34" charset="0"/>
              </a:rPr>
              <a:t>Regresión Binomial Negativa</a:t>
            </a:r>
          </a:p>
        </p:txBody>
      </p:sp>
      <p:cxnSp>
        <p:nvCxnSpPr>
          <p:cNvPr id="195" name="Conector: angular 194">
            <a:extLst>
              <a:ext uri="{FF2B5EF4-FFF2-40B4-BE49-F238E27FC236}">
                <a16:creationId xmlns:a16="http://schemas.microsoft.com/office/drawing/2014/main" id="{3BFF24B7-BA00-B7EF-19E4-A4A729BFE59E}"/>
              </a:ext>
            </a:extLst>
          </p:cNvPr>
          <p:cNvCxnSpPr>
            <a:cxnSpLocks/>
            <a:stCxn id="14" idx="1"/>
            <a:endCxn id="190" idx="1"/>
          </p:cNvCxnSpPr>
          <p:nvPr/>
        </p:nvCxnSpPr>
        <p:spPr>
          <a:xfrm rot="10800000" flipV="1">
            <a:off x="5731164" y="2793364"/>
            <a:ext cx="12700" cy="60431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ector: angular 197">
            <a:extLst>
              <a:ext uri="{FF2B5EF4-FFF2-40B4-BE49-F238E27FC236}">
                <a16:creationId xmlns:a16="http://schemas.microsoft.com/office/drawing/2014/main" id="{FCB3543D-598F-4468-5E62-D7E97F0748BB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>
            <a:off x="7409180" y="2793365"/>
            <a:ext cx="10721" cy="1321053"/>
          </a:xfrm>
          <a:prstGeom prst="bentConnector3">
            <a:avLst>
              <a:gd name="adj1" fmla="val 223226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51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149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isald</dc:creator>
  <cp:lastModifiedBy>isald</cp:lastModifiedBy>
  <cp:revision>3</cp:revision>
  <dcterms:created xsi:type="dcterms:W3CDTF">2024-11-02T13:34:47Z</dcterms:created>
  <dcterms:modified xsi:type="dcterms:W3CDTF">2024-11-02T14:36:16Z</dcterms:modified>
</cp:coreProperties>
</file>