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72" r:id="rId3"/>
    <p:sldId id="259" r:id="rId4"/>
    <p:sldId id="261" r:id="rId5"/>
    <p:sldId id="281" r:id="rId6"/>
    <p:sldId id="282" r:id="rId7"/>
    <p:sldId id="283" r:id="rId8"/>
    <p:sldId id="265" r:id="rId9"/>
    <p:sldId id="279" r:id="rId10"/>
    <p:sldId id="274"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72848" autoAdjust="0"/>
  </p:normalViewPr>
  <p:slideViewPr>
    <p:cSldViewPr snapToGrid="0">
      <p:cViewPr varScale="1">
        <p:scale>
          <a:sx n="64" d="100"/>
          <a:sy n="64" d="100"/>
        </p:scale>
        <p:origin x="6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D4378F-0360-44BF-80B1-D4323D807384}" type="datetimeFigureOut">
              <a:rPr lang="nl-NL" smtClean="0"/>
              <a:t>7-4-2017</a:t>
            </a:fld>
            <a:endParaRPr lang="nl-N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B71092-CAA1-4E92-901F-41A1CFEF61AA}" type="slidenum">
              <a:rPr lang="nl-NL" smtClean="0"/>
              <a:t>‹#›</a:t>
            </a:fld>
            <a:endParaRPr lang="nl-NL"/>
          </a:p>
        </p:txBody>
      </p:sp>
    </p:spTree>
    <p:extLst>
      <p:ext uri="{BB962C8B-B14F-4D97-AF65-F5344CB8AC3E}">
        <p14:creationId xmlns:p14="http://schemas.microsoft.com/office/powerpoint/2010/main" val="1179441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iki.c2.com/?UnitTest"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Question:</a:t>
            </a:r>
            <a:r>
              <a:rPr lang="en-US" baseline="0" dirty="0" smtClean="0"/>
              <a:t> How many use Pester </a:t>
            </a:r>
            <a:r>
              <a:rPr lang="en-US" baseline="0" dirty="0" smtClean="0"/>
              <a:t>for </a:t>
            </a:r>
            <a:r>
              <a:rPr lang="nl-NL" sz="1200" b="0" i="0" u="none" strike="noStrike" kern="1200" baseline="0" dirty="0" smtClean="0">
                <a:solidFill>
                  <a:schemeClr val="tx1"/>
                </a:solidFill>
                <a:latin typeface="+mn-lt"/>
                <a:ea typeface="+mn-ea"/>
                <a:cs typeface="+mn-cs"/>
              </a:rPr>
              <a:t>engineering </a:t>
            </a:r>
            <a:r>
              <a:rPr lang="nl-NL" sz="1200" b="0" i="0" u="none" strike="noStrike" kern="1200" baseline="0" dirty="0" smtClean="0">
                <a:solidFill>
                  <a:schemeClr val="tx1"/>
                </a:solidFill>
                <a:latin typeface="+mn-lt"/>
                <a:ea typeface="+mn-ea"/>
                <a:cs typeface="+mn-cs"/>
              </a:rPr>
              <a:t>rigor </a:t>
            </a:r>
            <a:r>
              <a:rPr lang="nl-NL" sz="1200" b="0" i="0" u="none" strike="noStrike" kern="1200" baseline="0" dirty="0" err="1" smtClean="0">
                <a:solidFill>
                  <a:schemeClr val="tx1"/>
                </a:solidFill>
                <a:latin typeface="+mn-lt"/>
                <a:ea typeface="+mn-ea"/>
                <a:cs typeface="+mn-cs"/>
              </a:rPr>
              <a:t>and</a:t>
            </a:r>
            <a:r>
              <a:rPr lang="nl-NL" sz="1200" b="0" i="0" u="none" strike="noStrike" kern="1200" baseline="0" dirty="0" smtClean="0">
                <a:solidFill>
                  <a:schemeClr val="tx1"/>
                </a:solidFill>
                <a:latin typeface="+mn-lt"/>
                <a:ea typeface="+mn-ea"/>
                <a:cs typeface="+mn-cs"/>
              </a:rPr>
              <a:t> </a:t>
            </a:r>
            <a:r>
              <a:rPr lang="nl-NL" sz="1200" b="0" i="0" u="none" strike="noStrike" kern="1200" baseline="0" dirty="0" err="1" smtClean="0">
                <a:solidFill>
                  <a:schemeClr val="tx1"/>
                </a:solidFill>
                <a:latin typeface="+mn-lt"/>
                <a:ea typeface="+mn-ea"/>
                <a:cs typeface="+mn-cs"/>
              </a:rPr>
              <a:t>precision</a:t>
            </a:r>
            <a:r>
              <a:rPr lang="nl-NL" sz="1200" b="0" i="0" u="none" strike="noStrike" kern="1200" baseline="0" dirty="0" smtClean="0">
                <a:solidFill>
                  <a:schemeClr val="tx1"/>
                </a:solidFill>
                <a:latin typeface="+mn-lt"/>
                <a:ea typeface="+mn-ea"/>
                <a:cs typeface="+mn-cs"/>
              </a:rPr>
              <a: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Pester started making sense to me once I understood Operation Validation. </a:t>
            </a:r>
            <a:r>
              <a:rPr lang="en-US" sz="1200" b="0" i="0" u="none" strike="noStrike" kern="1200" baseline="0" dirty="0" smtClean="0">
                <a:solidFill>
                  <a:schemeClr val="tx1"/>
                </a:solidFill>
                <a:latin typeface="+mn-lt"/>
                <a:ea typeface="+mn-ea"/>
                <a:cs typeface="+mn-cs"/>
              </a:rPr>
              <a:t>Turns </a:t>
            </a:r>
            <a:r>
              <a:rPr lang="en-US" sz="1200" b="0" i="0" u="none" strike="noStrike" kern="1200" baseline="0" dirty="0" smtClean="0">
                <a:solidFill>
                  <a:schemeClr val="tx1"/>
                </a:solidFill>
                <a:latin typeface="+mn-lt"/>
                <a:ea typeface="+mn-ea"/>
                <a:cs typeface="+mn-cs"/>
              </a:rPr>
              <a:t>out  Developers  aren’t to giddy on OPS using their tools wrong.. Sure it gets the job done but that’s not what it’s really for. We can agree to disagree, but I get where </a:t>
            </a:r>
            <a:r>
              <a:rPr lang="en-US" sz="1200" b="0" i="0" u="none" strike="noStrike" kern="1200" baseline="0" dirty="0" err="1" smtClean="0">
                <a:solidFill>
                  <a:schemeClr val="tx1"/>
                </a:solidFill>
                <a:latin typeface="+mn-lt"/>
                <a:ea typeface="+mn-ea"/>
                <a:cs typeface="+mn-cs"/>
              </a:rPr>
              <a:t>Devs</a:t>
            </a:r>
            <a:r>
              <a:rPr lang="en-US" sz="1200" b="0" i="0" u="none" strike="noStrike" kern="1200" baseline="0" dirty="0" smtClean="0">
                <a:solidFill>
                  <a:schemeClr val="tx1"/>
                </a:solidFill>
                <a:latin typeface="+mn-lt"/>
                <a:ea typeface="+mn-ea"/>
                <a:cs typeface="+mn-cs"/>
              </a:rPr>
              <a:t> are coming </a:t>
            </a:r>
            <a:r>
              <a:rPr lang="en-US" sz="1200" b="0" i="0" u="none" strike="noStrike" kern="1200" baseline="0" dirty="0" smtClean="0">
                <a:solidFill>
                  <a:schemeClr val="tx1"/>
                </a:solidFill>
                <a:latin typeface="+mn-lt"/>
                <a:ea typeface="+mn-ea"/>
                <a:cs typeface="+mn-cs"/>
              </a:rPr>
              <a:t>from…</a:t>
            </a:r>
          </a:p>
          <a:p>
            <a:endParaRPr lang="nl-NL" dirty="0"/>
          </a:p>
        </p:txBody>
      </p:sp>
      <p:sp>
        <p:nvSpPr>
          <p:cNvPr id="4" name="Slide Number Placeholder 3"/>
          <p:cNvSpPr>
            <a:spLocks noGrp="1"/>
          </p:cNvSpPr>
          <p:nvPr>
            <p:ph type="sldNum" sz="quarter" idx="10"/>
          </p:nvPr>
        </p:nvSpPr>
        <p:spPr/>
        <p:txBody>
          <a:bodyPr/>
          <a:lstStyle/>
          <a:p>
            <a:fld id="{50B71092-CAA1-4E92-901F-41A1CFEF61AA}" type="slidenum">
              <a:rPr lang="nl-NL" smtClean="0"/>
              <a:t>4</a:t>
            </a:fld>
            <a:endParaRPr lang="nl-NL"/>
          </a:p>
        </p:txBody>
      </p:sp>
    </p:spTree>
    <p:extLst>
      <p:ext uri="{BB962C8B-B14F-4D97-AF65-F5344CB8AC3E}">
        <p14:creationId xmlns:p14="http://schemas.microsoft.com/office/powerpoint/2010/main" val="288754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are we </a:t>
            </a:r>
            <a:r>
              <a:rPr lang="en-US" dirty="0" smtClean="0"/>
              <a:t>(OPS)</a:t>
            </a:r>
            <a:r>
              <a:rPr lang="en-US" baseline="0" dirty="0" smtClean="0"/>
              <a:t> </a:t>
            </a:r>
            <a:r>
              <a:rPr lang="en-US" dirty="0" smtClean="0"/>
              <a:t>having </a:t>
            </a:r>
            <a:r>
              <a:rPr lang="en-US" dirty="0" smtClean="0"/>
              <a:t>a hard time getting it?</a:t>
            </a:r>
          </a:p>
          <a:p>
            <a:endParaRPr lang="en-US" dirty="0" smtClean="0"/>
          </a:p>
          <a:p>
            <a:r>
              <a:rPr lang="en-US" dirty="0" smtClean="0"/>
              <a:t>OPS</a:t>
            </a:r>
            <a:r>
              <a:rPr lang="en-US" baseline="0" dirty="0" smtClean="0"/>
              <a:t> isn’t the same as </a:t>
            </a:r>
            <a:r>
              <a:rPr lang="en-US" baseline="0" dirty="0" err="1" smtClean="0"/>
              <a:t>Devs</a:t>
            </a:r>
            <a:r>
              <a:rPr lang="en-US" baseline="0" dirty="0" smtClean="0"/>
              <a:t>. Sure we automate stuff but we’re not in the business of developing software. We’ll create a script, refactor it ‘til it works and once we’re finished that’s the end of </a:t>
            </a:r>
            <a:r>
              <a:rPr lang="en-US" baseline="0" dirty="0" smtClean="0"/>
              <a:t>that! Now </a:t>
            </a:r>
            <a:r>
              <a:rPr lang="en-US" baseline="0" dirty="0" smtClean="0"/>
              <a:t>if you’re a toolmaker in your company , then yes, you need to consider some form of testing TDD or BDD</a:t>
            </a:r>
            <a:r>
              <a:rPr lang="en-US" baseline="0" dirty="0" smtClean="0"/>
              <a:t>. Developers use Tests to improve code quality, which will lead to more reliable software. Time for OPS to catch up!</a:t>
            </a:r>
            <a:endParaRPr lang="en-US" baseline="0" dirty="0" smtClean="0"/>
          </a:p>
          <a:p>
            <a:endParaRPr lang="en-US" dirty="0" smtClean="0"/>
          </a:p>
          <a:p>
            <a:r>
              <a:rPr lang="en-US" dirty="0" smtClean="0"/>
              <a:t>Why bother then</a:t>
            </a:r>
            <a:r>
              <a:rPr lang="en-US" dirty="0" smtClean="0"/>
              <a:t>?</a:t>
            </a:r>
          </a:p>
          <a:p>
            <a:r>
              <a:rPr lang="en-US" dirty="0" smtClean="0"/>
              <a:t>Speaking as an OPS guy,</a:t>
            </a:r>
            <a:r>
              <a:rPr lang="en-US" baseline="0" dirty="0" smtClean="0"/>
              <a:t> I find the assertion part quite useful. Maybe not as a full fledge developer, but there bare certain parts OPS can use to their advantage… If we’re using it right… I’ll leave that up to you to decide…</a:t>
            </a:r>
            <a:endParaRPr lang="en-US" dirty="0" smtClean="0"/>
          </a:p>
          <a:p>
            <a:endParaRPr lang="en-US" dirty="0" smtClean="0"/>
          </a:p>
          <a:p>
            <a:r>
              <a:rPr lang="en-US" dirty="0" smtClean="0"/>
              <a:t>OPS</a:t>
            </a:r>
            <a:r>
              <a:rPr lang="en-US" baseline="0" dirty="0" smtClean="0"/>
              <a:t> could stand to learn a thing or two from </a:t>
            </a:r>
            <a:r>
              <a:rPr lang="en-US" baseline="0" dirty="0" err="1" smtClean="0"/>
              <a:t>Devs</a:t>
            </a:r>
            <a:r>
              <a:rPr lang="en-US" baseline="0" dirty="0" smtClean="0"/>
              <a:t>. For </a:t>
            </a:r>
            <a:r>
              <a:rPr lang="en-US" baseline="0" dirty="0" err="1" smtClean="0"/>
              <a:t>Devs</a:t>
            </a:r>
            <a:r>
              <a:rPr lang="en-US" baseline="0" dirty="0" smtClean="0"/>
              <a:t> it’s all about being able to refactor their code and still make  sure everything works as expected.</a:t>
            </a:r>
          </a:p>
          <a:p>
            <a:endParaRPr lang="nl-NL" dirty="0"/>
          </a:p>
        </p:txBody>
      </p:sp>
      <p:sp>
        <p:nvSpPr>
          <p:cNvPr id="4" name="Slide Number Placeholder 3"/>
          <p:cNvSpPr>
            <a:spLocks noGrp="1"/>
          </p:cNvSpPr>
          <p:nvPr>
            <p:ph type="sldNum" sz="quarter" idx="10"/>
          </p:nvPr>
        </p:nvSpPr>
        <p:spPr/>
        <p:txBody>
          <a:bodyPr/>
          <a:lstStyle/>
          <a:p>
            <a:fld id="{50B71092-CAA1-4E92-901F-41A1CFEF61AA}" type="slidenum">
              <a:rPr lang="nl-NL" smtClean="0"/>
              <a:t>5</a:t>
            </a:fld>
            <a:endParaRPr lang="nl-NL"/>
          </a:p>
        </p:txBody>
      </p:sp>
    </p:spTree>
    <p:extLst>
      <p:ext uri="{BB962C8B-B14F-4D97-AF65-F5344CB8AC3E}">
        <p14:creationId xmlns:p14="http://schemas.microsoft.com/office/powerpoint/2010/main" val="584273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realize that I’ve been using Pester  solely for OVF. I bought the Pester book to help me understand how to better implement test and learn better form so to speak… I may not always get it right but hey I’m trying…</a:t>
            </a:r>
          </a:p>
          <a:p>
            <a:endParaRPr lang="en-US" dirty="0" smtClean="0"/>
          </a:p>
          <a:p>
            <a:r>
              <a:rPr lang="en-US" dirty="0" smtClean="0"/>
              <a:t>What is a unit</a:t>
            </a:r>
            <a:r>
              <a:rPr lang="en-US" baseline="0" dirty="0" smtClean="0"/>
              <a:t> of code?</a:t>
            </a:r>
            <a:endParaRPr lang="en-US" dirty="0" smtClean="0"/>
          </a:p>
          <a:p>
            <a:endParaRPr lang="en-US" dirty="0" smtClean="0"/>
          </a:p>
          <a:p>
            <a:r>
              <a:rPr lang="en-US" dirty="0" smtClean="0"/>
              <a:t>Think functions</a:t>
            </a:r>
            <a:r>
              <a:rPr lang="en-US" baseline="0" dirty="0" smtClean="0"/>
              <a:t> that do one thing and one thing only. Better to have 5 functions do one thing than the other way around…</a:t>
            </a:r>
          </a:p>
          <a:p>
            <a:endParaRPr lang="en-US" baseline="0" dirty="0" smtClean="0"/>
          </a:p>
          <a:p>
            <a:r>
              <a:rPr lang="en-US" baseline="0" dirty="0" smtClean="0"/>
              <a:t>What is a test?</a:t>
            </a:r>
          </a:p>
          <a:p>
            <a:r>
              <a:rPr lang="en-US" baseline="0" dirty="0" smtClean="0"/>
              <a:t>This is  It{ $</a:t>
            </a:r>
            <a:r>
              <a:rPr lang="en-US" baseline="0" dirty="0" err="1" smtClean="0"/>
              <a:t>var</a:t>
            </a:r>
            <a:r>
              <a:rPr lang="en-US" baseline="0" dirty="0" smtClean="0"/>
              <a:t> | -Should be } code part  to verify expected output</a:t>
            </a:r>
          </a:p>
          <a:p>
            <a:endParaRPr lang="en-US" baseline="0" dirty="0" smtClean="0"/>
          </a:p>
          <a:p>
            <a:r>
              <a:rPr lang="en-US" baseline="0" dirty="0" smtClean="0"/>
              <a:t>What is a </a:t>
            </a:r>
            <a:r>
              <a:rPr lang="en-US" baseline="0" dirty="0" err="1" smtClean="0"/>
              <a:t>testcase</a:t>
            </a:r>
            <a:r>
              <a:rPr lang="en-US" baseline="0" dirty="0" smtClean="0"/>
              <a:t>?</a:t>
            </a:r>
          </a:p>
          <a:p>
            <a:endParaRPr lang="en-US" baseline="0" dirty="0" smtClean="0"/>
          </a:p>
          <a:p>
            <a:r>
              <a:rPr lang="en-US" baseline="0" dirty="0" smtClean="0"/>
              <a:t>Say you have a function Get-</a:t>
            </a:r>
            <a:r>
              <a:rPr lang="en-US" baseline="0" dirty="0" err="1" smtClean="0"/>
              <a:t>LargestNumber</a:t>
            </a:r>
            <a:r>
              <a:rPr lang="en-US" baseline="0" dirty="0" smtClean="0"/>
              <a:t>. Given a set a </a:t>
            </a:r>
            <a:r>
              <a:rPr lang="en-US" baseline="0" dirty="0" err="1" smtClean="0"/>
              <a:t>nr</a:t>
            </a:r>
            <a:r>
              <a:rPr lang="en-US" baseline="0" dirty="0" smtClean="0"/>
              <a:t>. You’d expect n </a:t>
            </a:r>
            <a:r>
              <a:rPr lang="en-US" baseline="0" dirty="0" err="1" smtClean="0"/>
              <a:t>aceatin</a:t>
            </a:r>
            <a:r>
              <a:rPr lang="en-US" baseline="0" dirty="0" smtClean="0"/>
              <a:t> </a:t>
            </a:r>
            <a:r>
              <a:rPr lang="en-US" baseline="0" dirty="0" err="1" smtClean="0"/>
              <a:t>nr</a:t>
            </a:r>
            <a:r>
              <a:rPr lang="en-US" baseline="0" dirty="0" smtClean="0"/>
              <a:t> to be the largest</a:t>
            </a:r>
          </a:p>
          <a:p>
            <a:endParaRPr lang="en-US" baseline="0" dirty="0" smtClean="0"/>
          </a:p>
          <a:p>
            <a:r>
              <a:rPr lang="en-US" baseline="0" dirty="0" smtClean="0"/>
              <a:t>What is a unit test?</a:t>
            </a:r>
          </a:p>
          <a:p>
            <a:endParaRPr lang="en-US" baseline="0" dirty="0" smtClean="0"/>
          </a:p>
          <a:p>
            <a:r>
              <a:rPr lang="en-US" baseline="0" dirty="0" smtClean="0"/>
              <a:t>Again for the Get-</a:t>
            </a:r>
            <a:r>
              <a:rPr lang="en-US" baseline="0" dirty="0" err="1" smtClean="0"/>
              <a:t>LargestNumber</a:t>
            </a:r>
            <a:r>
              <a:rPr lang="en-US" baseline="0" dirty="0" smtClean="0"/>
              <a:t> test </a:t>
            </a:r>
          </a:p>
          <a:p>
            <a:r>
              <a:rPr lang="en-US" sz="1200" b="0" i="0" u="none" strike="noStrike" kern="1200" baseline="0" dirty="0" smtClean="0">
                <a:solidFill>
                  <a:schemeClr val="tx1"/>
                </a:solidFill>
                <a:latin typeface="+mn-lt"/>
                <a:ea typeface="+mn-ea"/>
                <a:cs typeface="+mn-cs"/>
              </a:rPr>
              <a:t>That is, for a given input, you get the </a:t>
            </a:r>
            <a:r>
              <a:rPr lang="nl-NL" sz="1200" b="0" i="0" u="none" strike="noStrike" kern="1200" baseline="0" dirty="0" err="1" smtClean="0">
                <a:solidFill>
                  <a:schemeClr val="tx1"/>
                </a:solidFill>
                <a:latin typeface="+mn-lt"/>
                <a:ea typeface="+mn-ea"/>
                <a:cs typeface="+mn-cs"/>
              </a:rPr>
              <a:t>same</a:t>
            </a:r>
            <a:r>
              <a:rPr lang="nl-NL" sz="1200" b="0" i="0" u="none" strike="noStrike" kern="1200" baseline="0" dirty="0" smtClean="0">
                <a:solidFill>
                  <a:schemeClr val="tx1"/>
                </a:solidFill>
                <a:latin typeface="+mn-lt"/>
                <a:ea typeface="+mn-ea"/>
                <a:cs typeface="+mn-cs"/>
              </a:rPr>
              <a:t> output.</a:t>
            </a:r>
            <a:endParaRPr lang="en-US" dirty="0" smtClean="0"/>
          </a:p>
        </p:txBody>
      </p:sp>
      <p:sp>
        <p:nvSpPr>
          <p:cNvPr id="4" name="Slide Number Placeholder 3"/>
          <p:cNvSpPr>
            <a:spLocks noGrp="1"/>
          </p:cNvSpPr>
          <p:nvPr>
            <p:ph type="sldNum" sz="quarter" idx="10"/>
          </p:nvPr>
        </p:nvSpPr>
        <p:spPr/>
        <p:txBody>
          <a:bodyPr/>
          <a:lstStyle/>
          <a:p>
            <a:fld id="{50B71092-CAA1-4E92-901F-41A1CFEF61AA}" type="slidenum">
              <a:rPr lang="nl-NL" smtClean="0"/>
              <a:t>6</a:t>
            </a:fld>
            <a:endParaRPr lang="nl-NL"/>
          </a:p>
        </p:txBody>
      </p:sp>
    </p:spTree>
    <p:extLst>
      <p:ext uri="{BB962C8B-B14F-4D97-AF65-F5344CB8AC3E}">
        <p14:creationId xmlns:p14="http://schemas.microsoft.com/office/powerpoint/2010/main" val="375373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these questions can</a:t>
            </a:r>
            <a:r>
              <a:rPr lang="en-US" baseline="0" dirty="0" smtClean="0"/>
              <a:t> also be applied to OPS just think Operation Validation instead of unit testing.</a:t>
            </a:r>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50B71092-CAA1-4E92-901F-41A1CFEF61AA}" type="slidenum">
              <a:rPr lang="nl-NL" smtClean="0"/>
              <a:t>7</a:t>
            </a:fld>
            <a:endParaRPr lang="nl-NL"/>
          </a:p>
        </p:txBody>
      </p:sp>
    </p:spTree>
    <p:extLst>
      <p:ext uri="{BB962C8B-B14F-4D97-AF65-F5344CB8AC3E}">
        <p14:creationId xmlns:p14="http://schemas.microsoft.com/office/powerpoint/2010/main" val="3544163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going</a:t>
            </a:r>
            <a:r>
              <a:rPr lang="en-US" baseline="0" dirty="0" smtClean="0"/>
              <a:t> to do something we’ve all done create AD users </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easiest way to do this is </a:t>
            </a:r>
            <a:r>
              <a:rPr lang="de-DE" sz="1200" b="1" dirty="0" smtClean="0">
                <a:solidFill>
                  <a:schemeClr val="bg1"/>
                </a:solidFill>
                <a:latin typeface="Lucida Console" panose="020B0609040504020204" pitchFamily="49" charset="0"/>
              </a:rPr>
              <a:t>Import-CSV … | New-</a:t>
            </a:r>
            <a:r>
              <a:rPr lang="de-DE" sz="1200" b="1" dirty="0" err="1" smtClean="0">
                <a:solidFill>
                  <a:schemeClr val="bg1"/>
                </a:solidFill>
                <a:latin typeface="Lucida Console" panose="020B0609040504020204" pitchFamily="49" charset="0"/>
              </a:rPr>
              <a:t>ADUSer</a:t>
            </a:r>
            <a:endParaRPr lang="de-DE" sz="1200" b="1" dirty="0" smtClean="0">
              <a:solidFill>
                <a:schemeClr val="bg1"/>
              </a:solidFill>
              <a:latin typeface="Lucida Console" panose="020B0609040504020204" pitchFamily="49" charset="0"/>
            </a:endParaRPr>
          </a:p>
          <a:p>
            <a:r>
              <a:rPr lang="en-US" dirty="0" smtClean="0"/>
              <a:t>However… We’re making quite some assumptions here…</a:t>
            </a:r>
          </a:p>
          <a:p>
            <a:endParaRPr lang="en-US" dirty="0" smtClean="0"/>
          </a:p>
          <a:p>
            <a:r>
              <a:rPr lang="en-US" dirty="0" smtClean="0"/>
              <a:t>We’re assuming</a:t>
            </a:r>
            <a:r>
              <a:rPr lang="en-US" baseline="0" dirty="0" smtClean="0"/>
              <a:t> that:</a:t>
            </a:r>
          </a:p>
          <a:p>
            <a:endParaRPr lang="en-US" baseline="0" dirty="0" smtClean="0"/>
          </a:p>
          <a:p>
            <a:pPr marL="171450" indent="-171450">
              <a:buFont typeface="Arial" panose="020B0604020202020204" pitchFamily="34" charset="0"/>
              <a:buChar char="•"/>
            </a:pPr>
            <a:r>
              <a:rPr lang="en-US" baseline="0" dirty="0" smtClean="0"/>
              <a:t>The file is available.</a:t>
            </a:r>
          </a:p>
          <a:p>
            <a:pPr marL="171450" indent="-171450">
              <a:buFont typeface="Arial" panose="020B0604020202020204" pitchFamily="34" charset="0"/>
              <a:buChar char="•"/>
            </a:pPr>
            <a:r>
              <a:rPr lang="en-US" baseline="0" dirty="0" smtClean="0"/>
              <a:t>If the </a:t>
            </a:r>
            <a:r>
              <a:rPr lang="en-US" baseline="0" dirty="0" err="1" smtClean="0"/>
              <a:t>manadatory</a:t>
            </a:r>
            <a:r>
              <a:rPr lang="en-US" baseline="0" dirty="0" smtClean="0"/>
              <a:t> Parameter is available</a:t>
            </a:r>
          </a:p>
          <a:p>
            <a:pPr marL="171450" indent="-171450">
              <a:buFont typeface="Arial" panose="020B0604020202020204" pitchFamily="34" charset="0"/>
              <a:buChar char="•"/>
            </a:pPr>
            <a:r>
              <a:rPr lang="en-US" baseline="0" dirty="0" smtClean="0"/>
              <a:t>The </a:t>
            </a:r>
            <a:r>
              <a:rPr lang="en-US" baseline="0" dirty="0" err="1" smtClean="0"/>
              <a:t>ColumnNames</a:t>
            </a:r>
            <a:r>
              <a:rPr lang="en-US" baseline="0" dirty="0" smtClean="0"/>
              <a:t> are proper Parameters</a:t>
            </a:r>
          </a:p>
          <a:p>
            <a:pPr marL="171450" indent="-171450">
              <a:buFont typeface="Arial" panose="020B0604020202020204" pitchFamily="34" charset="0"/>
              <a:buChar char="•"/>
            </a:pPr>
            <a:r>
              <a:rPr lang="en-US" baseline="0" dirty="0" smtClean="0"/>
              <a:t>The delimiter is correct (optional)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 encoding is known </a:t>
            </a:r>
            <a:r>
              <a:rPr lang="en-US" baseline="0" dirty="0" smtClean="0"/>
              <a:t>(optional)</a:t>
            </a:r>
            <a:endParaRPr lang="en-US" baseline="0" dirty="0" smtClean="0"/>
          </a:p>
          <a:p>
            <a:pPr marL="171450" indent="-171450">
              <a:buFont typeface="Arial" panose="020B0604020202020204" pitchFamily="34" charset="0"/>
              <a:buChar char="•"/>
            </a:pPr>
            <a:endParaRPr lang="en-US" baseline="0" dirty="0" smtClean="0"/>
          </a:p>
          <a:p>
            <a:r>
              <a:rPr lang="en-US" dirty="0" smtClean="0"/>
              <a:t>"Arrange-Act-Assert“ a pattern for arranging and formatting code in </a:t>
            </a:r>
            <a:r>
              <a:rPr lang="en-US" u="none" strike="noStrike" dirty="0" err="1" smtClean="0">
                <a:effectLst/>
                <a:hlinkClick r:id="rId3"/>
              </a:rPr>
              <a:t>UnitTest</a:t>
            </a:r>
            <a:r>
              <a:rPr lang="en-US" dirty="0" smtClean="0"/>
              <a:t> </a:t>
            </a:r>
            <a:r>
              <a:rPr lang="en-US" dirty="0" err="1" smtClean="0"/>
              <a:t>methods:</a:t>
            </a:r>
            <a:r>
              <a:rPr lang="en-US" sz="1200" b="0" i="0" kern="1200" dirty="0" err="1" smtClean="0">
                <a:solidFill>
                  <a:schemeClr val="tx1"/>
                </a:solidFill>
                <a:effectLst/>
                <a:latin typeface="+mn-lt"/>
                <a:ea typeface="+mn-ea"/>
                <a:cs typeface="+mn-cs"/>
              </a:rPr>
              <a:t>Each</a:t>
            </a:r>
            <a:r>
              <a:rPr lang="en-US" sz="1200" b="0" i="0" kern="1200" dirty="0" smtClean="0">
                <a:solidFill>
                  <a:schemeClr val="tx1"/>
                </a:solidFill>
                <a:effectLst/>
                <a:latin typeface="+mn-lt"/>
                <a:ea typeface="+mn-ea"/>
                <a:cs typeface="+mn-cs"/>
              </a:rPr>
              <a:t> method should group these functional sections, separated by blank lines: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Arrange</a:t>
            </a:r>
            <a:r>
              <a:rPr lang="en-US" sz="1200" b="0" i="0" kern="1200" dirty="0" smtClean="0">
                <a:solidFill>
                  <a:schemeClr val="tx1"/>
                </a:solidFill>
                <a:effectLst/>
                <a:latin typeface="+mn-lt"/>
                <a:ea typeface="+mn-ea"/>
                <a:cs typeface="+mn-cs"/>
              </a:rPr>
              <a:t> all necessary preconditions and inputs.</a:t>
            </a:r>
          </a:p>
          <a:p>
            <a:r>
              <a:rPr lang="en-US" sz="1200" b="1" i="0" kern="1200" dirty="0" smtClean="0">
                <a:solidFill>
                  <a:schemeClr val="tx1"/>
                </a:solidFill>
                <a:effectLst/>
                <a:latin typeface="+mn-lt"/>
                <a:ea typeface="+mn-ea"/>
                <a:cs typeface="+mn-cs"/>
              </a:rPr>
              <a:t>Act</a:t>
            </a:r>
            <a:r>
              <a:rPr lang="en-US" sz="1200" b="0" i="0" kern="1200" dirty="0" smtClean="0">
                <a:solidFill>
                  <a:schemeClr val="tx1"/>
                </a:solidFill>
                <a:effectLst/>
                <a:latin typeface="+mn-lt"/>
                <a:ea typeface="+mn-ea"/>
                <a:cs typeface="+mn-cs"/>
              </a:rPr>
              <a:t> on the object or method under test.</a:t>
            </a:r>
          </a:p>
          <a:p>
            <a:r>
              <a:rPr lang="en-US" sz="1200" b="1" i="0" kern="1200" dirty="0" smtClean="0">
                <a:solidFill>
                  <a:schemeClr val="tx1"/>
                </a:solidFill>
                <a:effectLst/>
                <a:latin typeface="+mn-lt"/>
                <a:ea typeface="+mn-ea"/>
                <a:cs typeface="+mn-cs"/>
              </a:rPr>
              <a:t>Assert</a:t>
            </a:r>
            <a:r>
              <a:rPr lang="en-US" sz="1200" b="0" i="0" kern="1200" dirty="0" smtClean="0">
                <a:solidFill>
                  <a:schemeClr val="tx1"/>
                </a:solidFill>
                <a:effectLst/>
                <a:latin typeface="+mn-lt"/>
                <a:ea typeface="+mn-ea"/>
                <a:cs typeface="+mn-cs"/>
              </a:rPr>
              <a:t> that the expected results have occurred.</a:t>
            </a:r>
            <a:endParaRPr lang="nl-NL"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You’re already doing this if you’ve ever written a script , you probably didn’t call it by that name.</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So I read an interesting concept in the Pester book that I’d like to share with you guys…</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Quick question How many parameters can New-</a:t>
            </a:r>
            <a:r>
              <a:rPr lang="en-US" sz="1200" b="0" i="0" kern="1200" baseline="0" dirty="0" err="1" smtClean="0">
                <a:solidFill>
                  <a:schemeClr val="tx1"/>
                </a:solidFill>
                <a:effectLst/>
                <a:latin typeface="+mn-lt"/>
                <a:ea typeface="+mn-ea"/>
                <a:cs typeface="+mn-cs"/>
              </a:rPr>
              <a:t>ADUser</a:t>
            </a:r>
            <a:r>
              <a:rPr lang="en-US" sz="1200" b="0" i="0" kern="1200" baseline="0" dirty="0" smtClean="0">
                <a:solidFill>
                  <a:schemeClr val="tx1"/>
                </a:solidFill>
                <a:effectLst/>
                <a:latin typeface="+mn-lt"/>
                <a:ea typeface="+mn-ea"/>
                <a:cs typeface="+mn-cs"/>
              </a:rPr>
              <a:t> take? The answer is 55. Name is Mandatory. Placing the csv file in a specific folder, filling and delimiting it properly is all part of the arrangement, getting things in place.</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I created some trail &amp; error scenarios just so you can see what can go wrong….</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Show DuPSUGDemo-NewADUsers.ps1 – Go through each region</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Show DescribeValidCSVFileForNewADUser.ps1</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Explain why testing the csv file is a good idea. It makes for a better user experience the first time around. Change Column </a:t>
            </a:r>
            <a:r>
              <a:rPr lang="en-US" sz="1200" b="0" i="0" kern="1200" baseline="0" dirty="0" err="1" smtClean="0">
                <a:solidFill>
                  <a:schemeClr val="tx1"/>
                </a:solidFill>
                <a:effectLst/>
                <a:latin typeface="+mn-lt"/>
                <a:ea typeface="+mn-ea"/>
                <a:cs typeface="+mn-cs"/>
              </a:rPr>
              <a:t>MobilePhone</a:t>
            </a:r>
            <a:r>
              <a:rPr lang="en-US" sz="1200" b="0" i="0" kern="1200" baseline="0" dirty="0" smtClean="0">
                <a:solidFill>
                  <a:schemeClr val="tx1"/>
                </a:solidFill>
                <a:effectLst/>
                <a:latin typeface="+mn-lt"/>
                <a:ea typeface="+mn-ea"/>
                <a:cs typeface="+mn-cs"/>
              </a:rPr>
              <a:t> to </a:t>
            </a:r>
            <a:r>
              <a:rPr lang="en-US" sz="1200" b="0" i="0" kern="1200" baseline="0" dirty="0" err="1" smtClean="0">
                <a:solidFill>
                  <a:schemeClr val="tx1"/>
                </a:solidFill>
                <a:effectLst/>
                <a:latin typeface="+mn-lt"/>
                <a:ea typeface="+mn-ea"/>
                <a:cs typeface="+mn-cs"/>
              </a:rPr>
              <a:t>Mobilephones</a:t>
            </a:r>
            <a:r>
              <a:rPr lang="en-US" sz="1200" b="0" i="0" kern="1200" baseline="0" dirty="0" smtClean="0">
                <a:solidFill>
                  <a:schemeClr val="tx1"/>
                </a:solidFill>
                <a:effectLst/>
                <a:latin typeface="+mn-lt"/>
                <a:ea typeface="+mn-ea"/>
                <a:cs typeface="+mn-cs"/>
              </a:rPr>
              <a:t> and rerun. </a:t>
            </a:r>
          </a:p>
          <a:p>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Dependencies.</a:t>
            </a:r>
          </a:p>
          <a:p>
            <a:r>
              <a:rPr lang="en-US" sz="1200" b="0" i="0" kern="1200" baseline="0" dirty="0" smtClean="0">
                <a:solidFill>
                  <a:schemeClr val="tx1"/>
                </a:solidFill>
                <a:effectLst/>
                <a:latin typeface="+mn-lt"/>
                <a:ea typeface="+mn-ea"/>
                <a:cs typeface="+mn-cs"/>
              </a:rPr>
              <a:t>This I picked up from the Pester book. It’s a framework to help test assumptions you’ve made.</a:t>
            </a:r>
          </a:p>
          <a:p>
            <a:r>
              <a:rPr lang="en-US" sz="1200" b="0" i="0" kern="1200" baseline="0" dirty="0" smtClean="0">
                <a:solidFill>
                  <a:schemeClr val="tx1"/>
                </a:solidFill>
                <a:effectLst/>
                <a:latin typeface="+mn-lt"/>
                <a:ea typeface="+mn-ea"/>
                <a:cs typeface="+mn-cs"/>
              </a:rPr>
              <a:t>By thinking about them you recognize them and can actually test for them before getting started… Think of  them as training wheels… Once all dependencies pass the test will the script be allowed to continue…</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Show Dependencies test the outcome of running New-</a:t>
            </a:r>
            <a:r>
              <a:rPr lang="en-US" sz="1200" b="0" i="0" kern="1200" baseline="0" dirty="0" err="1" smtClean="0">
                <a:solidFill>
                  <a:schemeClr val="tx1"/>
                </a:solidFill>
                <a:effectLst/>
                <a:latin typeface="+mn-lt"/>
                <a:ea typeface="+mn-ea"/>
                <a:cs typeface="+mn-cs"/>
              </a:rPr>
              <a:t>ADUser</a:t>
            </a:r>
            <a:r>
              <a:rPr lang="en-US" sz="1200" b="0" i="0" kern="1200" baseline="0" dirty="0" smtClean="0">
                <a:solidFill>
                  <a:schemeClr val="tx1"/>
                </a:solidFill>
                <a:effectLst/>
                <a:latin typeface="+mn-lt"/>
                <a:ea typeface="+mn-ea"/>
                <a:cs typeface="+mn-cs"/>
              </a:rPr>
              <a:t> in It{} </a:t>
            </a:r>
          </a:p>
          <a:p>
            <a:r>
              <a:rPr lang="en-US" sz="1200" b="0" i="0" kern="1200" baseline="0" dirty="0" smtClean="0">
                <a:solidFill>
                  <a:schemeClr val="tx1"/>
                </a:solidFill>
                <a:effectLst/>
                <a:latin typeface="+mn-lt"/>
                <a:ea typeface="+mn-ea"/>
                <a:cs typeface="+mn-cs"/>
              </a:rPr>
              <a:t>That’s some pretty decent error handling. Was to be expected seeing is try{]catch{} I wouldn’t have thought of using Pester this way… I’m not mad at it… I’d be comfortable giving this to a junior… The errors are self-explanatory…</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For validation purposes sure… Changing/Implementing at the same time… I had a chat with </a:t>
            </a:r>
            <a:r>
              <a:rPr lang="en-US" sz="1200" b="0" i="0" kern="1200" baseline="0" dirty="0" err="1" smtClean="0">
                <a:solidFill>
                  <a:schemeClr val="tx1"/>
                </a:solidFill>
                <a:effectLst/>
                <a:latin typeface="+mn-lt"/>
                <a:ea typeface="+mn-ea"/>
                <a:cs typeface="+mn-cs"/>
              </a:rPr>
              <a:t>Bartek</a:t>
            </a:r>
            <a:r>
              <a:rPr lang="en-US" sz="1200" b="0" i="0" kern="1200" baseline="0" dirty="0" smtClean="0">
                <a:solidFill>
                  <a:schemeClr val="tx1"/>
                </a:solidFill>
                <a:effectLst/>
                <a:latin typeface="+mn-lt"/>
                <a:ea typeface="+mn-ea"/>
                <a:cs typeface="+mn-cs"/>
              </a:rPr>
              <a:t> and it feels like </a:t>
            </a:r>
            <a:r>
              <a:rPr lang="en-US" sz="1200" b="0" i="0" kern="1200" dirty="0" smtClean="0">
                <a:solidFill>
                  <a:schemeClr val="tx1"/>
                </a:solidFill>
                <a:effectLst/>
                <a:latin typeface="+mn-lt"/>
                <a:ea typeface="+mn-ea"/>
                <a:cs typeface="+mn-cs"/>
              </a:rPr>
              <a:t>"I have this nice, new, shiny hammer, and I see nails everywhere" level</a:t>
            </a: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0B71092-CAA1-4E92-901F-41A1CFEF61AA}" type="slidenum">
              <a:rPr lang="nl-NL" smtClean="0"/>
              <a:t>8</a:t>
            </a:fld>
            <a:endParaRPr lang="nl-NL"/>
          </a:p>
        </p:txBody>
      </p:sp>
    </p:spTree>
    <p:extLst>
      <p:ext uri="{BB962C8B-B14F-4D97-AF65-F5344CB8AC3E}">
        <p14:creationId xmlns:p14="http://schemas.microsoft.com/office/powerpoint/2010/main" val="649262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you can use, I’m using air bunnies, to your advantage. </a:t>
            </a:r>
            <a:r>
              <a:rPr lang="en-US" baseline="0" dirty="0" err="1" smtClean="0"/>
              <a:t>Obne</a:t>
            </a:r>
            <a:r>
              <a:rPr lang="en-US" baseline="0" dirty="0" smtClean="0"/>
              <a:t> thing I’ve learned from my Post on FB is that  Semantics are tricky. Developers really don’t like the fact that we’re using their wrench as a hammer… I  get that, still… If it works and adds value to you.. Why not?</a:t>
            </a:r>
          </a:p>
          <a:p>
            <a:endParaRPr lang="en-US" baseline="0" dirty="0" smtClean="0"/>
          </a:p>
        </p:txBody>
      </p:sp>
      <p:sp>
        <p:nvSpPr>
          <p:cNvPr id="4" name="Slide Number Placeholder 3"/>
          <p:cNvSpPr>
            <a:spLocks noGrp="1"/>
          </p:cNvSpPr>
          <p:nvPr>
            <p:ph type="sldNum" sz="quarter" idx="10"/>
          </p:nvPr>
        </p:nvSpPr>
        <p:spPr/>
        <p:txBody>
          <a:bodyPr/>
          <a:lstStyle/>
          <a:p>
            <a:fld id="{50B71092-CAA1-4E92-901F-41A1CFEF61AA}" type="slidenum">
              <a:rPr lang="nl-NL" smtClean="0"/>
              <a:t>9</a:t>
            </a:fld>
            <a:endParaRPr lang="nl-NL"/>
          </a:p>
        </p:txBody>
      </p:sp>
    </p:spTree>
    <p:extLst>
      <p:ext uri="{BB962C8B-B14F-4D97-AF65-F5344CB8AC3E}">
        <p14:creationId xmlns:p14="http://schemas.microsoft.com/office/powerpoint/2010/main" val="1366610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06C8BE-110A-4630-8C89-3BB65F096CF3}" type="datetimeFigureOut">
              <a:rPr lang="en-US" smtClean="0"/>
              <a:t>4/7/2017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DD985-29CD-40AE-A398-E3EC0C957458}" type="slidenum">
              <a:rPr lang="en-US" smtClean="0"/>
              <a:t>‹#›</a:t>
            </a:fld>
            <a:endParaRPr lang="en-US"/>
          </a:p>
        </p:txBody>
      </p:sp>
    </p:spTree>
    <p:extLst>
      <p:ext uri="{BB962C8B-B14F-4D97-AF65-F5344CB8AC3E}">
        <p14:creationId xmlns:p14="http://schemas.microsoft.com/office/powerpoint/2010/main" val="2954525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06C8BE-110A-4630-8C89-3BB65F096CF3}" type="datetimeFigureOut">
              <a:rPr lang="en-US" smtClean="0"/>
              <a:t>4/7/2017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DD985-29CD-40AE-A398-E3EC0C957458}" type="slidenum">
              <a:rPr lang="en-US" smtClean="0"/>
              <a:t>‹#›</a:t>
            </a:fld>
            <a:endParaRPr lang="en-US"/>
          </a:p>
        </p:txBody>
      </p:sp>
    </p:spTree>
    <p:extLst>
      <p:ext uri="{BB962C8B-B14F-4D97-AF65-F5344CB8AC3E}">
        <p14:creationId xmlns:p14="http://schemas.microsoft.com/office/powerpoint/2010/main" val="2488762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06C8BE-110A-4630-8C89-3BB65F096CF3}" type="datetimeFigureOut">
              <a:rPr lang="en-US" smtClean="0"/>
              <a:t>4/7/2017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DD985-29CD-40AE-A398-E3EC0C957458}" type="slidenum">
              <a:rPr lang="en-US" smtClean="0"/>
              <a:t>‹#›</a:t>
            </a:fld>
            <a:endParaRPr lang="en-US"/>
          </a:p>
        </p:txBody>
      </p:sp>
    </p:spTree>
    <p:extLst>
      <p:ext uri="{BB962C8B-B14F-4D97-AF65-F5344CB8AC3E}">
        <p14:creationId xmlns:p14="http://schemas.microsoft.com/office/powerpoint/2010/main" val="3760018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06C8BE-110A-4630-8C89-3BB65F096CF3}" type="datetimeFigureOut">
              <a:rPr lang="en-US" smtClean="0"/>
              <a:t>4/7/2017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DD985-29CD-40AE-A398-E3EC0C957458}" type="slidenum">
              <a:rPr lang="en-US" smtClean="0"/>
              <a:t>‹#›</a:t>
            </a:fld>
            <a:endParaRPr lang="en-US"/>
          </a:p>
        </p:txBody>
      </p:sp>
    </p:spTree>
    <p:extLst>
      <p:ext uri="{BB962C8B-B14F-4D97-AF65-F5344CB8AC3E}">
        <p14:creationId xmlns:p14="http://schemas.microsoft.com/office/powerpoint/2010/main" val="1322642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06C8BE-110A-4630-8C89-3BB65F096CF3}" type="datetimeFigureOut">
              <a:rPr lang="en-US" smtClean="0"/>
              <a:t>4/7/2017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DD985-29CD-40AE-A398-E3EC0C957458}" type="slidenum">
              <a:rPr lang="en-US" smtClean="0"/>
              <a:t>‹#›</a:t>
            </a:fld>
            <a:endParaRPr lang="en-US"/>
          </a:p>
        </p:txBody>
      </p:sp>
    </p:spTree>
    <p:extLst>
      <p:ext uri="{BB962C8B-B14F-4D97-AF65-F5344CB8AC3E}">
        <p14:creationId xmlns:p14="http://schemas.microsoft.com/office/powerpoint/2010/main" val="3384565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06C8BE-110A-4630-8C89-3BB65F096CF3}" type="datetimeFigureOut">
              <a:rPr lang="en-US" smtClean="0"/>
              <a:t>4/7/2017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1DD985-29CD-40AE-A398-E3EC0C957458}" type="slidenum">
              <a:rPr lang="en-US" smtClean="0"/>
              <a:t>‹#›</a:t>
            </a:fld>
            <a:endParaRPr lang="en-US"/>
          </a:p>
        </p:txBody>
      </p:sp>
    </p:spTree>
    <p:extLst>
      <p:ext uri="{BB962C8B-B14F-4D97-AF65-F5344CB8AC3E}">
        <p14:creationId xmlns:p14="http://schemas.microsoft.com/office/powerpoint/2010/main" val="105816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06C8BE-110A-4630-8C89-3BB65F096CF3}" type="datetimeFigureOut">
              <a:rPr lang="en-US" smtClean="0"/>
              <a:t>4/7/2017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1DD985-29CD-40AE-A398-E3EC0C957458}" type="slidenum">
              <a:rPr lang="en-US" smtClean="0"/>
              <a:t>‹#›</a:t>
            </a:fld>
            <a:endParaRPr lang="en-US"/>
          </a:p>
        </p:txBody>
      </p:sp>
    </p:spTree>
    <p:extLst>
      <p:ext uri="{BB962C8B-B14F-4D97-AF65-F5344CB8AC3E}">
        <p14:creationId xmlns:p14="http://schemas.microsoft.com/office/powerpoint/2010/main" val="358747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06C8BE-110A-4630-8C89-3BB65F096CF3}" type="datetimeFigureOut">
              <a:rPr lang="en-US" smtClean="0"/>
              <a:t>4/7/2017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1DD985-29CD-40AE-A398-E3EC0C957458}" type="slidenum">
              <a:rPr lang="en-US" smtClean="0"/>
              <a:t>‹#›</a:t>
            </a:fld>
            <a:endParaRPr lang="en-US"/>
          </a:p>
        </p:txBody>
      </p:sp>
    </p:spTree>
    <p:extLst>
      <p:ext uri="{BB962C8B-B14F-4D97-AF65-F5344CB8AC3E}">
        <p14:creationId xmlns:p14="http://schemas.microsoft.com/office/powerpoint/2010/main" val="4197354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06C8BE-110A-4630-8C89-3BB65F096CF3}" type="datetimeFigureOut">
              <a:rPr lang="en-US" smtClean="0"/>
              <a:t>4/7/2017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1DD985-29CD-40AE-A398-E3EC0C957458}" type="slidenum">
              <a:rPr lang="en-US" smtClean="0"/>
              <a:t>‹#›</a:t>
            </a:fld>
            <a:endParaRPr lang="en-US"/>
          </a:p>
        </p:txBody>
      </p:sp>
    </p:spTree>
    <p:extLst>
      <p:ext uri="{BB962C8B-B14F-4D97-AF65-F5344CB8AC3E}">
        <p14:creationId xmlns:p14="http://schemas.microsoft.com/office/powerpoint/2010/main" val="4198098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06C8BE-110A-4630-8C89-3BB65F096CF3}" type="datetimeFigureOut">
              <a:rPr lang="en-US" smtClean="0"/>
              <a:t>4/7/2017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1DD985-29CD-40AE-A398-E3EC0C957458}" type="slidenum">
              <a:rPr lang="en-US" smtClean="0"/>
              <a:t>‹#›</a:t>
            </a:fld>
            <a:endParaRPr lang="en-US"/>
          </a:p>
        </p:txBody>
      </p:sp>
    </p:spTree>
    <p:extLst>
      <p:ext uri="{BB962C8B-B14F-4D97-AF65-F5344CB8AC3E}">
        <p14:creationId xmlns:p14="http://schemas.microsoft.com/office/powerpoint/2010/main" val="1845131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06C8BE-110A-4630-8C89-3BB65F096CF3}" type="datetimeFigureOut">
              <a:rPr lang="en-US" smtClean="0"/>
              <a:t>4/7/2017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1DD985-29CD-40AE-A398-E3EC0C957458}" type="slidenum">
              <a:rPr lang="en-US" smtClean="0"/>
              <a:t>‹#›</a:t>
            </a:fld>
            <a:endParaRPr lang="en-US"/>
          </a:p>
        </p:txBody>
      </p:sp>
    </p:spTree>
    <p:extLst>
      <p:ext uri="{BB962C8B-B14F-4D97-AF65-F5344CB8AC3E}">
        <p14:creationId xmlns:p14="http://schemas.microsoft.com/office/powerpoint/2010/main" val="197127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06C8BE-110A-4630-8C89-3BB65F096CF3}" type="datetimeFigureOut">
              <a:rPr lang="en-US" smtClean="0"/>
              <a:t>4/7/2017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1DD985-29CD-40AE-A398-E3EC0C957458}" type="slidenum">
              <a:rPr lang="en-US" smtClean="0"/>
              <a:t>‹#›</a:t>
            </a:fld>
            <a:endParaRPr lang="en-US"/>
          </a:p>
        </p:txBody>
      </p:sp>
    </p:spTree>
    <p:extLst>
      <p:ext uri="{BB962C8B-B14F-4D97-AF65-F5344CB8AC3E}">
        <p14:creationId xmlns:p14="http://schemas.microsoft.com/office/powerpoint/2010/main" val="25461462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79513" y="1122363"/>
            <a:ext cx="8725624" cy="2387600"/>
          </a:xfrm>
        </p:spPr>
        <p:txBody>
          <a:bodyPr>
            <a:normAutofit/>
          </a:bodyPr>
          <a:lstStyle/>
          <a:p>
            <a:r>
              <a:rPr lang="de-DE" sz="4000" dirty="0" smtClean="0">
                <a:solidFill>
                  <a:schemeClr val="bg1"/>
                </a:solidFill>
                <a:latin typeface="Lucida Console" panose="020B0609040504020204" pitchFamily="49" charset="0"/>
              </a:rPr>
              <a:t>OPS &amp; </a:t>
            </a:r>
            <a:r>
              <a:rPr lang="de-DE" sz="4000" dirty="0" err="1" smtClean="0">
                <a:solidFill>
                  <a:schemeClr val="bg1"/>
                </a:solidFill>
                <a:latin typeface="Lucida Console" panose="020B0609040504020204" pitchFamily="49" charset="0"/>
              </a:rPr>
              <a:t>Pester</a:t>
            </a:r>
            <a:endParaRPr lang="en-US" sz="4000" dirty="0">
              <a:solidFill>
                <a:schemeClr val="bg1"/>
              </a:solidFill>
              <a:latin typeface="Lucida Console" panose="020B0609040504020204" pitchFamily="49" charset="0"/>
            </a:endParaRPr>
          </a:p>
        </p:txBody>
      </p:sp>
      <p:sp>
        <p:nvSpPr>
          <p:cNvPr id="6" name="Subtitle 5"/>
          <p:cNvSpPr>
            <a:spLocks noGrp="1"/>
          </p:cNvSpPr>
          <p:nvPr>
            <p:ph type="subTitle" idx="1"/>
          </p:nvPr>
        </p:nvSpPr>
        <p:spPr/>
        <p:txBody>
          <a:bodyPr/>
          <a:lstStyle/>
          <a:p>
            <a:r>
              <a:rPr lang="en-US" b="1" dirty="0" smtClean="0">
                <a:solidFill>
                  <a:schemeClr val="bg1"/>
                </a:solidFill>
                <a:latin typeface="Lucida Console" panose="020B0609040504020204" pitchFamily="49" charset="0"/>
              </a:rPr>
              <a:t>The saga continues</a:t>
            </a:r>
            <a:endParaRPr lang="en-US" b="1" dirty="0">
              <a:solidFill>
                <a:schemeClr val="bg1"/>
              </a:solidFill>
              <a:latin typeface="Lucida Console" panose="020B0609040504020204" pitchFamily="49" charset="0"/>
            </a:endParaRPr>
          </a:p>
        </p:txBody>
      </p:sp>
      <p:sp>
        <p:nvSpPr>
          <p:cNvPr id="12" name="Textplatzhalter 2"/>
          <p:cNvSpPr txBox="1">
            <a:spLocks/>
          </p:cNvSpPr>
          <p:nvPr/>
        </p:nvSpPr>
        <p:spPr bwMode="auto">
          <a:xfrm>
            <a:off x="6233477" y="6088372"/>
            <a:ext cx="2671660" cy="564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None/>
              <a:defRPr sz="2000" i="1">
                <a:solidFill>
                  <a:schemeClr val="bg1"/>
                </a:solidFill>
                <a:effectLst>
                  <a:outerShdw blurRad="50800" dist="38100" dir="2700000" algn="tl" rotWithShape="0">
                    <a:prstClr val="black">
                      <a:alpha val="40000"/>
                    </a:prstClr>
                  </a:outerShdw>
                </a:effectLst>
                <a:latin typeface="Ubuntu Mono" panose="020B0509030602030204" pitchFamily="49" charset="0"/>
                <a:ea typeface="Roboto Condensed" panose="02000000000000000000" pitchFamily="2" charset="0"/>
                <a:cs typeface="+mn-cs"/>
              </a:defRPr>
            </a:lvl1pPr>
            <a:lvl2pPr marL="457200" indent="0" algn="l" rtl="0" eaLnBrk="0" fontAlgn="base" hangingPunct="0">
              <a:spcBef>
                <a:spcPct val="20000"/>
              </a:spcBef>
              <a:spcAft>
                <a:spcPct val="0"/>
              </a:spcAft>
              <a:buNone/>
              <a:defRPr sz="1800">
                <a:solidFill>
                  <a:schemeClr val="bg1"/>
                </a:solidFill>
                <a:latin typeface="Ubuntu Mono" panose="020B0509030602030204" pitchFamily="49" charset="0"/>
                <a:ea typeface="Roboto" panose="02000000000000000000" pitchFamily="2" charset="0"/>
              </a:defRPr>
            </a:lvl2pPr>
            <a:lvl3pPr marL="914400" indent="0" algn="l" rtl="0" eaLnBrk="0" fontAlgn="base" hangingPunct="0">
              <a:spcBef>
                <a:spcPct val="20000"/>
              </a:spcBef>
              <a:spcAft>
                <a:spcPct val="0"/>
              </a:spcAft>
              <a:buNone/>
              <a:defRPr sz="1600">
                <a:solidFill>
                  <a:schemeClr val="bg1"/>
                </a:solidFill>
                <a:latin typeface="Ubuntu Mono" panose="020B0509030602030204" pitchFamily="49" charset="0"/>
                <a:ea typeface="Roboto" panose="02000000000000000000" pitchFamily="2" charset="0"/>
              </a:defRPr>
            </a:lvl3pPr>
            <a:lvl4pPr marL="1371600" indent="0" algn="l" rtl="0" eaLnBrk="0" fontAlgn="base" hangingPunct="0">
              <a:spcBef>
                <a:spcPct val="20000"/>
              </a:spcBef>
              <a:spcAft>
                <a:spcPct val="0"/>
              </a:spcAft>
              <a:buNone/>
              <a:defRPr sz="1400">
                <a:solidFill>
                  <a:schemeClr val="bg1"/>
                </a:solidFill>
                <a:latin typeface="Ubuntu Mono" panose="020B0509030602030204" pitchFamily="49" charset="0"/>
                <a:ea typeface="Roboto" panose="02000000000000000000" pitchFamily="2" charset="0"/>
              </a:defRPr>
            </a:lvl4pPr>
            <a:lvl5pPr marL="1828800" indent="0" algn="l" rtl="0" eaLnBrk="0" fontAlgn="base" hangingPunct="0">
              <a:spcBef>
                <a:spcPct val="20000"/>
              </a:spcBef>
              <a:spcAft>
                <a:spcPct val="0"/>
              </a:spcAft>
              <a:buNone/>
              <a:defRPr sz="1400">
                <a:solidFill>
                  <a:schemeClr val="bg1"/>
                </a:solidFill>
                <a:latin typeface="Ubuntu Mono" panose="020B0509030602030204" pitchFamily="49" charset="0"/>
                <a:ea typeface="Roboto" panose="02000000000000000000" pitchFamily="2" charset="0"/>
              </a:defRPr>
            </a:lvl5pPr>
            <a:lvl6pPr marL="2286000" indent="0" algn="l" rtl="0" eaLnBrk="1" fontAlgn="base" hangingPunct="1">
              <a:spcBef>
                <a:spcPct val="20000"/>
              </a:spcBef>
              <a:spcAft>
                <a:spcPct val="0"/>
              </a:spcAft>
              <a:buNone/>
              <a:defRPr sz="1400">
                <a:solidFill>
                  <a:schemeClr val="tx1"/>
                </a:solidFill>
                <a:latin typeface="+mn-lt"/>
              </a:defRPr>
            </a:lvl6pPr>
            <a:lvl7pPr marL="2743200" indent="0" algn="l" rtl="0" eaLnBrk="1" fontAlgn="base" hangingPunct="1">
              <a:spcBef>
                <a:spcPct val="20000"/>
              </a:spcBef>
              <a:spcAft>
                <a:spcPct val="0"/>
              </a:spcAft>
              <a:buNone/>
              <a:defRPr sz="1400">
                <a:solidFill>
                  <a:schemeClr val="tx1"/>
                </a:solidFill>
                <a:latin typeface="+mn-lt"/>
              </a:defRPr>
            </a:lvl7pPr>
            <a:lvl8pPr marL="3200400" indent="0" algn="l" rtl="0" eaLnBrk="1" fontAlgn="base" hangingPunct="1">
              <a:spcBef>
                <a:spcPct val="20000"/>
              </a:spcBef>
              <a:spcAft>
                <a:spcPct val="0"/>
              </a:spcAft>
              <a:buNone/>
              <a:defRPr sz="1400">
                <a:solidFill>
                  <a:schemeClr val="tx1"/>
                </a:solidFill>
                <a:latin typeface="+mn-lt"/>
              </a:defRPr>
            </a:lvl8pPr>
            <a:lvl9pPr marL="3657600" indent="0" algn="l" rtl="0" eaLnBrk="1" fontAlgn="base" hangingPunct="1">
              <a:spcBef>
                <a:spcPct val="20000"/>
              </a:spcBef>
              <a:spcAft>
                <a:spcPct val="0"/>
              </a:spcAft>
              <a:buNone/>
              <a:defRPr sz="1400">
                <a:solidFill>
                  <a:schemeClr val="tx1"/>
                </a:solidFill>
                <a:latin typeface="+mn-lt"/>
              </a:defRPr>
            </a:lvl9pPr>
          </a:lstStyle>
          <a:p>
            <a:pPr algn="r"/>
            <a:r>
              <a:rPr lang="de-DE" i="0" kern="0" dirty="0" smtClean="0">
                <a:latin typeface="Lucida Console" panose="020B0609040504020204" pitchFamily="49" charset="0"/>
              </a:rPr>
              <a:t>@irwinstrachan</a:t>
            </a:r>
            <a:endParaRPr lang="de-DE" sz="2400" i="0" kern="0" dirty="0">
              <a:latin typeface="Lucida Console" panose="020B0609040504020204" pitchFamily="49" charset="0"/>
            </a:endParaRPr>
          </a:p>
        </p:txBody>
      </p:sp>
      <p:pic>
        <p:nvPicPr>
          <p:cNvPr id="13" name="Afbeelding 6" descr="twitt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9141" y="6120456"/>
            <a:ext cx="284503" cy="284503"/>
          </a:xfrm>
          <a:prstGeom prst="rect">
            <a:avLst/>
          </a:prstGeom>
          <a:effectLst>
            <a:glow rad="228600">
              <a:schemeClr val="accent1">
                <a:satMod val="175000"/>
                <a:alpha val="40000"/>
              </a:schemeClr>
            </a:glow>
          </a:effectLst>
        </p:spPr>
      </p:pic>
      <p:sp>
        <p:nvSpPr>
          <p:cNvPr id="16" name="Textplatzhalter 2"/>
          <p:cNvSpPr txBox="1">
            <a:spLocks/>
          </p:cNvSpPr>
          <p:nvPr/>
        </p:nvSpPr>
        <p:spPr>
          <a:xfrm>
            <a:off x="179512" y="6090834"/>
            <a:ext cx="2529408" cy="56408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000" dirty="0" smtClean="0">
                <a:solidFill>
                  <a:schemeClr val="bg1"/>
                </a:solidFill>
                <a:latin typeface="Lucida Console" panose="020B0609040504020204" pitchFamily="49" charset="0"/>
              </a:rPr>
              <a:t>Irwin Strachan</a:t>
            </a:r>
            <a:endParaRPr lang="de-DE" sz="2000" dirty="0">
              <a:solidFill>
                <a:schemeClr val="bg1"/>
              </a:solidFill>
              <a:latin typeface="Lucida Console" panose="020B0609040504020204" pitchFamily="49" charset="0"/>
            </a:endParaRPr>
          </a:p>
        </p:txBody>
      </p:sp>
    </p:spTree>
    <p:extLst>
      <p:ext uri="{BB962C8B-B14F-4D97-AF65-F5344CB8AC3E}">
        <p14:creationId xmlns:p14="http://schemas.microsoft.com/office/powerpoint/2010/main" val="24313566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1"/>
          <p:cNvSpPr txBox="1">
            <a:spLocks/>
          </p:cNvSpPr>
          <p:nvPr/>
        </p:nvSpPr>
        <p:spPr>
          <a:xfrm>
            <a:off x="611560" y="2498973"/>
            <a:ext cx="7772400" cy="1362075"/>
          </a:xfrm>
          <a:prstGeom prst="rect">
            <a:avLst/>
          </a:prstGeom>
          <a:solidFill>
            <a:srgbClr val="FFC000"/>
          </a:solidFill>
          <a:effectLst>
            <a:outerShdw blurRad="50800" dist="38100" dir="2700000" algn="tl" rotWithShape="0">
              <a:prstClr val="black">
                <a:alpha val="40000"/>
              </a:prstClr>
            </a:outerShdw>
          </a:effectLst>
        </p:spPr>
        <p:txBody>
          <a:bodyPr anchor="ctr"/>
          <a:lstStyle>
            <a:lvl1pPr algn="ctr" rtl="0" eaLnBrk="0" fontAlgn="base" hangingPunct="0">
              <a:spcBef>
                <a:spcPct val="0"/>
              </a:spcBef>
              <a:spcAft>
                <a:spcPct val="0"/>
              </a:spcAft>
              <a:defRPr sz="3600" b="1" cap="none" baseline="0">
                <a:solidFill>
                  <a:schemeClr val="bg1"/>
                </a:solidFill>
                <a:effectLst>
                  <a:outerShdw blurRad="50800" dist="38100" dir="2700000" algn="tl" rotWithShape="0">
                    <a:prstClr val="black">
                      <a:alpha val="40000"/>
                    </a:prstClr>
                  </a:outerShdw>
                </a:effectLst>
                <a:latin typeface="Ubuntu Mono" panose="020B0509030602030204" pitchFamily="49" charset="0"/>
                <a:ea typeface="+mj-ea"/>
                <a:cs typeface="+mj-cs"/>
              </a:defRPr>
            </a:lvl1pPr>
            <a:lvl2pPr algn="ctr" rtl="0" eaLnBrk="0" fontAlgn="base" hangingPunct="0">
              <a:spcBef>
                <a:spcPct val="0"/>
              </a:spcBef>
              <a:spcAft>
                <a:spcPct val="0"/>
              </a:spcAft>
              <a:defRPr sz="2800">
                <a:solidFill>
                  <a:schemeClr val="tx2"/>
                </a:solidFill>
                <a:latin typeface="Tahoma" pitchFamily="34" charset="0"/>
              </a:defRPr>
            </a:lvl2pPr>
            <a:lvl3pPr algn="ctr" rtl="0" eaLnBrk="0" fontAlgn="base" hangingPunct="0">
              <a:spcBef>
                <a:spcPct val="0"/>
              </a:spcBef>
              <a:spcAft>
                <a:spcPct val="0"/>
              </a:spcAft>
              <a:defRPr sz="2800">
                <a:solidFill>
                  <a:schemeClr val="tx2"/>
                </a:solidFill>
                <a:latin typeface="Tahoma" pitchFamily="34" charset="0"/>
              </a:defRPr>
            </a:lvl3pPr>
            <a:lvl4pPr algn="ctr" rtl="0" eaLnBrk="0" fontAlgn="base" hangingPunct="0">
              <a:spcBef>
                <a:spcPct val="0"/>
              </a:spcBef>
              <a:spcAft>
                <a:spcPct val="0"/>
              </a:spcAft>
              <a:defRPr sz="2800">
                <a:solidFill>
                  <a:schemeClr val="tx2"/>
                </a:solidFill>
                <a:latin typeface="Tahoma" pitchFamily="34" charset="0"/>
              </a:defRPr>
            </a:lvl4pPr>
            <a:lvl5pPr algn="ctr" rtl="0" eaLnBrk="0" fontAlgn="base" hangingPunct="0">
              <a:spcBef>
                <a:spcPct val="0"/>
              </a:spcBef>
              <a:spcAft>
                <a:spcPct val="0"/>
              </a:spcAft>
              <a:defRPr sz="2800">
                <a:solidFill>
                  <a:schemeClr val="tx2"/>
                </a:solidFill>
                <a:latin typeface="Tahoma" pitchFamily="34" charset="0"/>
              </a:defRPr>
            </a:lvl5pPr>
            <a:lvl6pPr marL="457200" algn="ctr" rtl="0" eaLnBrk="1" fontAlgn="base" hangingPunct="1">
              <a:spcBef>
                <a:spcPct val="0"/>
              </a:spcBef>
              <a:spcAft>
                <a:spcPct val="0"/>
              </a:spcAft>
              <a:defRPr sz="2800">
                <a:solidFill>
                  <a:schemeClr val="tx2"/>
                </a:solidFill>
                <a:latin typeface="Tahoma" pitchFamily="34" charset="0"/>
              </a:defRPr>
            </a:lvl6pPr>
            <a:lvl7pPr marL="914400" algn="ctr" rtl="0" eaLnBrk="1" fontAlgn="base" hangingPunct="1">
              <a:spcBef>
                <a:spcPct val="0"/>
              </a:spcBef>
              <a:spcAft>
                <a:spcPct val="0"/>
              </a:spcAft>
              <a:defRPr sz="2800">
                <a:solidFill>
                  <a:schemeClr val="tx2"/>
                </a:solidFill>
                <a:latin typeface="Tahoma" pitchFamily="34" charset="0"/>
              </a:defRPr>
            </a:lvl7pPr>
            <a:lvl8pPr marL="1371600" algn="ctr" rtl="0" eaLnBrk="1" fontAlgn="base" hangingPunct="1">
              <a:spcBef>
                <a:spcPct val="0"/>
              </a:spcBef>
              <a:spcAft>
                <a:spcPct val="0"/>
              </a:spcAft>
              <a:defRPr sz="2800">
                <a:solidFill>
                  <a:schemeClr val="tx2"/>
                </a:solidFill>
                <a:latin typeface="Tahoma" pitchFamily="34" charset="0"/>
              </a:defRPr>
            </a:lvl8pPr>
            <a:lvl9pPr marL="1828800" algn="ctr" rtl="0" eaLnBrk="1" fontAlgn="base" hangingPunct="1">
              <a:spcBef>
                <a:spcPct val="0"/>
              </a:spcBef>
              <a:spcAft>
                <a:spcPct val="0"/>
              </a:spcAft>
              <a:defRPr sz="2800">
                <a:solidFill>
                  <a:schemeClr val="tx2"/>
                </a:solidFill>
                <a:latin typeface="Tahoma"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de-DE" sz="6600" b="1" i="0" u="none" strike="noStrike" kern="0" cap="none" spc="0" normalizeH="0" baseline="0" noProof="0" dirty="0">
                <a:ln>
                  <a:noFill/>
                </a:ln>
                <a:solidFill>
                  <a:srgbClr val="FFFFFF"/>
                </a:solidFill>
                <a:effectLst>
                  <a:outerShdw blurRad="50800" dist="38100" dir="2700000" algn="tl" rotWithShape="0">
                    <a:prstClr val="black">
                      <a:alpha val="40000"/>
                    </a:prstClr>
                  </a:outerShdw>
                </a:effectLst>
                <a:uLnTx/>
                <a:uFillTx/>
                <a:latin typeface="Lucida Console" panose="020B0609040504020204" pitchFamily="49" charset="0"/>
              </a:rPr>
              <a:t>Questions?</a:t>
            </a:r>
          </a:p>
        </p:txBody>
      </p:sp>
    </p:spTree>
    <p:extLst>
      <p:ext uri="{BB962C8B-B14F-4D97-AF65-F5344CB8AC3E}">
        <p14:creationId xmlns:p14="http://schemas.microsoft.com/office/powerpoint/2010/main" val="495305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405606" y="1754189"/>
            <a:ext cx="8332787" cy="4758906"/>
          </a:xfrm>
        </p:spPr>
        <p:txBody>
          <a:bodyPr>
            <a:normAutofit/>
          </a:bodyPr>
          <a:lstStyle/>
          <a:p>
            <a:pPr lvl="1"/>
            <a:r>
              <a:rPr lang="de-DE" dirty="0" smtClean="0">
                <a:solidFill>
                  <a:schemeClr val="bg1"/>
                </a:solidFill>
                <a:latin typeface="Lucida Console" panose="020B0609040504020204" pitchFamily="49" charset="0"/>
              </a:rPr>
              <a:t>Blogging</a:t>
            </a:r>
            <a:endParaRPr lang="de-DE" dirty="0">
              <a:solidFill>
                <a:schemeClr val="bg1"/>
              </a:solidFill>
              <a:latin typeface="Lucida Console" panose="020B0609040504020204" pitchFamily="49" charset="0"/>
            </a:endParaRPr>
          </a:p>
          <a:p>
            <a:pPr lvl="2"/>
            <a:r>
              <a:rPr lang="de-DE" sz="2400" dirty="0" smtClean="0">
                <a:solidFill>
                  <a:schemeClr val="bg1"/>
                </a:solidFill>
                <a:latin typeface="Lucida Console" panose="020B0609040504020204" pitchFamily="49" charset="0"/>
              </a:rPr>
              <a:t>Pshirwin.wordpress.com</a:t>
            </a:r>
            <a:endParaRPr lang="de-DE" sz="2400" dirty="0">
              <a:solidFill>
                <a:schemeClr val="bg1"/>
              </a:solidFill>
              <a:latin typeface="Lucida Console" panose="020B0609040504020204" pitchFamily="49" charset="0"/>
            </a:endParaRPr>
          </a:p>
          <a:p>
            <a:pPr lvl="1"/>
            <a:r>
              <a:rPr lang="de-DE" dirty="0">
                <a:solidFill>
                  <a:schemeClr val="bg1"/>
                </a:solidFill>
                <a:latin typeface="Lucida Console" panose="020B0609040504020204" pitchFamily="49" charset="0"/>
              </a:rPr>
              <a:t>Slack</a:t>
            </a:r>
          </a:p>
          <a:p>
            <a:pPr lvl="1"/>
            <a:r>
              <a:rPr lang="de-DE" dirty="0" smtClean="0">
                <a:solidFill>
                  <a:schemeClr val="bg1"/>
                </a:solidFill>
                <a:latin typeface="Lucida Console" panose="020B0609040504020204" pitchFamily="49" charset="0"/>
              </a:rPr>
              <a:t>GitHub</a:t>
            </a:r>
          </a:p>
          <a:p>
            <a:pPr lvl="1"/>
            <a:r>
              <a:rPr lang="de-DE" dirty="0" smtClean="0">
                <a:solidFill>
                  <a:schemeClr val="bg1"/>
                </a:solidFill>
                <a:latin typeface="Lucida Console" panose="020B0609040504020204" pitchFamily="49" charset="0"/>
              </a:rPr>
              <a:t>Contributor powershell.com</a:t>
            </a:r>
            <a:endParaRPr lang="de-DE" dirty="0">
              <a:solidFill>
                <a:schemeClr val="bg1"/>
              </a:solidFill>
              <a:latin typeface="Lucida Console" panose="020B0609040504020204" pitchFamily="49" charset="0"/>
            </a:endParaRPr>
          </a:p>
          <a:p>
            <a:pPr marL="457200" lvl="1" indent="0">
              <a:buNone/>
            </a:pPr>
            <a:endParaRPr lang="de-DE" dirty="0">
              <a:solidFill>
                <a:schemeClr val="bg1"/>
              </a:solidFill>
              <a:latin typeface="Lucida Console" panose="020B0609040504020204" pitchFamily="49" charset="0"/>
            </a:endParaRPr>
          </a:p>
        </p:txBody>
      </p:sp>
      <p:sp>
        <p:nvSpPr>
          <p:cNvPr id="6" name="Rectangle 5"/>
          <p:cNvSpPr/>
          <p:nvPr/>
        </p:nvSpPr>
        <p:spPr>
          <a:xfrm>
            <a:off x="0" y="428625"/>
            <a:ext cx="9143999" cy="995363"/>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52413" y="263524"/>
            <a:ext cx="8639174" cy="1325563"/>
          </a:xfrm>
        </p:spPr>
        <p:txBody>
          <a:bodyPr>
            <a:normAutofit/>
          </a:bodyPr>
          <a:lstStyle/>
          <a:p>
            <a:r>
              <a:rPr lang="en-US" sz="3600" b="1" dirty="0" err="1" smtClean="0">
                <a:solidFill>
                  <a:srgbClr val="FFFF00"/>
                </a:solidFill>
                <a:latin typeface="Lucida Console" panose="020B0609040504020204" pitchFamily="49" charset="0"/>
              </a:rPr>
              <a:t>About_Irwin</a:t>
            </a:r>
            <a:endParaRPr lang="en-US" sz="3600" b="1" dirty="0">
              <a:solidFill>
                <a:srgbClr val="FFFF00"/>
              </a:solidFill>
              <a:latin typeface="Lucida Console" panose="020B0609040504020204" pitchFamily="49" charset="0"/>
            </a:endParaRPr>
          </a:p>
        </p:txBody>
      </p:sp>
      <p:pic>
        <p:nvPicPr>
          <p:cNvPr id="7" name="Afbeelding 6" descr="twitt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2648" y="3153966"/>
            <a:ext cx="284503" cy="284503"/>
          </a:xfrm>
          <a:prstGeom prst="rect">
            <a:avLst/>
          </a:prstGeom>
          <a:effectLst>
            <a:glow rad="228600">
              <a:schemeClr val="accent1">
                <a:satMod val="175000"/>
                <a:alpha val="40000"/>
              </a:schemeClr>
            </a:glow>
          </a:effectLst>
        </p:spPr>
      </p:pic>
      <p:sp>
        <p:nvSpPr>
          <p:cNvPr id="8" name="Titel 1"/>
          <p:cNvSpPr txBox="1">
            <a:spLocks/>
          </p:cNvSpPr>
          <p:nvPr/>
        </p:nvSpPr>
        <p:spPr>
          <a:xfrm>
            <a:off x="6995930" y="3169174"/>
            <a:ext cx="2358176" cy="364235"/>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nl-NL" b="1" kern="1200" dirty="0" smtClean="0">
                <a:solidFill>
                  <a:schemeClr val="bg1"/>
                </a:solidFill>
                <a:latin typeface="Lucida Console" panose="020B0609040504020204" pitchFamily="49" charset="0"/>
                <a:ea typeface="Segoe UI" panose="020B0502040204020203" pitchFamily="34" charset="0"/>
                <a:cs typeface="Segoe UI" panose="020B0502040204020203" pitchFamily="34" charset="0"/>
              </a:rPr>
              <a:t>@</a:t>
            </a:r>
            <a:r>
              <a:rPr lang="nl-NL" b="1" dirty="0" smtClean="0">
                <a:solidFill>
                  <a:schemeClr val="bg1"/>
                </a:solidFill>
                <a:latin typeface="Lucida Console" panose="020B0609040504020204" pitchFamily="49" charset="0"/>
                <a:ea typeface="Segoe UI" panose="020B0502040204020203" pitchFamily="34" charset="0"/>
                <a:cs typeface="Segoe UI" panose="020B0502040204020203" pitchFamily="34" charset="0"/>
              </a:rPr>
              <a:t>irwinstrachan</a:t>
            </a:r>
            <a:endParaRPr lang="nl-NL" b="1" kern="1200" dirty="0">
              <a:solidFill>
                <a:schemeClr val="bg1"/>
              </a:solidFill>
              <a:latin typeface="Lucida Console" panose="020B0609040504020204" pitchFamily="49" charset="0"/>
              <a:ea typeface="Segoe UI" panose="020B0502040204020203" pitchFamily="34" charset="0"/>
              <a:cs typeface="Segoe UI" panose="020B0502040204020203" pitchFamily="34" charset="0"/>
            </a:endParaRPr>
          </a:p>
        </p:txBody>
      </p:sp>
      <p:pic>
        <p:nvPicPr>
          <p:cNvPr id="1028" name="Picture 4" descr="https://avatars2.githubusercontent.com/u/10112589?v=3&amp;s=46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66000" y="1423988"/>
            <a:ext cx="1777999" cy="177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24962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405606" y="2160588"/>
            <a:ext cx="8332787" cy="2659062"/>
          </a:xfrm>
        </p:spPr>
        <p:txBody>
          <a:bodyPr>
            <a:normAutofit fontScale="92500" lnSpcReduction="20000"/>
          </a:bodyPr>
          <a:lstStyle/>
          <a:p>
            <a:r>
              <a:rPr lang="de-DE" sz="2400" dirty="0" err="1" smtClean="0">
                <a:solidFill>
                  <a:schemeClr val="bg1"/>
                </a:solidFill>
                <a:latin typeface="Lucida Console" panose="020B0609040504020204" pitchFamily="49" charset="0"/>
              </a:rPr>
              <a:t>Devs</a:t>
            </a:r>
            <a:r>
              <a:rPr lang="de-DE" sz="2400" dirty="0" smtClean="0">
                <a:solidFill>
                  <a:schemeClr val="bg1"/>
                </a:solidFill>
                <a:latin typeface="Lucida Console" panose="020B0609040504020204" pitchFamily="49" charset="0"/>
              </a:rPr>
              <a:t> </a:t>
            </a:r>
            <a:r>
              <a:rPr lang="de-DE" sz="2400" dirty="0" err="1" smtClean="0">
                <a:solidFill>
                  <a:schemeClr val="bg1"/>
                </a:solidFill>
                <a:latin typeface="Lucida Console" panose="020B0609040504020204" pitchFamily="49" charset="0"/>
              </a:rPr>
              <a:t>to</a:t>
            </a:r>
            <a:r>
              <a:rPr lang="de-DE" sz="2400" dirty="0" smtClean="0">
                <a:solidFill>
                  <a:schemeClr val="bg1"/>
                </a:solidFill>
                <a:latin typeface="Lucida Console" panose="020B0609040504020204" pitchFamily="49" charset="0"/>
              </a:rPr>
              <a:t> OPS – </a:t>
            </a:r>
            <a:r>
              <a:rPr lang="de-DE" sz="2400" dirty="0" err="1" smtClean="0">
                <a:solidFill>
                  <a:schemeClr val="bg1"/>
                </a:solidFill>
                <a:latin typeface="Lucida Console" panose="020B0609040504020204" pitchFamily="49" charset="0"/>
              </a:rPr>
              <a:t>You‘re</a:t>
            </a:r>
            <a:r>
              <a:rPr lang="de-DE" sz="2400" dirty="0" smtClean="0">
                <a:solidFill>
                  <a:schemeClr val="bg1"/>
                </a:solidFill>
                <a:latin typeface="Lucida Console" panose="020B0609040504020204" pitchFamily="49" charset="0"/>
              </a:rPr>
              <a:t> </a:t>
            </a:r>
            <a:r>
              <a:rPr lang="de-DE" sz="2400" dirty="0" err="1" smtClean="0">
                <a:solidFill>
                  <a:schemeClr val="bg1"/>
                </a:solidFill>
                <a:latin typeface="Lucida Console" panose="020B0609040504020204" pitchFamily="49" charset="0"/>
              </a:rPr>
              <a:t>doing</a:t>
            </a:r>
            <a:r>
              <a:rPr lang="de-DE" sz="2400" dirty="0" smtClean="0">
                <a:solidFill>
                  <a:schemeClr val="bg1"/>
                </a:solidFill>
                <a:latin typeface="Lucida Console" panose="020B0609040504020204" pitchFamily="49" charset="0"/>
              </a:rPr>
              <a:t> </a:t>
            </a:r>
            <a:r>
              <a:rPr lang="de-DE" sz="2400" dirty="0" err="1" smtClean="0">
                <a:solidFill>
                  <a:schemeClr val="bg1"/>
                </a:solidFill>
                <a:latin typeface="Lucida Console" panose="020B0609040504020204" pitchFamily="49" charset="0"/>
              </a:rPr>
              <a:t>it</a:t>
            </a:r>
            <a:r>
              <a:rPr lang="de-DE" sz="2400" dirty="0" smtClean="0">
                <a:solidFill>
                  <a:schemeClr val="bg1"/>
                </a:solidFill>
                <a:latin typeface="Lucida Console" panose="020B0609040504020204" pitchFamily="49" charset="0"/>
              </a:rPr>
              <a:t> </a:t>
            </a:r>
            <a:r>
              <a:rPr lang="de-DE" sz="2400" dirty="0" err="1" smtClean="0">
                <a:solidFill>
                  <a:schemeClr val="bg1"/>
                </a:solidFill>
                <a:latin typeface="Lucida Console" panose="020B0609040504020204" pitchFamily="49" charset="0"/>
              </a:rPr>
              <a:t>wrong</a:t>
            </a:r>
            <a:r>
              <a:rPr lang="de-DE" sz="2400" dirty="0" smtClean="0">
                <a:solidFill>
                  <a:schemeClr val="bg1"/>
                </a:solidFill>
                <a:latin typeface="Lucida Console" panose="020B0609040504020204" pitchFamily="49" charset="0"/>
              </a:rPr>
              <a:t>!!!</a:t>
            </a:r>
            <a:endParaRPr lang="de-DE" sz="2400" dirty="0">
              <a:solidFill>
                <a:schemeClr val="bg1"/>
              </a:solidFill>
              <a:latin typeface="Lucida Console" panose="020B0609040504020204" pitchFamily="49" charset="0"/>
            </a:endParaRPr>
          </a:p>
          <a:p>
            <a:r>
              <a:rPr lang="de-DE" sz="2400" dirty="0">
                <a:solidFill>
                  <a:schemeClr val="bg1"/>
                </a:solidFill>
                <a:latin typeface="Lucida Console" panose="020B0609040504020204" pitchFamily="49" charset="0"/>
              </a:rPr>
              <a:t>Basic </a:t>
            </a:r>
            <a:r>
              <a:rPr lang="de-DE" sz="2400" dirty="0" err="1" smtClean="0">
                <a:solidFill>
                  <a:schemeClr val="bg1"/>
                </a:solidFill>
                <a:latin typeface="Lucida Console" panose="020B0609040504020204" pitchFamily="49" charset="0"/>
              </a:rPr>
              <a:t>of</a:t>
            </a:r>
            <a:r>
              <a:rPr lang="de-DE" sz="2400" dirty="0" smtClean="0">
                <a:solidFill>
                  <a:schemeClr val="bg1"/>
                </a:solidFill>
                <a:latin typeface="Lucida Console" panose="020B0609040504020204" pitchFamily="49" charset="0"/>
              </a:rPr>
              <a:t> </a:t>
            </a:r>
            <a:r>
              <a:rPr lang="de-DE" sz="2400" dirty="0" err="1" smtClean="0">
                <a:solidFill>
                  <a:schemeClr val="bg1"/>
                </a:solidFill>
                <a:latin typeface="Lucida Console" panose="020B0609040504020204" pitchFamily="49" charset="0"/>
              </a:rPr>
              <a:t>Pester</a:t>
            </a:r>
            <a:endParaRPr lang="de-DE" sz="2400" dirty="0">
              <a:solidFill>
                <a:schemeClr val="bg1"/>
              </a:solidFill>
              <a:latin typeface="Lucida Console" panose="020B0609040504020204" pitchFamily="49" charset="0"/>
            </a:endParaRPr>
          </a:p>
          <a:p>
            <a:r>
              <a:rPr lang="de-DE" sz="2400" dirty="0" smtClean="0">
                <a:solidFill>
                  <a:schemeClr val="bg1"/>
                </a:solidFill>
                <a:latin typeface="Lucida Console" panose="020B0609040504020204" pitchFamily="49" charset="0"/>
              </a:rPr>
              <a:t>Operation </a:t>
            </a:r>
            <a:r>
              <a:rPr lang="de-DE" sz="2400" dirty="0" err="1" smtClean="0">
                <a:solidFill>
                  <a:schemeClr val="bg1"/>
                </a:solidFill>
                <a:latin typeface="Lucida Console" panose="020B0609040504020204" pitchFamily="49" charset="0"/>
              </a:rPr>
              <a:t>vs</a:t>
            </a:r>
            <a:r>
              <a:rPr lang="de-DE" sz="2400" dirty="0" smtClean="0">
                <a:solidFill>
                  <a:schemeClr val="bg1"/>
                </a:solidFill>
                <a:latin typeface="Lucida Console" panose="020B0609040504020204" pitchFamily="49" charset="0"/>
              </a:rPr>
              <a:t> Infrastructure Validation</a:t>
            </a:r>
            <a:endParaRPr lang="de-DE" sz="2400" dirty="0">
              <a:solidFill>
                <a:schemeClr val="bg1"/>
              </a:solidFill>
              <a:latin typeface="Lucida Console" panose="020B0609040504020204" pitchFamily="49" charset="0"/>
            </a:endParaRPr>
          </a:p>
          <a:p>
            <a:r>
              <a:rPr lang="en-US" sz="2400" dirty="0" smtClean="0">
                <a:solidFill>
                  <a:schemeClr val="bg1"/>
                </a:solidFill>
                <a:latin typeface="Lucida Console" panose="020B0609040504020204" pitchFamily="49" charset="0"/>
              </a:rPr>
              <a:t>Dependencies for better code</a:t>
            </a:r>
          </a:p>
          <a:p>
            <a:r>
              <a:rPr lang="en-US" sz="2400" dirty="0" err="1" smtClean="0">
                <a:solidFill>
                  <a:schemeClr val="bg1"/>
                </a:solidFill>
                <a:latin typeface="Lucida Console" panose="020B0609040504020204" pitchFamily="49" charset="0"/>
              </a:rPr>
              <a:t>Arrange,Act</a:t>
            </a:r>
            <a:r>
              <a:rPr lang="en-US" sz="2400" dirty="0" smtClean="0">
                <a:solidFill>
                  <a:schemeClr val="bg1"/>
                </a:solidFill>
                <a:latin typeface="Lucida Console" panose="020B0609040504020204" pitchFamily="49" charset="0"/>
              </a:rPr>
              <a:t> &amp; Assert</a:t>
            </a:r>
          </a:p>
          <a:p>
            <a:r>
              <a:rPr lang="en-US" sz="2400" dirty="0" smtClean="0">
                <a:solidFill>
                  <a:schemeClr val="bg1"/>
                </a:solidFill>
                <a:latin typeface="Lucida Console" panose="020B0609040504020204" pitchFamily="49" charset="0"/>
              </a:rPr>
              <a:t>Demos</a:t>
            </a:r>
          </a:p>
          <a:p>
            <a:r>
              <a:rPr lang="en-US" sz="2400" dirty="0" smtClean="0">
                <a:solidFill>
                  <a:schemeClr val="bg1"/>
                </a:solidFill>
                <a:latin typeface="Lucida Console" panose="020B0609040504020204" pitchFamily="49" charset="0"/>
              </a:rPr>
              <a:t>Comments</a:t>
            </a:r>
            <a:endParaRPr lang="en-US" sz="2400" dirty="0">
              <a:solidFill>
                <a:schemeClr val="bg1"/>
              </a:solidFill>
              <a:latin typeface="Lucida Console" panose="020B0609040504020204" pitchFamily="49" charset="0"/>
            </a:endParaRPr>
          </a:p>
        </p:txBody>
      </p:sp>
      <p:sp>
        <p:nvSpPr>
          <p:cNvPr id="6" name="Rectangle 5"/>
          <p:cNvSpPr/>
          <p:nvPr/>
        </p:nvSpPr>
        <p:spPr>
          <a:xfrm>
            <a:off x="0" y="428625"/>
            <a:ext cx="9143999" cy="995363"/>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52413" y="263524"/>
            <a:ext cx="8639174" cy="1325563"/>
          </a:xfrm>
        </p:spPr>
        <p:txBody>
          <a:bodyPr>
            <a:normAutofit/>
          </a:bodyPr>
          <a:lstStyle/>
          <a:p>
            <a:r>
              <a:rPr lang="en-US" sz="3600" b="1" dirty="0">
                <a:solidFill>
                  <a:srgbClr val="FFFF00"/>
                </a:solidFill>
                <a:latin typeface="Lucida Console" panose="020B0609040504020204" pitchFamily="49" charset="0"/>
              </a:rPr>
              <a:t>Agenda</a:t>
            </a:r>
          </a:p>
        </p:txBody>
      </p:sp>
    </p:spTree>
    <p:extLst>
      <p:ext uri="{BB962C8B-B14F-4D97-AF65-F5344CB8AC3E}">
        <p14:creationId xmlns:p14="http://schemas.microsoft.com/office/powerpoint/2010/main" val="13619185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28625"/>
            <a:ext cx="9143999" cy="995363"/>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pPr algn="ctr"/>
            <a:r>
              <a:rPr lang="en-US" sz="2800" b="1" dirty="0" smtClean="0">
                <a:solidFill>
                  <a:srgbClr val="FFFF00"/>
                </a:solidFill>
                <a:latin typeface="Lucida Console" panose="020B0609040504020204" pitchFamily="49" charset="0"/>
              </a:rPr>
              <a:t>Dev to OPS – You’re doing it wrong!!!</a:t>
            </a:r>
            <a:endParaRPr lang="en-US" sz="2800" b="1" dirty="0">
              <a:solidFill>
                <a:srgbClr val="FFFF00"/>
              </a:solidFill>
              <a:latin typeface="Lucida Console" panose="020B0609040504020204" pitchFamily="49" charset="0"/>
            </a:endParaRPr>
          </a:p>
        </p:txBody>
      </p:sp>
      <p:pic>
        <p:nvPicPr>
          <p:cNvPr id="1026" name="Picture 2" descr="Wrenches cartoons, Wrenches cartoon, funny, Wrenches picture, Wrenches pictures, Wrenches image, Wrenches images, Wrenches illustration, Wrenches illustration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25093" y="1825625"/>
            <a:ext cx="389381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822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28625"/>
            <a:ext cx="9143999" cy="995363"/>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pPr algn="ctr"/>
            <a:r>
              <a:rPr lang="en-US" sz="2800" b="1" dirty="0" smtClean="0">
                <a:solidFill>
                  <a:srgbClr val="FFFF00"/>
                </a:solidFill>
                <a:latin typeface="Lucida Console" panose="020B0609040504020204" pitchFamily="49" charset="0"/>
              </a:rPr>
              <a:t>Dev to OPS – You’re doing it wrong!!!</a:t>
            </a:r>
            <a:endParaRPr lang="en-US" sz="2800" b="1" dirty="0">
              <a:solidFill>
                <a:srgbClr val="FFFF00"/>
              </a:solidFill>
              <a:latin typeface="Lucida Console" panose="020B0609040504020204" pitchFamily="49" charset="0"/>
            </a:endParaRPr>
          </a:p>
        </p:txBody>
      </p:sp>
      <p:sp>
        <p:nvSpPr>
          <p:cNvPr id="3" name="Content Placeholder 2"/>
          <p:cNvSpPr>
            <a:spLocks noGrp="1"/>
          </p:cNvSpPr>
          <p:nvPr>
            <p:ph idx="1"/>
          </p:nvPr>
        </p:nvSpPr>
        <p:spPr/>
        <p:txBody>
          <a:bodyPr anchor="ctr"/>
          <a:lstStyle/>
          <a:p>
            <a:r>
              <a:rPr lang="en-US" dirty="0" smtClean="0">
                <a:solidFill>
                  <a:schemeClr val="bg1"/>
                </a:solidFill>
              </a:rPr>
              <a:t>Why are </a:t>
            </a:r>
            <a:r>
              <a:rPr lang="en-US" dirty="0" smtClean="0">
                <a:solidFill>
                  <a:schemeClr val="bg1"/>
                </a:solidFill>
              </a:rPr>
              <a:t>we (OPS) </a:t>
            </a:r>
            <a:r>
              <a:rPr lang="en-US" dirty="0" smtClean="0">
                <a:solidFill>
                  <a:schemeClr val="bg1"/>
                </a:solidFill>
              </a:rPr>
              <a:t>having a hard time getting “it</a:t>
            </a:r>
            <a:r>
              <a:rPr lang="en-US" dirty="0" smtClean="0">
                <a:solidFill>
                  <a:schemeClr val="bg1"/>
                </a:solidFill>
              </a:rPr>
              <a:t>”?</a:t>
            </a:r>
          </a:p>
          <a:p>
            <a:r>
              <a:rPr lang="en-US" dirty="0" smtClean="0">
                <a:solidFill>
                  <a:schemeClr val="bg1"/>
                </a:solidFill>
              </a:rPr>
              <a:t>Why bother then?</a:t>
            </a:r>
            <a:endParaRPr lang="nl-NL" dirty="0">
              <a:solidFill>
                <a:schemeClr val="bg1"/>
              </a:solidFill>
            </a:endParaRPr>
          </a:p>
        </p:txBody>
      </p:sp>
    </p:spTree>
    <p:extLst>
      <p:ext uri="{BB962C8B-B14F-4D97-AF65-F5344CB8AC3E}">
        <p14:creationId xmlns:p14="http://schemas.microsoft.com/office/powerpoint/2010/main" val="35754831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28625"/>
            <a:ext cx="9143999" cy="995363"/>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pPr algn="ctr"/>
            <a:r>
              <a:rPr lang="en-US" sz="2800" b="1" dirty="0" smtClean="0">
                <a:solidFill>
                  <a:srgbClr val="FFFF00"/>
                </a:solidFill>
                <a:latin typeface="Lucida Console" panose="020B0609040504020204" pitchFamily="49" charset="0"/>
              </a:rPr>
              <a:t>Back to Basics</a:t>
            </a:r>
            <a:endParaRPr lang="en-US" sz="2800" b="1" dirty="0">
              <a:solidFill>
                <a:srgbClr val="FFFF00"/>
              </a:solidFill>
              <a:latin typeface="Lucida Console" panose="020B0609040504020204" pitchFamily="49" charset="0"/>
            </a:endParaRPr>
          </a:p>
        </p:txBody>
      </p:sp>
      <p:sp>
        <p:nvSpPr>
          <p:cNvPr id="3" name="Content Placeholder 2"/>
          <p:cNvSpPr>
            <a:spLocks noGrp="1"/>
          </p:cNvSpPr>
          <p:nvPr>
            <p:ph idx="1"/>
          </p:nvPr>
        </p:nvSpPr>
        <p:spPr>
          <a:xfrm>
            <a:off x="628650" y="1825625"/>
            <a:ext cx="7886700" cy="4779712"/>
          </a:xfrm>
        </p:spPr>
        <p:txBody>
          <a:bodyPr>
            <a:normAutofit lnSpcReduction="10000"/>
          </a:bodyPr>
          <a:lstStyle/>
          <a:p>
            <a:r>
              <a:rPr lang="en-US" dirty="0" smtClean="0">
                <a:solidFill>
                  <a:schemeClr val="bg1"/>
                </a:solidFill>
              </a:rPr>
              <a:t>What is a unit of code?</a:t>
            </a:r>
          </a:p>
          <a:p>
            <a:pPr lvl="1"/>
            <a:r>
              <a:rPr lang="en-US" dirty="0" smtClean="0">
                <a:solidFill>
                  <a:schemeClr val="bg1"/>
                </a:solidFill>
              </a:rPr>
              <a:t>An isolated collection  of code. A unit can be tested without loading or running the entire app.</a:t>
            </a:r>
          </a:p>
          <a:p>
            <a:r>
              <a:rPr lang="en-US" dirty="0" smtClean="0">
                <a:solidFill>
                  <a:schemeClr val="bg1"/>
                </a:solidFill>
              </a:rPr>
              <a:t>What is a test?</a:t>
            </a:r>
          </a:p>
          <a:p>
            <a:pPr lvl="1"/>
            <a:r>
              <a:rPr lang="en-US" dirty="0" smtClean="0">
                <a:solidFill>
                  <a:schemeClr val="bg1"/>
                </a:solidFill>
              </a:rPr>
              <a:t>Code whose purpose is to verify other code.</a:t>
            </a:r>
          </a:p>
          <a:p>
            <a:r>
              <a:rPr lang="en-US" dirty="0" smtClean="0">
                <a:solidFill>
                  <a:schemeClr val="bg1"/>
                </a:solidFill>
              </a:rPr>
              <a:t>What is a </a:t>
            </a:r>
            <a:r>
              <a:rPr lang="en-US" dirty="0" err="1" smtClean="0">
                <a:solidFill>
                  <a:schemeClr val="bg1"/>
                </a:solidFill>
              </a:rPr>
              <a:t>testcase</a:t>
            </a:r>
            <a:r>
              <a:rPr lang="en-US" dirty="0" smtClean="0">
                <a:solidFill>
                  <a:schemeClr val="bg1"/>
                </a:solidFill>
              </a:rPr>
              <a:t>?</a:t>
            </a:r>
          </a:p>
          <a:p>
            <a:pPr lvl="1"/>
            <a:r>
              <a:rPr lang="en-US" dirty="0" smtClean="0">
                <a:solidFill>
                  <a:schemeClr val="bg1"/>
                </a:solidFill>
              </a:rPr>
              <a:t>A set of inputs, one or more functional calls and an assertion about the expected output, which either passes or fails</a:t>
            </a:r>
          </a:p>
          <a:p>
            <a:r>
              <a:rPr lang="en-US" dirty="0" smtClean="0">
                <a:solidFill>
                  <a:schemeClr val="bg1"/>
                </a:solidFill>
              </a:rPr>
              <a:t>What is a unit test</a:t>
            </a:r>
          </a:p>
          <a:p>
            <a:pPr lvl="1"/>
            <a:r>
              <a:rPr lang="en-US" dirty="0" smtClean="0">
                <a:solidFill>
                  <a:schemeClr val="bg1"/>
                </a:solidFill>
              </a:rPr>
              <a:t>An assertion about a unit of code that can be verified deterministically</a:t>
            </a:r>
          </a:p>
        </p:txBody>
      </p:sp>
    </p:spTree>
    <p:extLst>
      <p:ext uri="{BB962C8B-B14F-4D97-AF65-F5344CB8AC3E}">
        <p14:creationId xmlns:p14="http://schemas.microsoft.com/office/powerpoint/2010/main" val="2287292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28625"/>
            <a:ext cx="9143999" cy="995363"/>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pPr algn="ctr"/>
            <a:r>
              <a:rPr lang="en-US" sz="2800" b="1" dirty="0" smtClean="0">
                <a:solidFill>
                  <a:srgbClr val="FFFF00"/>
                </a:solidFill>
                <a:latin typeface="Lucida Console" panose="020B0609040504020204" pitchFamily="49" charset="0"/>
              </a:rPr>
              <a:t>What makes for a good test</a:t>
            </a:r>
            <a:endParaRPr lang="en-US" sz="2800" b="1" dirty="0">
              <a:solidFill>
                <a:srgbClr val="FFFF00"/>
              </a:solidFill>
              <a:latin typeface="Lucida Console" panose="020B0609040504020204" pitchFamily="49" charset="0"/>
            </a:endParaRPr>
          </a:p>
        </p:txBody>
      </p:sp>
      <p:sp>
        <p:nvSpPr>
          <p:cNvPr id="3" name="Content Placeholder 2"/>
          <p:cNvSpPr>
            <a:spLocks noGrp="1"/>
          </p:cNvSpPr>
          <p:nvPr>
            <p:ph idx="1"/>
          </p:nvPr>
        </p:nvSpPr>
        <p:spPr>
          <a:xfrm>
            <a:off x="628650" y="1825625"/>
            <a:ext cx="7886700" cy="4779712"/>
          </a:xfrm>
        </p:spPr>
        <p:txBody>
          <a:bodyPr anchor="ctr">
            <a:normAutofit/>
          </a:bodyPr>
          <a:lstStyle/>
          <a:p>
            <a:r>
              <a:rPr lang="en-US" dirty="0" smtClean="0">
                <a:solidFill>
                  <a:schemeClr val="bg1"/>
                </a:solidFill>
              </a:rPr>
              <a:t>What makes for a good test?</a:t>
            </a:r>
          </a:p>
          <a:p>
            <a:pPr lvl="1"/>
            <a:r>
              <a:rPr lang="en-US" dirty="0" smtClean="0">
                <a:solidFill>
                  <a:schemeClr val="bg1"/>
                </a:solidFill>
              </a:rPr>
              <a:t>Is the assertion verifiable?</a:t>
            </a:r>
          </a:p>
          <a:p>
            <a:pPr lvl="1"/>
            <a:r>
              <a:rPr lang="en-US" dirty="0" smtClean="0">
                <a:solidFill>
                  <a:schemeClr val="bg1"/>
                </a:solidFill>
              </a:rPr>
              <a:t>Is the test coherent?</a:t>
            </a:r>
          </a:p>
          <a:p>
            <a:pPr lvl="1"/>
            <a:r>
              <a:rPr lang="en-US" dirty="0" smtClean="0">
                <a:solidFill>
                  <a:schemeClr val="bg1"/>
                </a:solidFill>
              </a:rPr>
              <a:t>Are the inputs and outputs precisely specified?</a:t>
            </a:r>
          </a:p>
          <a:p>
            <a:pPr lvl="1"/>
            <a:r>
              <a:rPr lang="en-US" dirty="0" smtClean="0">
                <a:solidFill>
                  <a:schemeClr val="bg1"/>
                </a:solidFill>
              </a:rPr>
              <a:t>Is the test readable?</a:t>
            </a:r>
          </a:p>
          <a:p>
            <a:pPr lvl="1"/>
            <a:r>
              <a:rPr lang="en-US" dirty="0" smtClean="0">
                <a:solidFill>
                  <a:schemeClr val="bg1"/>
                </a:solidFill>
              </a:rPr>
              <a:t>Is it maintainable?</a:t>
            </a:r>
          </a:p>
          <a:p>
            <a:pPr lvl="1"/>
            <a:r>
              <a:rPr lang="en-US" dirty="0" smtClean="0">
                <a:solidFill>
                  <a:schemeClr val="bg1"/>
                </a:solidFill>
              </a:rPr>
              <a:t>Are error cases considered?</a:t>
            </a:r>
          </a:p>
          <a:p>
            <a:pPr lvl="1"/>
            <a:r>
              <a:rPr lang="en-US" dirty="0" smtClean="0">
                <a:solidFill>
                  <a:schemeClr val="bg1"/>
                </a:solidFill>
              </a:rPr>
              <a:t>Is it providing value, or is it more trouble than it’s worth?</a:t>
            </a:r>
          </a:p>
        </p:txBody>
      </p:sp>
    </p:spTree>
    <p:extLst>
      <p:ext uri="{BB962C8B-B14F-4D97-AF65-F5344CB8AC3E}">
        <p14:creationId xmlns:p14="http://schemas.microsoft.com/office/powerpoint/2010/main" val="977961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405605" y="1852863"/>
            <a:ext cx="8332787" cy="4668253"/>
          </a:xfrm>
        </p:spPr>
        <p:txBody>
          <a:bodyPr>
            <a:noAutofit/>
          </a:bodyPr>
          <a:lstStyle/>
          <a:p>
            <a:pPr marL="0" indent="0">
              <a:buNone/>
            </a:pPr>
            <a:endParaRPr lang="de-DE" dirty="0">
              <a:solidFill>
                <a:schemeClr val="bg1"/>
              </a:solidFill>
              <a:latin typeface="Lucida Console" panose="020B0609040504020204" pitchFamily="49" charset="0"/>
            </a:endParaRPr>
          </a:p>
          <a:p>
            <a:pPr marL="0" indent="0" algn="ctr">
              <a:buNone/>
            </a:pPr>
            <a:r>
              <a:rPr lang="de-DE" dirty="0" smtClean="0">
                <a:solidFill>
                  <a:schemeClr val="bg1"/>
                </a:solidFill>
                <a:latin typeface="Lucida Console" panose="020B0609040504020204" pitchFamily="49" charset="0"/>
              </a:rPr>
              <a:t>Create </a:t>
            </a:r>
            <a:r>
              <a:rPr lang="de-DE" dirty="0" err="1" smtClean="0">
                <a:solidFill>
                  <a:schemeClr val="bg1"/>
                </a:solidFill>
                <a:latin typeface="Lucida Console" panose="020B0609040504020204" pitchFamily="49" charset="0"/>
              </a:rPr>
              <a:t>users</a:t>
            </a:r>
            <a:r>
              <a:rPr lang="de-DE" dirty="0" smtClean="0">
                <a:solidFill>
                  <a:schemeClr val="bg1"/>
                </a:solidFill>
                <a:latin typeface="Lucida Console" panose="020B0609040504020204" pitchFamily="49" charset="0"/>
              </a:rPr>
              <a:t> </a:t>
            </a:r>
            <a:r>
              <a:rPr lang="de-DE" dirty="0" err="1" smtClean="0">
                <a:solidFill>
                  <a:schemeClr val="bg1"/>
                </a:solidFill>
                <a:latin typeface="Lucida Console" panose="020B0609040504020204" pitchFamily="49" charset="0"/>
              </a:rPr>
              <a:t>from</a:t>
            </a:r>
            <a:r>
              <a:rPr lang="de-DE" dirty="0" smtClean="0">
                <a:solidFill>
                  <a:schemeClr val="bg1"/>
                </a:solidFill>
                <a:latin typeface="Lucida Console" panose="020B0609040504020204" pitchFamily="49" charset="0"/>
              </a:rPr>
              <a:t> a CSV File</a:t>
            </a:r>
          </a:p>
          <a:p>
            <a:endParaRPr lang="de-DE" dirty="0">
              <a:solidFill>
                <a:schemeClr val="bg1"/>
              </a:solidFill>
              <a:latin typeface="Lucida Console" panose="020B0609040504020204" pitchFamily="49" charset="0"/>
            </a:endParaRPr>
          </a:p>
          <a:p>
            <a:pPr marL="0" indent="0" algn="ctr">
              <a:buNone/>
            </a:pPr>
            <a:r>
              <a:rPr lang="de-DE" sz="3200" b="1" dirty="0" smtClean="0">
                <a:solidFill>
                  <a:schemeClr val="bg1"/>
                </a:solidFill>
                <a:latin typeface="Lucida Console" panose="020B0609040504020204" pitchFamily="49" charset="0"/>
              </a:rPr>
              <a:t>Import-CSV … | New-</a:t>
            </a:r>
            <a:r>
              <a:rPr lang="de-DE" sz="3200" b="1" dirty="0" err="1" smtClean="0">
                <a:solidFill>
                  <a:schemeClr val="bg1"/>
                </a:solidFill>
                <a:latin typeface="Lucida Console" panose="020B0609040504020204" pitchFamily="49" charset="0"/>
              </a:rPr>
              <a:t>ADUSer</a:t>
            </a:r>
            <a:endParaRPr lang="de-DE" sz="3200" b="1" dirty="0" smtClean="0">
              <a:solidFill>
                <a:schemeClr val="bg1"/>
              </a:solidFill>
              <a:latin typeface="Lucida Console" panose="020B0609040504020204" pitchFamily="49" charset="0"/>
            </a:endParaRPr>
          </a:p>
          <a:p>
            <a:pPr marL="0" indent="0" algn="ctr">
              <a:buNone/>
            </a:pPr>
            <a:endParaRPr lang="de-DE" sz="3200" b="1" dirty="0">
              <a:solidFill>
                <a:schemeClr val="bg1"/>
              </a:solidFill>
              <a:latin typeface="Lucida Console" panose="020B0609040504020204" pitchFamily="49" charset="0"/>
            </a:endParaRPr>
          </a:p>
          <a:p>
            <a:pPr marL="0" indent="0" algn="ctr">
              <a:buNone/>
            </a:pPr>
            <a:r>
              <a:rPr lang="de-DE" sz="3200" b="1" dirty="0" err="1" smtClean="0">
                <a:solidFill>
                  <a:schemeClr val="bg1"/>
                </a:solidFill>
                <a:latin typeface="Lucida Console" panose="020B0609040504020204" pitchFamily="49" charset="0"/>
              </a:rPr>
              <a:t>Arrange</a:t>
            </a:r>
            <a:r>
              <a:rPr lang="de-DE" sz="3200" b="1" dirty="0" smtClean="0">
                <a:solidFill>
                  <a:schemeClr val="bg1"/>
                </a:solidFill>
                <a:latin typeface="Lucida Console" panose="020B0609040504020204" pitchFamily="49" charset="0"/>
              </a:rPr>
              <a:t> – Act – </a:t>
            </a:r>
            <a:r>
              <a:rPr lang="de-DE" sz="3200" b="1" dirty="0" err="1" smtClean="0">
                <a:solidFill>
                  <a:schemeClr val="bg1"/>
                </a:solidFill>
                <a:latin typeface="Lucida Console" panose="020B0609040504020204" pitchFamily="49" charset="0"/>
              </a:rPr>
              <a:t>Assert</a:t>
            </a:r>
            <a:endParaRPr lang="de-DE" sz="3200" b="1" dirty="0" smtClean="0">
              <a:solidFill>
                <a:schemeClr val="bg1"/>
              </a:solidFill>
              <a:latin typeface="Lucida Console" panose="020B0609040504020204" pitchFamily="49" charset="0"/>
            </a:endParaRPr>
          </a:p>
          <a:p>
            <a:pPr marL="0" indent="0" algn="ctr">
              <a:buNone/>
            </a:pPr>
            <a:endParaRPr lang="de-DE" sz="3200" b="1" dirty="0">
              <a:solidFill>
                <a:schemeClr val="bg1"/>
              </a:solidFill>
              <a:latin typeface="Lucida Console" panose="020B0609040504020204" pitchFamily="49" charset="0"/>
            </a:endParaRPr>
          </a:p>
          <a:p>
            <a:pPr marL="0" indent="0" algn="ctr">
              <a:buNone/>
            </a:pPr>
            <a:r>
              <a:rPr lang="de-DE" sz="3200" b="1" dirty="0" err="1" smtClean="0">
                <a:solidFill>
                  <a:schemeClr val="bg1"/>
                </a:solidFill>
                <a:latin typeface="Lucida Console" panose="020B0609040504020204" pitchFamily="49" charset="0"/>
              </a:rPr>
              <a:t>Dependencies</a:t>
            </a:r>
            <a:endParaRPr lang="de-DE" sz="3200" b="1" dirty="0">
              <a:solidFill>
                <a:schemeClr val="bg1"/>
              </a:solidFill>
              <a:latin typeface="Lucida Console" panose="020B0609040504020204" pitchFamily="49" charset="0"/>
            </a:endParaRPr>
          </a:p>
        </p:txBody>
      </p:sp>
      <p:sp>
        <p:nvSpPr>
          <p:cNvPr id="6" name="Rectangle 5"/>
          <p:cNvSpPr/>
          <p:nvPr/>
        </p:nvSpPr>
        <p:spPr>
          <a:xfrm>
            <a:off x="0" y="428625"/>
            <a:ext cx="9143999" cy="995363"/>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52413" y="263524"/>
            <a:ext cx="8639174" cy="1325563"/>
          </a:xfrm>
        </p:spPr>
        <p:txBody>
          <a:bodyPr>
            <a:normAutofit/>
          </a:bodyPr>
          <a:lstStyle/>
          <a:p>
            <a:r>
              <a:rPr lang="en-US" sz="3600" b="1" dirty="0" smtClean="0">
                <a:solidFill>
                  <a:srgbClr val="FFFF00"/>
                </a:solidFill>
                <a:latin typeface="Lucida Console" panose="020B0609040504020204" pitchFamily="49" charset="0"/>
              </a:rPr>
              <a:t>Demo Time</a:t>
            </a:r>
            <a:endParaRPr lang="en-US" sz="3600" b="1" dirty="0">
              <a:solidFill>
                <a:srgbClr val="FFFF00"/>
              </a:solidFill>
              <a:latin typeface="Lucida Console" panose="020B0609040504020204" pitchFamily="49" charset="0"/>
            </a:endParaRPr>
          </a:p>
        </p:txBody>
      </p:sp>
    </p:spTree>
    <p:extLst>
      <p:ext uri="{BB962C8B-B14F-4D97-AF65-F5344CB8AC3E}">
        <p14:creationId xmlns:p14="http://schemas.microsoft.com/office/powerpoint/2010/main" val="530761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405605" y="1852863"/>
            <a:ext cx="8332787" cy="4824663"/>
          </a:xfrm>
        </p:spPr>
        <p:txBody>
          <a:bodyPr>
            <a:noAutofit/>
          </a:bodyPr>
          <a:lstStyle/>
          <a:p>
            <a:r>
              <a:rPr lang="en-US" dirty="0" smtClean="0">
                <a:solidFill>
                  <a:schemeClr val="bg1"/>
                </a:solidFill>
                <a:latin typeface="Lucida Console" panose="020B0609040504020204" pitchFamily="49" charset="0"/>
              </a:rPr>
              <a:t>Pester is </a:t>
            </a:r>
            <a:r>
              <a:rPr lang="en-US" dirty="0" smtClean="0">
                <a:solidFill>
                  <a:schemeClr val="bg1"/>
                </a:solidFill>
                <a:latin typeface="Lucida Console" panose="020B0609040504020204" pitchFamily="49" charset="0"/>
              </a:rPr>
              <a:t>definitely useful from an OPS perspective</a:t>
            </a:r>
            <a:endParaRPr lang="en-US" dirty="0" smtClean="0">
              <a:solidFill>
                <a:schemeClr val="bg1"/>
              </a:solidFill>
              <a:latin typeface="Lucida Console" panose="020B0609040504020204" pitchFamily="49" charset="0"/>
            </a:endParaRPr>
          </a:p>
          <a:p>
            <a:r>
              <a:rPr lang="en-US" dirty="0" smtClean="0">
                <a:solidFill>
                  <a:schemeClr val="bg1"/>
                </a:solidFill>
                <a:latin typeface="Lucida Console" panose="020B0609040504020204" pitchFamily="49" charset="0"/>
              </a:rPr>
              <a:t>It can help OPS validate if input is precisely specified.</a:t>
            </a:r>
            <a:endParaRPr lang="en-US" dirty="0" smtClean="0">
              <a:solidFill>
                <a:schemeClr val="bg1"/>
              </a:solidFill>
              <a:latin typeface="Lucida Console" panose="020B0609040504020204" pitchFamily="49" charset="0"/>
            </a:endParaRPr>
          </a:p>
          <a:p>
            <a:r>
              <a:rPr lang="en-US" dirty="0" smtClean="0">
                <a:solidFill>
                  <a:schemeClr val="bg1"/>
                </a:solidFill>
                <a:latin typeface="Lucida Console" panose="020B0609040504020204" pitchFamily="49" charset="0"/>
              </a:rPr>
              <a:t>Dependencies helps recognizing the assumptions we’ve made.</a:t>
            </a:r>
            <a:endParaRPr lang="en-US" dirty="0" smtClean="0">
              <a:solidFill>
                <a:schemeClr val="bg1"/>
              </a:solidFill>
              <a:latin typeface="Lucida Console" panose="020B0609040504020204" pitchFamily="49" charset="0"/>
            </a:endParaRPr>
          </a:p>
          <a:p>
            <a:r>
              <a:rPr lang="en-US" dirty="0" smtClean="0">
                <a:solidFill>
                  <a:schemeClr val="bg1"/>
                </a:solidFill>
                <a:latin typeface="Lucida Console" panose="020B0609040504020204" pitchFamily="49" charset="0"/>
              </a:rPr>
              <a:t>If you’re a toolmaker you need to understand TDD/BDD</a:t>
            </a:r>
          </a:p>
          <a:p>
            <a:r>
              <a:rPr lang="en-US" dirty="0" smtClean="0">
                <a:solidFill>
                  <a:schemeClr val="bg1"/>
                </a:solidFill>
                <a:latin typeface="Lucida Console" panose="020B0609040504020204" pitchFamily="49" charset="0"/>
              </a:rPr>
              <a:t>Make sure it adds value</a:t>
            </a:r>
            <a:endParaRPr lang="en-US" dirty="0" smtClean="0">
              <a:solidFill>
                <a:schemeClr val="bg1"/>
              </a:solidFill>
              <a:latin typeface="Lucida Console" panose="020B0609040504020204" pitchFamily="49" charset="0"/>
            </a:endParaRPr>
          </a:p>
          <a:p>
            <a:r>
              <a:rPr lang="en-US" dirty="0" smtClean="0">
                <a:solidFill>
                  <a:schemeClr val="bg1"/>
                </a:solidFill>
                <a:latin typeface="Lucida Console" panose="020B0609040504020204" pitchFamily="49" charset="0"/>
              </a:rPr>
              <a:t>Have </a:t>
            </a:r>
            <a:r>
              <a:rPr lang="en-US" dirty="0" smtClean="0">
                <a:solidFill>
                  <a:schemeClr val="bg1"/>
                </a:solidFill>
                <a:latin typeface="Lucida Console" panose="020B0609040504020204" pitchFamily="49" charset="0"/>
              </a:rPr>
              <a:t>fun Learning Pester!</a:t>
            </a:r>
          </a:p>
          <a:p>
            <a:pPr marL="0" indent="0">
              <a:buNone/>
            </a:pPr>
            <a:endParaRPr lang="en-US" dirty="0">
              <a:solidFill>
                <a:schemeClr val="bg1"/>
              </a:solidFill>
              <a:latin typeface="Lucida Console" panose="020B0609040504020204" pitchFamily="49" charset="0"/>
            </a:endParaRPr>
          </a:p>
          <a:p>
            <a:endParaRPr lang="en-US" dirty="0" smtClean="0">
              <a:solidFill>
                <a:schemeClr val="bg1"/>
              </a:solidFill>
              <a:latin typeface="Lucida Console" panose="020B0609040504020204" pitchFamily="49" charset="0"/>
            </a:endParaRPr>
          </a:p>
        </p:txBody>
      </p:sp>
      <p:sp>
        <p:nvSpPr>
          <p:cNvPr id="6" name="Rectangle 5"/>
          <p:cNvSpPr/>
          <p:nvPr/>
        </p:nvSpPr>
        <p:spPr>
          <a:xfrm>
            <a:off x="0" y="428625"/>
            <a:ext cx="9143999" cy="995363"/>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52413" y="263524"/>
            <a:ext cx="8639174" cy="1325563"/>
          </a:xfrm>
        </p:spPr>
        <p:txBody>
          <a:bodyPr>
            <a:normAutofit/>
          </a:bodyPr>
          <a:lstStyle/>
          <a:p>
            <a:r>
              <a:rPr lang="en-US" sz="3600" b="1" dirty="0" smtClean="0">
                <a:solidFill>
                  <a:srgbClr val="FFFF00"/>
                </a:solidFill>
                <a:latin typeface="Lucida Console" panose="020B0609040504020204" pitchFamily="49" charset="0"/>
              </a:rPr>
              <a:t>Take away</a:t>
            </a:r>
            <a:endParaRPr lang="en-US" sz="3600" b="1" dirty="0">
              <a:solidFill>
                <a:srgbClr val="FFFF00"/>
              </a:solidFill>
              <a:latin typeface="Lucida Console" panose="020B0609040504020204" pitchFamily="49" charset="0"/>
            </a:endParaRPr>
          </a:p>
        </p:txBody>
      </p:sp>
    </p:spTree>
    <p:extLst>
      <p:ext uri="{BB962C8B-B14F-4D97-AF65-F5344CB8AC3E}">
        <p14:creationId xmlns:p14="http://schemas.microsoft.com/office/powerpoint/2010/main" val="19035188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862</Words>
  <Application>Microsoft Office PowerPoint</Application>
  <PresentationFormat>On-screen Show (4:3)</PresentationFormat>
  <Paragraphs>137</Paragraphs>
  <Slides>10</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Lucida Console</vt:lpstr>
      <vt:lpstr>Roboto Condensed</vt:lpstr>
      <vt:lpstr>Segoe UI</vt:lpstr>
      <vt:lpstr>Office Theme</vt:lpstr>
      <vt:lpstr>OPS &amp; Pester</vt:lpstr>
      <vt:lpstr>About_Irwin</vt:lpstr>
      <vt:lpstr>Agenda</vt:lpstr>
      <vt:lpstr>Dev to OPS – You’re doing it wrong!!!</vt:lpstr>
      <vt:lpstr>Dev to OPS – You’re doing it wrong!!!</vt:lpstr>
      <vt:lpstr>Back to Basics</vt:lpstr>
      <vt:lpstr>What makes for a good test</vt:lpstr>
      <vt:lpstr>Demo Time</vt:lpstr>
      <vt:lpstr>Take away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PowerShell Saturday</dc:title>
  <dc:creator>Richard Diphoorn</dc:creator>
  <cp:lastModifiedBy>Strachan, Irwin</cp:lastModifiedBy>
  <cp:revision>82</cp:revision>
  <dcterms:created xsi:type="dcterms:W3CDTF">2016-05-20T00:24:30Z</dcterms:created>
  <dcterms:modified xsi:type="dcterms:W3CDTF">2017-04-07T15:35:27Z</dcterms:modified>
  <cp:contentStatus/>
</cp:coreProperties>
</file>