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2" r:id="rId2"/>
  </p:sldMasterIdLst>
  <p:notesMasterIdLst>
    <p:notesMasterId r:id="rId12"/>
  </p:notesMasterIdLst>
  <p:handoutMasterIdLst>
    <p:handoutMasterId r:id="rId13"/>
  </p:handoutMasterIdLst>
  <p:sldIdLst>
    <p:sldId id="256" r:id="rId3"/>
    <p:sldId id="258" r:id="rId4"/>
    <p:sldId id="259" r:id="rId5"/>
    <p:sldId id="263" r:id="rId6"/>
    <p:sldId id="260" r:id="rId7"/>
    <p:sldId id="264" r:id="rId8"/>
    <p:sldId id="265" r:id="rId9"/>
    <p:sldId id="266" r:id="rId10"/>
    <p:sldId id="267"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8" d="100"/>
          <a:sy n="118" d="100"/>
        </p:scale>
        <p:origin x="216" y="90"/>
      </p:cViewPr>
      <p:guideLst>
        <p:guide orient="horz" pos="2160"/>
        <p:guide pos="3839"/>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4/17/2017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4/17/2017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a:xfrm>
            <a:off x="1141413" y="1600200"/>
            <a:ext cx="9902952"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20" name="Date Placeholder 19"/>
          <p:cNvSpPr>
            <a:spLocks noGrp="1"/>
          </p:cNvSpPr>
          <p:nvPr>
            <p:ph type="dt" sz="half" idx="10"/>
          </p:nvPr>
        </p:nvSpPr>
        <p:spPr/>
        <p:txBody>
          <a:bodyPr/>
          <a:lstStyle/>
          <a:p>
            <a:fld id="{8E36636D-D922-432D-A958-524484B5923D}" type="datetimeFigureOut">
              <a:rPr lang="en-US"/>
              <a:pPr/>
              <a:t>4/17/2017</a:t>
            </a:fld>
            <a:endParaRPr/>
          </a:p>
        </p:txBody>
      </p:sp>
      <p:sp>
        <p:nvSpPr>
          <p:cNvPr id="21" name="Footer Placeholder 20"/>
          <p:cNvSpPr>
            <a:spLocks noGrp="1"/>
          </p:cNvSpPr>
          <p:nvPr>
            <p:ph type="ftr" sz="quarter" idx="11"/>
          </p:nvPr>
        </p:nvSpPr>
        <p:spPr/>
        <p:txBody>
          <a:bodyPr/>
          <a:lstStyle/>
          <a:p>
            <a:endParaRPr/>
          </a:p>
        </p:txBody>
      </p:sp>
      <p:sp>
        <p:nvSpPr>
          <p:cNvPr id="22" name="Slide Number Placeholder 21"/>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49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4/17/2017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778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4/17/2017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0403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4/17/2017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E36636D-D922-432D-A958-524484B5923D}" type="datetimeFigureOut">
              <a:rPr lang="en-US"/>
              <a:pPr/>
              <a:t>4/17/2017</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587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4/17/2017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360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4/17/2017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4367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4/17/2017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0231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8E36636D-D922-432D-A958-524484B5923D}" type="datetimeFigureOut">
              <a:rPr lang="en-US"/>
              <a:pPr/>
              <a:t>4/17/2017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7096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4/17/2017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9338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4/17/2017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68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7994363" y="6516865"/>
            <a:ext cx="1327622" cy="228600"/>
          </a:xfrm>
          <a:prstGeom prst="rect">
            <a:avLst/>
          </a:prstGeom>
        </p:spPr>
        <p:txBody>
          <a:bodyPr vert="horz" lIns="91440" tIns="45720" rIns="91440" bIns="45720" rtlCol="0" anchor="ctr"/>
          <a:lstStyle>
            <a:lvl1pPr algn="r">
              <a:defRPr sz="800">
                <a:solidFill>
                  <a:schemeClr val="bg1"/>
                </a:solidFill>
              </a:defRPr>
            </a:lvl1pPr>
          </a:lstStyle>
          <a:p>
            <a:fld id="{8E36636D-D922-432D-A958-524484B5923D}" type="datetimeFigureOut">
              <a:rPr lang="en-US"/>
              <a:pPr/>
              <a:t>4/17/2017</a:t>
            </a:fld>
            <a:endParaRPr/>
          </a:p>
        </p:txBody>
      </p:sp>
      <p:sp>
        <p:nvSpPr>
          <p:cNvPr id="5" name="Footer Placeholder 4"/>
          <p:cNvSpPr>
            <a:spLocks noGrp="1"/>
          </p:cNvSpPr>
          <p:nvPr>
            <p:ph type="ftr" sz="quarter" idx="3"/>
          </p:nvPr>
        </p:nvSpPr>
        <p:spPr>
          <a:xfrm>
            <a:off x="1507498" y="6516865"/>
            <a:ext cx="6062145" cy="228600"/>
          </a:xfrm>
          <a:prstGeom prst="rect">
            <a:avLst/>
          </a:prstGeom>
        </p:spPr>
        <p:txBody>
          <a:bodyPr vert="horz" lIns="91440" tIns="45720" rIns="91440" bIns="45720" rtlCol="0" anchor="ctr"/>
          <a:lstStyle>
            <a:lvl1pPr algn="l">
              <a:defRPr sz="800" cap="all" baseline="0">
                <a:solidFill>
                  <a:schemeClr val="bg1"/>
                </a:solidFill>
              </a:defRPr>
            </a:lvl1pPr>
          </a:lstStyle>
          <a:p>
            <a:endParaRPr/>
          </a:p>
        </p:txBody>
      </p:sp>
      <p:sp>
        <p:nvSpPr>
          <p:cNvPr id="6" name="Slide Number Placeholder 5"/>
          <p:cNvSpPr>
            <a:spLocks noGrp="1"/>
          </p:cNvSpPr>
          <p:nvPr>
            <p:ph type="sldNum" sz="quarter" idx="4"/>
          </p:nvPr>
        </p:nvSpPr>
        <p:spPr>
          <a:xfrm>
            <a:off x="9730094" y="6516865"/>
            <a:ext cx="936319" cy="228600"/>
          </a:xfrm>
          <a:prstGeom prst="rect">
            <a:avLst/>
          </a:prstGeom>
        </p:spPr>
        <p:txBody>
          <a:bodyPr vert="horz" lIns="91440" tIns="45720" rIns="91440" bIns="45720" rtlCol="0" anchor="ctr"/>
          <a:lstStyle>
            <a:lvl1pPr algn="r">
              <a:defRPr sz="800">
                <a:solidFill>
                  <a:schemeClr val="bg1"/>
                </a:solidFill>
              </a:defRPr>
            </a:lvl1pPr>
          </a:lstStyle>
          <a:p>
            <a:fld id="{DF28FB93-0A08-4E7D-8E63-9EFA29F1E093}" type="slidenum">
              <a:rPr/>
              <a:pPr/>
              <a:t>‹#›</a:t>
            </a:fld>
            <a:endParaRPr/>
          </a:p>
        </p:txBody>
      </p:sp>
    </p:spTree>
    <p:extLst>
      <p:ext uri="{BB962C8B-B14F-4D97-AF65-F5344CB8AC3E}">
        <p14:creationId xmlns:p14="http://schemas.microsoft.com/office/powerpoint/2010/main" val="220884516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Trenton Irwin</a:t>
            </a:r>
          </a:p>
        </p:txBody>
      </p:sp>
      <p:sp>
        <p:nvSpPr>
          <p:cNvPr id="2" name="Title 1"/>
          <p:cNvSpPr>
            <a:spLocks noGrp="1"/>
          </p:cNvSpPr>
          <p:nvPr>
            <p:ph type="ctrTitle"/>
          </p:nvPr>
        </p:nvSpPr>
        <p:spPr/>
        <p:txBody>
          <a:bodyPr/>
          <a:lstStyle/>
          <a:p>
            <a:r>
              <a:rPr lang="en-US" dirty="0"/>
              <a:t>Active House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587152"/>
          </a:xfrm>
        </p:spPr>
        <p:txBody>
          <a:bodyPr/>
          <a:lstStyle/>
          <a:p>
            <a:r>
              <a:rPr lang="en-CA" dirty="0"/>
              <a:t>Introduction</a:t>
            </a:r>
          </a:p>
        </p:txBody>
      </p:sp>
      <p:sp>
        <p:nvSpPr>
          <p:cNvPr id="3" name="Content Placeholder 2"/>
          <p:cNvSpPr>
            <a:spLocks noGrp="1"/>
          </p:cNvSpPr>
          <p:nvPr>
            <p:ph sz="half" idx="1"/>
          </p:nvPr>
        </p:nvSpPr>
        <p:spPr>
          <a:xfrm>
            <a:off x="1522413" y="1340767"/>
            <a:ext cx="4435564" cy="4653153"/>
          </a:xfrm>
        </p:spPr>
        <p:txBody>
          <a:bodyPr>
            <a:normAutofit fontScale="92500" lnSpcReduction="20000"/>
          </a:bodyPr>
          <a:lstStyle/>
          <a:p>
            <a:r>
              <a:rPr lang="en-CA" dirty="0"/>
              <a:t>My Active House project is a complete home monitoring system.</a:t>
            </a:r>
          </a:p>
          <a:p>
            <a:r>
              <a:rPr lang="en-CA" dirty="0"/>
              <a:t>The idea is that you would have one Sensor Hub in each room of your home to collect data.</a:t>
            </a:r>
          </a:p>
          <a:p>
            <a:r>
              <a:rPr lang="en-CA" dirty="0"/>
              <a:t>You would have one Raspberry Pi based base station which all of the sensor hubs send their data wirelessly to via the </a:t>
            </a:r>
            <a:r>
              <a:rPr lang="en-CA" dirty="0" err="1"/>
              <a:t>Xbee</a:t>
            </a:r>
            <a:r>
              <a:rPr lang="en-CA" dirty="0"/>
              <a:t> wireless modules I have installed in all devices. </a:t>
            </a:r>
          </a:p>
          <a:p>
            <a:r>
              <a:rPr lang="en-CA" dirty="0"/>
              <a:t>The base station then sends the received sensor data to the web service which adds to </a:t>
            </a:r>
            <a:r>
              <a:rPr lang="en-CA" dirty="0" err="1"/>
              <a:t>to</a:t>
            </a:r>
            <a:r>
              <a:rPr lang="en-CA" dirty="0"/>
              <a:t> the database for use in my app.</a:t>
            </a:r>
          </a:p>
        </p:txBody>
      </p:sp>
      <p:sp>
        <p:nvSpPr>
          <p:cNvPr id="4" name="Content Placeholder 3"/>
          <p:cNvSpPr>
            <a:spLocks noGrp="1"/>
          </p:cNvSpPr>
          <p:nvPr>
            <p:ph sz="half" idx="2"/>
          </p:nvPr>
        </p:nvSpPr>
        <p:spPr>
          <a:xfrm>
            <a:off x="6230849" y="1340767"/>
            <a:ext cx="4435564" cy="4653153"/>
          </a:xfrm>
        </p:spPr>
        <p:txBody>
          <a:bodyPr>
            <a:normAutofit fontScale="92500" lnSpcReduction="20000"/>
          </a:bodyPr>
          <a:lstStyle/>
          <a:p>
            <a:r>
              <a:rPr lang="en-CA" dirty="0"/>
              <a:t>Raspberry Pi based base station with an </a:t>
            </a:r>
            <a:r>
              <a:rPr lang="en-CA" dirty="0" err="1"/>
              <a:t>Xbee</a:t>
            </a:r>
            <a:r>
              <a:rPr lang="en-CA" dirty="0"/>
              <a:t> wireless antenna connected to it.</a:t>
            </a:r>
          </a:p>
          <a:p>
            <a:r>
              <a:rPr lang="en-CA" dirty="0"/>
              <a:t>Arduino based sensor hub which includes the following:</a:t>
            </a:r>
          </a:p>
          <a:p>
            <a:pPr lvl="1"/>
            <a:r>
              <a:rPr lang="en-CA" dirty="0" err="1"/>
              <a:t>Xbee</a:t>
            </a:r>
            <a:r>
              <a:rPr lang="en-CA" dirty="0"/>
              <a:t> Wireless Antenna</a:t>
            </a:r>
          </a:p>
          <a:p>
            <a:pPr lvl="1"/>
            <a:r>
              <a:rPr lang="en-CA" dirty="0"/>
              <a:t>Light Sensor</a:t>
            </a:r>
          </a:p>
          <a:p>
            <a:pPr lvl="1"/>
            <a:r>
              <a:rPr lang="en-CA" dirty="0"/>
              <a:t>Gas Sensor</a:t>
            </a:r>
          </a:p>
          <a:p>
            <a:pPr lvl="1"/>
            <a:r>
              <a:rPr lang="en-CA" dirty="0"/>
              <a:t>Current Sensor</a:t>
            </a:r>
          </a:p>
          <a:p>
            <a:pPr lvl="1"/>
            <a:r>
              <a:rPr lang="en-CA" dirty="0"/>
              <a:t>Water Flow Sensor</a:t>
            </a:r>
          </a:p>
          <a:p>
            <a:pPr lvl="1"/>
            <a:r>
              <a:rPr lang="en-CA" dirty="0"/>
              <a:t>Temperature Sensor</a:t>
            </a:r>
          </a:p>
          <a:p>
            <a:pPr lvl="1"/>
            <a:r>
              <a:rPr lang="en-CA" dirty="0"/>
              <a:t>Humidity Sensor</a:t>
            </a:r>
          </a:p>
          <a:p>
            <a:pPr lvl="1"/>
            <a:r>
              <a:rPr lang="en-CA" dirty="0"/>
              <a:t>Remote Controllable Light</a:t>
            </a:r>
          </a:p>
          <a:p>
            <a:pPr lvl="1"/>
            <a:r>
              <a:rPr lang="en-CA" dirty="0"/>
              <a:t>Buzzer</a:t>
            </a:r>
          </a:p>
          <a:p>
            <a:endParaRPr lang="en-CA" dirty="0"/>
          </a:p>
        </p:txBody>
      </p:sp>
    </p:spTree>
    <p:extLst>
      <p:ext uri="{BB962C8B-B14F-4D97-AF65-F5344CB8AC3E}">
        <p14:creationId xmlns:p14="http://schemas.microsoft.com/office/powerpoint/2010/main" val="316433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Budget</a:t>
            </a:r>
            <a:br>
              <a:rPr lang="en-CA" dirty="0"/>
            </a:br>
            <a:endParaRPr lang="en-CA" dirty="0"/>
          </a:p>
        </p:txBody>
      </p:sp>
      <p:pic>
        <p:nvPicPr>
          <p:cNvPr id="5" name="Content Placeholder 4"/>
          <p:cNvPicPr>
            <a:picLocks noGrp="1" noChangeAspect="1"/>
          </p:cNvPicPr>
          <p:nvPr>
            <p:ph idx="1"/>
          </p:nvPr>
        </p:nvPicPr>
        <p:blipFill>
          <a:blip r:embed="rId2"/>
          <a:stretch>
            <a:fillRect/>
          </a:stretch>
        </p:blipFill>
        <p:spPr>
          <a:xfrm>
            <a:off x="1653606" y="1340768"/>
            <a:ext cx="8882078" cy="4581282"/>
          </a:xfrm>
          <a:prstGeom prst="rect">
            <a:avLst/>
          </a:prstGeom>
        </p:spPr>
      </p:pic>
    </p:spTree>
    <p:extLst>
      <p:ext uri="{BB962C8B-B14F-4D97-AF65-F5344CB8AC3E}">
        <p14:creationId xmlns:p14="http://schemas.microsoft.com/office/powerpoint/2010/main" val="244073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Project Schedule</a:t>
            </a:r>
            <a:br>
              <a:rPr lang="en-CA" dirty="0"/>
            </a:br>
            <a:endParaRPr lang="en-CA" dirty="0"/>
          </a:p>
        </p:txBody>
      </p:sp>
      <p:pic>
        <p:nvPicPr>
          <p:cNvPr id="4" name="Content Placeholder 3"/>
          <p:cNvPicPr>
            <a:picLocks noGrp="1" noChangeAspect="1"/>
          </p:cNvPicPr>
          <p:nvPr>
            <p:ph idx="1"/>
          </p:nvPr>
        </p:nvPicPr>
        <p:blipFill>
          <a:blip r:embed="rId2"/>
          <a:stretch>
            <a:fillRect/>
          </a:stretch>
        </p:blipFill>
        <p:spPr>
          <a:xfrm>
            <a:off x="278678" y="2132856"/>
            <a:ext cx="11631934" cy="2895713"/>
          </a:xfrm>
          <a:prstGeom prst="rect">
            <a:avLst/>
          </a:prstGeom>
        </p:spPr>
      </p:pic>
    </p:spTree>
    <p:extLst>
      <p:ext uri="{BB962C8B-B14F-4D97-AF65-F5344CB8AC3E}">
        <p14:creationId xmlns:p14="http://schemas.microsoft.com/office/powerpoint/2010/main" val="7417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Knowledge Used From Other Classes</a:t>
            </a:r>
            <a:br>
              <a:rPr lang="en-CA" dirty="0"/>
            </a:br>
            <a:endParaRPr lang="en-CA" dirty="0"/>
          </a:p>
        </p:txBody>
      </p:sp>
      <p:sp>
        <p:nvSpPr>
          <p:cNvPr id="3" name="Content Placeholder 2"/>
          <p:cNvSpPr>
            <a:spLocks noGrp="1"/>
          </p:cNvSpPr>
          <p:nvPr>
            <p:ph idx="1"/>
          </p:nvPr>
        </p:nvSpPr>
        <p:spPr/>
        <p:txBody>
          <a:bodyPr/>
          <a:lstStyle/>
          <a:p>
            <a:r>
              <a:rPr lang="en-CA" b="1" dirty="0"/>
              <a:t>Electronic Devices and Circuits – Soldering experience</a:t>
            </a:r>
          </a:p>
          <a:p>
            <a:r>
              <a:rPr lang="en-CA" b="1" dirty="0"/>
              <a:t>Database with Java – Setting up database</a:t>
            </a:r>
          </a:p>
          <a:p>
            <a:r>
              <a:rPr lang="en-CA" b="1" dirty="0"/>
              <a:t>Electronic Circuits – Voltage Divider calculations</a:t>
            </a:r>
          </a:p>
          <a:p>
            <a:r>
              <a:rPr lang="en-CA" b="1" dirty="0"/>
              <a:t>Technical Workplace Writing – Creating write-ups and technical drawings</a:t>
            </a:r>
          </a:p>
          <a:p>
            <a:r>
              <a:rPr lang="en-CA" b="1" dirty="0"/>
              <a:t>Software Engineering – Creating project schedules</a:t>
            </a:r>
          </a:p>
          <a:p>
            <a:r>
              <a:rPr lang="en-CA" b="1" dirty="0"/>
              <a:t>Internet Programming – Writing web service</a:t>
            </a:r>
          </a:p>
          <a:p>
            <a:endParaRPr lang="en-CA" b="1" dirty="0"/>
          </a:p>
          <a:p>
            <a:endParaRPr lang="en-CA" dirty="0"/>
          </a:p>
        </p:txBody>
      </p:sp>
    </p:spTree>
    <p:extLst>
      <p:ext uri="{BB962C8B-B14F-4D97-AF65-F5344CB8AC3E}">
        <p14:creationId xmlns:p14="http://schemas.microsoft.com/office/powerpoint/2010/main" val="48131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876" y="609600"/>
            <a:ext cx="9143538" cy="515144"/>
          </a:xfrm>
        </p:spPr>
        <p:txBody>
          <a:bodyPr>
            <a:normAutofit fontScale="90000"/>
          </a:bodyPr>
          <a:lstStyle/>
          <a:p>
            <a:r>
              <a:rPr lang="en-CA" dirty="0"/>
              <a:t>Hardware</a:t>
            </a:r>
          </a:p>
        </p:txBody>
      </p:sp>
      <p:sp>
        <p:nvSpPr>
          <p:cNvPr id="5" name="Text Placeholder 4"/>
          <p:cNvSpPr>
            <a:spLocks noGrp="1"/>
          </p:cNvSpPr>
          <p:nvPr>
            <p:ph type="body" idx="1"/>
          </p:nvPr>
        </p:nvSpPr>
        <p:spPr>
          <a:xfrm>
            <a:off x="1522415" y="4382462"/>
            <a:ext cx="4419599" cy="1395989"/>
          </a:xfrm>
        </p:spPr>
        <p:txBody>
          <a:bodyPr/>
          <a:lstStyle/>
          <a:p>
            <a:r>
              <a:rPr lang="en-CA" dirty="0"/>
              <a:t>Base Station</a:t>
            </a:r>
          </a:p>
          <a:p>
            <a:r>
              <a:rPr lang="en-CA" sz="1400" b="0" dirty="0"/>
              <a:t>Raspberry Pi 3 with </a:t>
            </a:r>
            <a:r>
              <a:rPr lang="en-CA" sz="1400" b="0" dirty="0" err="1"/>
              <a:t>Xbee</a:t>
            </a:r>
            <a:r>
              <a:rPr lang="en-CA" sz="1400" b="0" dirty="0"/>
              <a:t> Wireless module</a:t>
            </a:r>
          </a:p>
          <a:p>
            <a:endParaRPr lang="en-CA" sz="1400" dirty="0"/>
          </a:p>
          <a:p>
            <a:endParaRPr lang="en-CA" sz="1400" dirty="0"/>
          </a:p>
          <a:p>
            <a:endParaRPr lang="en-CA" sz="1400" dirty="0"/>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4" y="1196752"/>
            <a:ext cx="4419600" cy="2946400"/>
          </a:xfrm>
        </p:spPr>
      </p:pic>
      <p:sp>
        <p:nvSpPr>
          <p:cNvPr id="7" name="Text Placeholder 6"/>
          <p:cNvSpPr>
            <a:spLocks noGrp="1"/>
          </p:cNvSpPr>
          <p:nvPr>
            <p:ph type="body" sz="quarter" idx="3"/>
          </p:nvPr>
        </p:nvSpPr>
        <p:spPr>
          <a:xfrm>
            <a:off x="6262356" y="4388594"/>
            <a:ext cx="4419599" cy="1389857"/>
          </a:xfrm>
        </p:spPr>
        <p:txBody>
          <a:bodyPr>
            <a:normAutofit/>
          </a:bodyPr>
          <a:lstStyle/>
          <a:p>
            <a:r>
              <a:rPr lang="en-CA" dirty="0"/>
              <a:t>Sensor Hub</a:t>
            </a:r>
          </a:p>
          <a:p>
            <a:r>
              <a:rPr lang="en-CA" sz="1400" b="0" dirty="0"/>
              <a:t>Arduino Uno with </a:t>
            </a:r>
            <a:r>
              <a:rPr lang="en-CA" sz="1400" b="0" dirty="0" err="1"/>
              <a:t>Xbee</a:t>
            </a:r>
            <a:r>
              <a:rPr lang="en-CA" sz="1400" b="0" dirty="0"/>
              <a:t> Wireless Antenna, Light Sensor, Gas Sensor, Current Sensor, Water Flow Sensor, Temperature Sensor, Humidity Sensor, Remote Controllable Light, and Buzzer</a:t>
            </a:r>
          </a:p>
        </p:txBody>
      </p:sp>
      <p:pic>
        <p:nvPicPr>
          <p:cNvPr id="16" name="Content Placeholder 15"/>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262356" y="1196752"/>
            <a:ext cx="4419600" cy="2946400"/>
          </a:xfrm>
        </p:spPr>
      </p:pic>
    </p:spTree>
    <p:extLst>
      <p:ext uri="{BB962C8B-B14F-4D97-AF65-F5344CB8AC3E}">
        <p14:creationId xmlns:p14="http://schemas.microsoft.com/office/powerpoint/2010/main" val="3149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876" y="609600"/>
            <a:ext cx="9143538" cy="803176"/>
          </a:xfrm>
        </p:spPr>
        <p:txBody>
          <a:bodyPr/>
          <a:lstStyle/>
          <a:p>
            <a:r>
              <a:rPr lang="en-CA" dirty="0"/>
              <a:t>Mobile Android Application</a:t>
            </a:r>
          </a:p>
        </p:txBody>
      </p:sp>
      <p:pic>
        <p:nvPicPr>
          <p:cNvPr id="7" name="Content Placeholder 6"/>
          <p:cNvPicPr>
            <a:picLocks noGrp="1" noChangeAspect="1"/>
          </p:cNvPicPr>
          <p:nvPr>
            <p:ph sz="half" idx="1"/>
          </p:nvPr>
        </p:nvPicPr>
        <p:blipFill>
          <a:blip r:embed="rId2"/>
          <a:stretch>
            <a:fillRect/>
          </a:stretch>
        </p:blipFill>
        <p:spPr>
          <a:xfrm>
            <a:off x="837828" y="1904999"/>
            <a:ext cx="2317954" cy="4089400"/>
          </a:xfrm>
          <a:prstGeom prst="rect">
            <a:avLst/>
          </a:prstGeom>
        </p:spPr>
      </p:pic>
      <p:sp>
        <p:nvSpPr>
          <p:cNvPr id="6" name="Content Placeholder 5"/>
          <p:cNvSpPr>
            <a:spLocks noGrp="1"/>
          </p:cNvSpPr>
          <p:nvPr>
            <p:ph sz="half" idx="2"/>
          </p:nvPr>
        </p:nvSpPr>
        <p:spPr/>
        <p:txBody>
          <a:bodyPr/>
          <a:lstStyle/>
          <a:p>
            <a:r>
              <a:rPr lang="en-CA" dirty="0"/>
              <a:t>The ActiveHouse Android app is used to view all of the sensor data from the </a:t>
            </a:r>
          </a:p>
        </p:txBody>
      </p:sp>
      <p:pic>
        <p:nvPicPr>
          <p:cNvPr id="8" name="Picture 7"/>
          <p:cNvPicPr>
            <a:picLocks noChangeAspect="1"/>
          </p:cNvPicPr>
          <p:nvPr/>
        </p:nvPicPr>
        <p:blipFill>
          <a:blip r:embed="rId3"/>
          <a:stretch>
            <a:fillRect/>
          </a:stretch>
        </p:blipFill>
        <p:spPr>
          <a:xfrm>
            <a:off x="3567130" y="1904999"/>
            <a:ext cx="2252371" cy="4026966"/>
          </a:xfrm>
          <a:prstGeom prst="rect">
            <a:avLst/>
          </a:prstGeom>
        </p:spPr>
      </p:pic>
    </p:spTree>
    <p:extLst>
      <p:ext uri="{BB962C8B-B14F-4D97-AF65-F5344CB8AC3E}">
        <p14:creationId xmlns:p14="http://schemas.microsoft.com/office/powerpoint/2010/main" val="143337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Web Interface / Database</a:t>
            </a:r>
          </a:p>
        </p:txBody>
      </p:sp>
      <p:sp>
        <p:nvSpPr>
          <p:cNvPr id="3" name="Content Placeholder 2"/>
          <p:cNvSpPr>
            <a:spLocks noGrp="1"/>
          </p:cNvSpPr>
          <p:nvPr>
            <p:ph sz="half" idx="1"/>
          </p:nvPr>
        </p:nvSpPr>
        <p:spPr/>
        <p:txBody>
          <a:bodyPr/>
          <a:lstStyle/>
          <a:p>
            <a:r>
              <a:rPr lang="en-CA" dirty="0"/>
              <a:t>I am using a MySQL database hosted on Munro to store all of my sensor data</a:t>
            </a:r>
          </a:p>
          <a:p>
            <a:r>
              <a:rPr lang="en-CA" dirty="0"/>
              <a:t>The web service is written in PHP and is used to communicate with both the mobile app and the Raspberry Pi base stations to send and receive data from the database.</a:t>
            </a:r>
          </a:p>
        </p:txBody>
      </p:sp>
      <p:pic>
        <p:nvPicPr>
          <p:cNvPr id="6" name="Content Placeholder 5"/>
          <p:cNvPicPr>
            <a:picLocks noGrp="1" noChangeAspect="1"/>
          </p:cNvPicPr>
          <p:nvPr>
            <p:ph sz="half" idx="2"/>
          </p:nvPr>
        </p:nvPicPr>
        <p:blipFill>
          <a:blip r:embed="rId2"/>
          <a:stretch>
            <a:fillRect/>
          </a:stretch>
        </p:blipFill>
        <p:spPr>
          <a:xfrm>
            <a:off x="7391552" y="564458"/>
            <a:ext cx="2807316" cy="5429942"/>
          </a:xfrm>
          <a:prstGeom prst="rect">
            <a:avLst/>
          </a:prstGeom>
        </p:spPr>
      </p:pic>
    </p:spTree>
    <p:extLst>
      <p:ext uri="{BB962C8B-B14F-4D97-AF65-F5344CB8AC3E}">
        <p14:creationId xmlns:p14="http://schemas.microsoft.com/office/powerpoint/2010/main" val="2448451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Conclusion</a:t>
            </a:r>
          </a:p>
        </p:txBody>
      </p:sp>
      <p:sp>
        <p:nvSpPr>
          <p:cNvPr id="3" name="Content Placeholder 2"/>
          <p:cNvSpPr>
            <a:spLocks noGrp="1"/>
          </p:cNvSpPr>
          <p:nvPr>
            <p:ph sz="half" idx="1"/>
          </p:nvPr>
        </p:nvSpPr>
        <p:spPr/>
        <p:txBody>
          <a:bodyPr/>
          <a:lstStyle/>
          <a:p>
            <a:endParaRPr lang="en-CA" dirty="0"/>
          </a:p>
        </p:txBody>
      </p:sp>
      <p:sp>
        <p:nvSpPr>
          <p:cNvPr id="4" name="Content Placeholder 3"/>
          <p:cNvSpPr>
            <a:spLocks noGrp="1"/>
          </p:cNvSpPr>
          <p:nvPr>
            <p:ph sz="half" idx="2"/>
          </p:nvPr>
        </p:nvSpPr>
        <p:spPr/>
        <p:txBody>
          <a:bodyPr/>
          <a:lstStyle/>
          <a:p>
            <a:endParaRPr lang="en-CA"/>
          </a:p>
        </p:txBody>
      </p:sp>
    </p:spTree>
    <p:extLst>
      <p:ext uri="{BB962C8B-B14F-4D97-AF65-F5344CB8AC3E}">
        <p14:creationId xmlns:p14="http://schemas.microsoft.com/office/powerpoint/2010/main" val="37801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1C9EA2-3281-42E8-8199-7076EBA492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Striped black border presentation (widescreen)</Template>
  <TotalTime>0</TotalTime>
  <Words>300</Words>
  <Application>Microsoft Office PowerPoint</Application>
  <PresentationFormat>Custom</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Euphemia</vt:lpstr>
      <vt:lpstr>Striped Border 16x9</vt:lpstr>
      <vt:lpstr>Active House</vt:lpstr>
      <vt:lpstr>Introduction</vt:lpstr>
      <vt:lpstr>Budget </vt:lpstr>
      <vt:lpstr>Project Schedule </vt:lpstr>
      <vt:lpstr>Knowledge Used From Other Classes </vt:lpstr>
      <vt:lpstr>Hardware</vt:lpstr>
      <vt:lpstr>Mobile Android Application</vt:lpstr>
      <vt:lpstr>Web Interface / Database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2016-11-29T19:06:14Z</dcterms:created>
  <dcterms:modified xsi:type="dcterms:W3CDTF">2017-04-17T19:44:10Z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TC028010989991</vt:lpwstr>
  </property>
</Properties>
</file>