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7" r:id="rId8"/>
    <p:sldId id="276" r:id="rId9"/>
    <p:sldId id="272" r:id="rId10"/>
    <p:sldId id="263" r:id="rId11"/>
    <p:sldId id="261" r:id="rId12"/>
    <p:sldId id="262" r:id="rId13"/>
    <p:sldId id="278" r:id="rId14"/>
    <p:sldId id="264" r:id="rId15"/>
    <p:sldId id="280" r:id="rId16"/>
    <p:sldId id="265" r:id="rId17"/>
    <p:sldId id="267" r:id="rId18"/>
    <p:sldId id="281" r:id="rId19"/>
    <p:sldId id="268"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By 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20974" y="2575904"/>
            <a:ext cx="5376201" cy="1631216"/>
          </a:xfrm>
          <a:prstGeom prst="rect">
            <a:avLst/>
          </a:prstGeom>
          <a:noFill/>
        </p:spPr>
        <p:txBody>
          <a:bodyPr wrap="square" rtlCol="0">
            <a:spAutoFit/>
          </a:bodyPr>
          <a:lstStyle/>
          <a:p>
            <a:pPr algn="ctr"/>
            <a:r>
              <a:rPr lang="en-US" sz="2800" dirty="0"/>
              <a:t>Predicting Whether Insurance Underwriting Gain Will Be Negative </a:t>
            </a:r>
          </a:p>
          <a:p>
            <a:pPr algn="ctr"/>
            <a:endParaRPr lang="en-US" sz="2200" i="1" dirty="0"/>
          </a:p>
          <a:p>
            <a:pPr algn="ctr"/>
            <a:r>
              <a:rPr lang="en-US" sz="2200" i="1" dirty="0"/>
              <a:t>(with not such great data)</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719086" y="320462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2747664" y="406224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350193" y="651140"/>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882113"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034513"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186913"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339313"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AE0C1F-FEE2-4E09-BD1D-9C1C34E19584}"/>
              </a:ext>
            </a:extLst>
          </p:cNvPr>
          <p:cNvSpPr txBox="1"/>
          <p:nvPr/>
        </p:nvSpPr>
        <p:spPr>
          <a:xfrm>
            <a:off x="27131" y="27131"/>
            <a:ext cx="5219115" cy="523220"/>
          </a:xfrm>
          <a:prstGeom prst="rect">
            <a:avLst/>
          </a:prstGeom>
          <a:noFill/>
        </p:spPr>
        <p:txBody>
          <a:bodyPr wrap="square" rtlCol="0">
            <a:spAutoFit/>
          </a:bodyPr>
          <a:lstStyle/>
          <a:p>
            <a:r>
              <a:rPr lang="en-US" sz="2800" b="1" dirty="0"/>
              <a:t>Get the data … </a:t>
            </a:r>
          </a:p>
        </p:txBody>
      </p:sp>
    </p:spTree>
    <p:extLst>
      <p:ext uri="{BB962C8B-B14F-4D97-AF65-F5344CB8AC3E}">
        <p14:creationId xmlns:p14="http://schemas.microsoft.com/office/powerpoint/2010/main" val="27573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astated look">
            <a:extLst>
              <a:ext uri="{FF2B5EF4-FFF2-40B4-BE49-F238E27FC236}">
                <a16:creationId xmlns:a16="http://schemas.microsoft.com/office/drawing/2014/main" id="{BD0BC97C-B508-44DC-AD64-B7CF936F634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80866" y="-1000"/>
            <a:ext cx="3912394" cy="29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4"/>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5"/>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6"/>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472663" cy="954107"/>
          </a:xfrm>
          <a:prstGeom prst="rect">
            <a:avLst/>
          </a:prstGeom>
          <a:noFill/>
        </p:spPr>
        <p:txBody>
          <a:bodyPr wrap="square" rtlCol="0">
            <a:spAutoFit/>
          </a:bodyPr>
          <a:lstStyle/>
          <a:p>
            <a:r>
              <a:rPr lang="en-US" sz="2800" b="1" dirty="0"/>
              <a:t>The horror.</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4098" name="Picture 2" descr="Image result for hands up in frustration">
            <a:extLst>
              <a:ext uri="{FF2B5EF4-FFF2-40B4-BE49-F238E27FC236}">
                <a16:creationId xmlns:a16="http://schemas.microsoft.com/office/drawing/2014/main" id="{AB0D675B-E74F-4988-A8B9-7503A42E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6252" y="0"/>
            <a:ext cx="2025748" cy="20257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729174" y="1036634"/>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729175" y="4516033"/>
            <a:ext cx="4206239" cy="523220"/>
          </a:xfrm>
          <a:prstGeom prst="rect">
            <a:avLst/>
          </a:prstGeom>
          <a:noFill/>
        </p:spPr>
        <p:txBody>
          <a:bodyPr wrap="square" rtlCol="0">
            <a:spAutoFit/>
          </a:bodyPr>
          <a:lstStyle/>
          <a:p>
            <a:pPr algn="just"/>
            <a:r>
              <a:rPr lang="en-US" sz="2800" i="1" u="sng" dirty="0"/>
              <a:t>Best R2 Score =&gt; 0.53</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Tree>
    <p:extLst>
      <p:ext uri="{BB962C8B-B14F-4D97-AF65-F5344CB8AC3E}">
        <p14:creationId xmlns:p14="http://schemas.microsoft.com/office/powerpoint/2010/main" val="206052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632382" y="3590919"/>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598820" y="5472332"/>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532816 w 3193366"/>
              <a:gd name="connsiteY3" fmla="*/ 0 h 755584"/>
              <a:gd name="connsiteX4" fmla="*/ 2033110 w 3193366"/>
              <a:gd name="connsiteY4" fmla="*/ 0 h 755584"/>
              <a:gd name="connsiteX5" fmla="*/ 2533404 w 3193366"/>
              <a:gd name="connsiteY5" fmla="*/ 0 h 755584"/>
              <a:gd name="connsiteX6" fmla="*/ 3193366 w 3193366"/>
              <a:gd name="connsiteY6" fmla="*/ 0 h 755584"/>
              <a:gd name="connsiteX7" fmla="*/ 3193366 w 3193366"/>
              <a:gd name="connsiteY7" fmla="*/ 362680 h 755584"/>
              <a:gd name="connsiteX8" fmla="*/ 3193366 w 3193366"/>
              <a:gd name="connsiteY8" fmla="*/ 755584 h 755584"/>
              <a:gd name="connsiteX9" fmla="*/ 2725006 w 3193366"/>
              <a:gd name="connsiteY9" fmla="*/ 755584 h 755584"/>
              <a:gd name="connsiteX10" fmla="*/ 2192778 w 3193366"/>
              <a:gd name="connsiteY10" fmla="*/ 755584 h 755584"/>
              <a:gd name="connsiteX11" fmla="*/ 1660550 w 3193366"/>
              <a:gd name="connsiteY11" fmla="*/ 755584 h 755584"/>
              <a:gd name="connsiteX12" fmla="*/ 1160256 w 3193366"/>
              <a:gd name="connsiteY12" fmla="*/ 755584 h 755584"/>
              <a:gd name="connsiteX13" fmla="*/ 564161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629142" y="1135825"/>
            <a:ext cx="7652825" cy="1384995"/>
          </a:xfrm>
          <a:prstGeom prst="rect">
            <a:avLst/>
          </a:prstGeom>
          <a:noFill/>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5904569" y="5454889"/>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6392888" y="38384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Tree>
    <p:extLst>
      <p:ext uri="{BB962C8B-B14F-4D97-AF65-F5344CB8AC3E}">
        <p14:creationId xmlns:p14="http://schemas.microsoft.com/office/powerpoint/2010/main" val="52734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371059" y="3784248"/>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609600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14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108524" y="134649"/>
            <a:ext cx="5219115" cy="523220"/>
          </a:xfrm>
          <a:prstGeom prst="rect">
            <a:avLst/>
          </a:prstGeom>
          <a:noFill/>
        </p:spPr>
        <p:txBody>
          <a:bodyPr wrap="square" rtlCol="0">
            <a:spAutoFit/>
          </a:bodyPr>
          <a:lstStyle/>
          <a:p>
            <a:r>
              <a:rPr lang="en-US" sz="2800" b="1" dirty="0"/>
              <a:t>Comparison</a:t>
            </a:r>
          </a:p>
        </p:txBody>
      </p:sp>
      <p:grpSp>
        <p:nvGrpSpPr>
          <p:cNvPr id="17" name="Group 16">
            <a:extLst>
              <a:ext uri="{FF2B5EF4-FFF2-40B4-BE49-F238E27FC236}">
                <a16:creationId xmlns:a16="http://schemas.microsoft.com/office/drawing/2014/main" id="{61F5B0BC-10C8-4446-A419-3071901893C2}"/>
              </a:ext>
            </a:extLst>
          </p:cNvPr>
          <p:cNvGrpSpPr/>
          <p:nvPr/>
        </p:nvGrpSpPr>
        <p:grpSpPr>
          <a:xfrm>
            <a:off x="2582480" y="3716386"/>
            <a:ext cx="7027040" cy="2909500"/>
            <a:chOff x="4807024" y="3619283"/>
            <a:chExt cx="7212037" cy="2943337"/>
          </a:xfrm>
        </p:grpSpPr>
        <p:pic>
          <p:nvPicPr>
            <p:cNvPr id="12" name="Picture 11">
              <a:extLst>
                <a:ext uri="{FF2B5EF4-FFF2-40B4-BE49-F238E27FC236}">
                  <a16:creationId xmlns:a16="http://schemas.microsoft.com/office/drawing/2014/main" id="{64DDAB54-BA93-4722-9739-47518E1E1FE8}"/>
                </a:ext>
              </a:extLst>
            </p:cNvPr>
            <p:cNvPicPr>
              <a:picLocks noChangeAspect="1"/>
            </p:cNvPicPr>
            <p:nvPr/>
          </p:nvPicPr>
          <p:blipFill>
            <a:blip r:embed="rId3"/>
            <a:stretch>
              <a:fillRect/>
            </a:stretch>
          </p:blipFill>
          <p:spPr>
            <a:xfrm>
              <a:off x="4807024" y="3619283"/>
              <a:ext cx="7212037" cy="2943337"/>
            </a:xfrm>
            <a:prstGeom prst="rect">
              <a:avLst/>
            </a:prstGeom>
            <a:ln>
              <a:solidFill>
                <a:schemeClr val="tx1"/>
              </a:solidFill>
            </a:ln>
          </p:spPr>
        </p:pic>
        <p:sp>
          <p:nvSpPr>
            <p:cNvPr id="13" name="Rectangle 12">
              <a:extLst>
                <a:ext uri="{FF2B5EF4-FFF2-40B4-BE49-F238E27FC236}">
                  <a16:creationId xmlns:a16="http://schemas.microsoft.com/office/drawing/2014/main" id="{9671E5B1-A5BF-492A-B37D-7B2315B0C1E6}"/>
                </a:ext>
              </a:extLst>
            </p:cNvPr>
            <p:cNvSpPr/>
            <p:nvPr/>
          </p:nvSpPr>
          <p:spPr>
            <a:xfrm>
              <a:off x="9955800" y="556578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E6DB3A-1F21-4071-B92B-719E35C36FAC}"/>
                </a:ext>
              </a:extLst>
            </p:cNvPr>
            <p:cNvSpPr/>
            <p:nvPr/>
          </p:nvSpPr>
          <p:spPr>
            <a:xfrm>
              <a:off x="8750668" y="517188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C295D-4E5B-4A9F-A31F-33B7362B4FD7}"/>
                </a:ext>
              </a:extLst>
            </p:cNvPr>
            <p:cNvCxnSpPr>
              <a:cxnSpLocks/>
            </p:cNvCxnSpPr>
            <p:nvPr/>
          </p:nvCxnSpPr>
          <p:spPr>
            <a:xfrm flipV="1">
              <a:off x="8307692" y="555975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7A355E-CDE8-4CE5-B8D6-36D062BF3DA2}"/>
                </a:ext>
              </a:extLst>
            </p:cNvPr>
            <p:cNvCxnSpPr>
              <a:cxnSpLocks/>
            </p:cNvCxnSpPr>
            <p:nvPr/>
          </p:nvCxnSpPr>
          <p:spPr>
            <a:xfrm flipV="1">
              <a:off x="9559488" y="595967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7BC7B5-E615-4225-96AC-4464445BD4D6}"/>
              </a:ext>
            </a:extLst>
          </p:cNvPr>
          <p:cNvGrpSpPr/>
          <p:nvPr/>
        </p:nvGrpSpPr>
        <p:grpSpPr>
          <a:xfrm>
            <a:off x="2582479" y="286464"/>
            <a:ext cx="7027040" cy="2909500"/>
            <a:chOff x="172939" y="1912919"/>
            <a:chExt cx="7027040" cy="2909500"/>
          </a:xfrm>
        </p:grpSpPr>
        <p:pic>
          <p:nvPicPr>
            <p:cNvPr id="5" name="Picture 4">
              <a:extLst>
                <a:ext uri="{FF2B5EF4-FFF2-40B4-BE49-F238E27FC236}">
                  <a16:creationId xmlns:a16="http://schemas.microsoft.com/office/drawing/2014/main" id="{214882EB-68E3-468E-AB19-255C29395F98}"/>
                </a:ext>
              </a:extLst>
            </p:cNvPr>
            <p:cNvPicPr>
              <a:picLocks noChangeAspect="1"/>
            </p:cNvPicPr>
            <p:nvPr/>
          </p:nvPicPr>
          <p:blipFill>
            <a:blip r:embed="rId4"/>
            <a:stretch>
              <a:fillRect/>
            </a:stretch>
          </p:blipFill>
          <p:spPr>
            <a:xfrm>
              <a:off x="172939" y="1912919"/>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6973E923-A857-4038-ADA6-5F6196C0F818}"/>
                </a:ext>
              </a:extLst>
            </p:cNvPr>
            <p:cNvSpPr/>
            <p:nvPr/>
          </p:nvSpPr>
          <p:spPr>
            <a:xfrm>
              <a:off x="5150785" y="389395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B96F53-33B1-41EC-AC75-0B394278C26A}"/>
                </a:ext>
              </a:extLst>
            </p:cNvPr>
            <p:cNvSpPr/>
            <p:nvPr/>
          </p:nvSpPr>
          <p:spPr>
            <a:xfrm>
              <a:off x="3945653" y="350005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A514F3-C52E-4EC2-BEFB-8C639D7B9568}"/>
                </a:ext>
              </a:extLst>
            </p:cNvPr>
            <p:cNvCxnSpPr>
              <a:cxnSpLocks/>
            </p:cNvCxnSpPr>
            <p:nvPr/>
          </p:nvCxnSpPr>
          <p:spPr>
            <a:xfrm flipV="1">
              <a:off x="3502677" y="388792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D4D84D-19FF-4048-91BD-B26A96856A8D}"/>
                </a:ext>
              </a:extLst>
            </p:cNvPr>
            <p:cNvCxnSpPr>
              <a:cxnSpLocks/>
            </p:cNvCxnSpPr>
            <p:nvPr/>
          </p:nvCxnSpPr>
          <p:spPr>
            <a:xfrm flipV="1">
              <a:off x="4754473" y="428784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50B2E6E-E3A0-4CF3-8322-49CAA3FD517F}"/>
              </a:ext>
            </a:extLst>
          </p:cNvPr>
          <p:cNvSpPr txBox="1"/>
          <p:nvPr/>
        </p:nvSpPr>
        <p:spPr>
          <a:xfrm>
            <a:off x="914590" y="1307360"/>
            <a:ext cx="5219115" cy="954107"/>
          </a:xfrm>
          <a:prstGeom prst="rect">
            <a:avLst/>
          </a:prstGeom>
          <a:noFill/>
        </p:spPr>
        <p:txBody>
          <a:bodyPr wrap="square" rtlCol="0">
            <a:spAutoFit/>
          </a:bodyPr>
          <a:lstStyle/>
          <a:p>
            <a:r>
              <a:rPr lang="en-US" sz="2800" dirty="0"/>
              <a:t>Logistic </a:t>
            </a:r>
          </a:p>
          <a:p>
            <a:r>
              <a:rPr lang="en-US" sz="2800" dirty="0"/>
              <a:t>Regressor</a:t>
            </a:r>
          </a:p>
        </p:txBody>
      </p:sp>
      <p:sp>
        <p:nvSpPr>
          <p:cNvPr id="20" name="TextBox 19">
            <a:extLst>
              <a:ext uri="{FF2B5EF4-FFF2-40B4-BE49-F238E27FC236}">
                <a16:creationId xmlns:a16="http://schemas.microsoft.com/office/drawing/2014/main" id="{36294F3D-7FE0-498B-9CE7-DB99A325B832}"/>
              </a:ext>
            </a:extLst>
          </p:cNvPr>
          <p:cNvSpPr txBox="1"/>
          <p:nvPr/>
        </p:nvSpPr>
        <p:spPr>
          <a:xfrm>
            <a:off x="1529973" y="4210990"/>
            <a:ext cx="5219115" cy="954107"/>
          </a:xfrm>
          <a:prstGeom prst="rect">
            <a:avLst/>
          </a:prstGeom>
          <a:noFill/>
        </p:spPr>
        <p:txBody>
          <a:bodyPr wrap="square" rtlCol="0">
            <a:spAutoFit/>
          </a:bodyPr>
          <a:lstStyle/>
          <a:p>
            <a:r>
              <a:rPr lang="en-US" sz="2800" dirty="0"/>
              <a:t>Extra</a:t>
            </a:r>
          </a:p>
          <a:p>
            <a:r>
              <a:rPr lang="en-US" sz="2800" dirty="0"/>
              <a:t>Trees</a:t>
            </a:r>
          </a:p>
        </p:txBody>
      </p:sp>
    </p:spTree>
    <p:extLst>
      <p:ext uri="{BB962C8B-B14F-4D97-AF65-F5344CB8AC3E}">
        <p14:creationId xmlns:p14="http://schemas.microsoft.com/office/powerpoint/2010/main" val="121734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Concluding Points</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659285"/>
            <a:ext cx="11223675"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the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data from the annual returns, the classification model was able to out-perform the baseline accuracy. Imagine what more a </a:t>
            </a:r>
            <a:r>
              <a:rPr lang="en-US" sz="2800" b="1" i="1" u="sng" dirty="0"/>
              <a:t>GA DSI Graduate with access to underwriting and claims data </a:t>
            </a:r>
            <a:r>
              <a:rPr lang="en-US" sz="2800" i="1" dirty="0"/>
              <a:t>can do for an insurer.</a:t>
            </a:r>
          </a:p>
        </p:txBody>
      </p:sp>
    </p:spTree>
    <p:extLst>
      <p:ext uri="{BB962C8B-B14F-4D97-AF65-F5344CB8AC3E}">
        <p14:creationId xmlns:p14="http://schemas.microsoft.com/office/powerpoint/2010/main" val="105577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 squeezing blood from stone : Stock Photo">
            <a:extLst>
              <a:ext uri="{FF2B5EF4-FFF2-40B4-BE49-F238E27FC236}">
                <a16:creationId xmlns:a16="http://schemas.microsoft.com/office/drawing/2014/main" id="{603A6E5A-EA32-4DA9-8F2F-A7131D0024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01" r="14478"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7F33C9-F433-4FEB-B353-F078A74E69C3}"/>
              </a:ext>
            </a:extLst>
          </p:cNvPr>
          <p:cNvSpPr>
            <a:spLocks noGrp="1"/>
          </p:cNvSpPr>
          <p:nvPr>
            <p:ph type="ctrTitle"/>
          </p:nvPr>
        </p:nvSpPr>
        <p:spPr>
          <a:xfrm>
            <a:off x="3669893" y="4071468"/>
            <a:ext cx="6172781" cy="780672"/>
          </a:xfrm>
          <a:solidFill>
            <a:schemeClr val="bg1">
              <a:tint val="95000"/>
              <a:satMod val="170000"/>
            </a:schemeClr>
          </a:solidFill>
        </p:spPr>
        <p:txBody>
          <a:bodyPr anchor="b">
            <a:normAutofit/>
          </a:bodyPr>
          <a:lstStyle/>
          <a:p>
            <a:pPr algn="l"/>
            <a:r>
              <a:rPr lang="en-US" sz="4600" i="1" dirty="0"/>
              <a:t>… blood from stone</a:t>
            </a:r>
          </a:p>
        </p:txBody>
      </p:sp>
      <p:cxnSp>
        <p:nvCxnSpPr>
          <p:cNvPr id="6" name="Straight Arrow Connector 5">
            <a:extLst>
              <a:ext uri="{FF2B5EF4-FFF2-40B4-BE49-F238E27FC236}">
                <a16:creationId xmlns:a16="http://schemas.microsoft.com/office/drawing/2014/main" id="{FA41F27D-76C4-4F53-BCED-03ABD79F7CE5}"/>
              </a:ext>
            </a:extLst>
          </p:cNvPr>
          <p:cNvCxnSpPr>
            <a:cxnSpLocks/>
          </p:cNvCxnSpPr>
          <p:nvPr/>
        </p:nvCxnSpPr>
        <p:spPr>
          <a:xfrm flipH="1">
            <a:off x="4615102" y="822960"/>
            <a:ext cx="1918617" cy="60402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25E34-7C9B-4995-8DBE-83FD345D59B0}"/>
              </a:ext>
            </a:extLst>
          </p:cNvPr>
          <p:cNvCxnSpPr>
            <a:cxnSpLocks/>
          </p:cNvCxnSpPr>
          <p:nvPr/>
        </p:nvCxnSpPr>
        <p:spPr>
          <a:xfrm flipH="1" flipV="1">
            <a:off x="3599554" y="5565082"/>
            <a:ext cx="3086389" cy="46995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91401DDE-33E0-45FA-8D90-DBEFF2B5560F}"/>
              </a:ext>
            </a:extLst>
          </p:cNvPr>
          <p:cNvSpPr txBox="1">
            <a:spLocks/>
          </p:cNvSpPr>
          <p:nvPr/>
        </p:nvSpPr>
        <p:spPr>
          <a:xfrm>
            <a:off x="6568889" y="564363"/>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dirty="0"/>
              <a:t>Us</a:t>
            </a:r>
          </a:p>
        </p:txBody>
      </p:sp>
      <p:sp>
        <p:nvSpPr>
          <p:cNvPr id="20" name="Title 1">
            <a:extLst>
              <a:ext uri="{FF2B5EF4-FFF2-40B4-BE49-F238E27FC236}">
                <a16:creationId xmlns:a16="http://schemas.microsoft.com/office/drawing/2014/main" id="{4F0A6568-111B-4152-B2A1-95EEDCFF5558}"/>
              </a:ext>
            </a:extLst>
          </p:cNvPr>
          <p:cNvSpPr txBox="1">
            <a:spLocks/>
          </p:cNvSpPr>
          <p:nvPr/>
        </p:nvSpPr>
        <p:spPr>
          <a:xfrm>
            <a:off x="2820857" y="3185229"/>
            <a:ext cx="1698072" cy="560609"/>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latin typeface="Abadi" panose="020B0604020202020204" pitchFamily="34" charset="0"/>
              </a:rPr>
              <a:t>Data</a:t>
            </a:r>
          </a:p>
        </p:txBody>
      </p:sp>
      <p:sp>
        <p:nvSpPr>
          <p:cNvPr id="21" name="Title 1">
            <a:extLst>
              <a:ext uri="{FF2B5EF4-FFF2-40B4-BE49-F238E27FC236}">
                <a16:creationId xmlns:a16="http://schemas.microsoft.com/office/drawing/2014/main" id="{CD1BEC7A-4424-4AC1-A32F-4481EB59DDB1}"/>
              </a:ext>
            </a:extLst>
          </p:cNvPr>
          <p:cNvSpPr txBox="1">
            <a:spLocks/>
          </p:cNvSpPr>
          <p:nvPr/>
        </p:nvSpPr>
        <p:spPr>
          <a:xfrm>
            <a:off x="6685943" y="5800061"/>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i="1" dirty="0"/>
              <a:t>Value</a:t>
            </a:r>
          </a:p>
        </p:txBody>
      </p:sp>
    </p:spTree>
    <p:extLst>
      <p:ext uri="{BB962C8B-B14F-4D97-AF65-F5344CB8AC3E}">
        <p14:creationId xmlns:p14="http://schemas.microsoft.com/office/powerpoint/2010/main" val="1860572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solidFill>
              <a:schemeClr val="accent1">
                <a:shade val="50000"/>
                <a:alpha val="66000"/>
              </a:schemeClr>
            </a:solidFill>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15528"/>
            <a:ext cx="6203852" cy="523220"/>
          </a:xfrm>
          <a:prstGeom prst="rect">
            <a:avLst/>
          </a:prstGeom>
          <a:noFill/>
        </p:spPr>
        <p:txBody>
          <a:bodyPr wrap="square" rtlCol="0">
            <a:spAutoFit/>
          </a:bodyPr>
          <a:lstStyle/>
          <a:p>
            <a:pPr algn="ctr"/>
            <a:r>
              <a:rPr lang="en-US" sz="2800" b="1" dirty="0"/>
              <a:t>Losers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934178" y="1533378"/>
            <a:ext cx="2537776" cy="353099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519332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0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implement a proof-of-concept, employing only publicly available data, to predict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384995"/>
          </a:xfrm>
          <a:prstGeom prst="rect">
            <a:avLst/>
          </a:prstGeom>
          <a:noFill/>
        </p:spPr>
        <p:txBody>
          <a:bodyPr wrap="square" rtlCol="0">
            <a:spAutoFit/>
          </a:bodyPr>
          <a:lstStyle/>
          <a:p>
            <a:pPr algn="just"/>
            <a:r>
              <a:rPr lang="en-US" sz="2800" i="1" dirty="0">
                <a:solidFill>
                  <a:srgbClr val="002060"/>
                </a:solidFill>
              </a:rPr>
              <a:t>With such predictions, underwriters can place more focus on certain insurance classes and review their underwriting approach, and/or take necessary risk management measures such as re-insuring more.</a:t>
            </a:r>
          </a:p>
        </p:txBody>
      </p:sp>
    </p:spTree>
    <p:extLst>
      <p:ext uri="{BB962C8B-B14F-4D97-AF65-F5344CB8AC3E}">
        <p14:creationId xmlns:p14="http://schemas.microsoft.com/office/powerpoint/2010/main" val="3886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388</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blood from 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from a Stone</dc:title>
  <dc:creator>Irwin Wei</dc:creator>
  <cp:lastModifiedBy>Irwin Wei</cp:lastModifiedBy>
  <cp:revision>56</cp:revision>
  <dcterms:created xsi:type="dcterms:W3CDTF">2019-12-04T19:04:51Z</dcterms:created>
  <dcterms:modified xsi:type="dcterms:W3CDTF">2019-12-05T01:04:38Z</dcterms:modified>
</cp:coreProperties>
</file>