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5" r:id="rId3"/>
    <p:sldId id="274" r:id="rId4"/>
    <p:sldId id="259" r:id="rId5"/>
    <p:sldId id="260" r:id="rId6"/>
    <p:sldId id="258" r:id="rId7"/>
    <p:sldId id="277" r:id="rId8"/>
    <p:sldId id="276" r:id="rId9"/>
    <p:sldId id="272" r:id="rId10"/>
    <p:sldId id="284" r:id="rId11"/>
    <p:sldId id="263" r:id="rId12"/>
    <p:sldId id="261" r:id="rId13"/>
    <p:sldId id="285" r:id="rId14"/>
    <p:sldId id="262" r:id="rId15"/>
    <p:sldId id="278" r:id="rId16"/>
    <p:sldId id="282" r:id="rId17"/>
    <p:sldId id="264" r:id="rId18"/>
    <p:sldId id="280" r:id="rId19"/>
    <p:sldId id="283" r:id="rId20"/>
    <p:sldId id="265" r:id="rId21"/>
    <p:sldId id="267" r:id="rId22"/>
    <p:sldId id="281" r:id="rId23"/>
    <p:sldId id="268" r:id="rId24"/>
    <p:sldId id="286" r:id="rId25"/>
    <p:sldId id="25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1F910-5C93-48E9-B0EB-031C147F0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832724-BA70-43DE-91B1-04A22B9954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CB9460-8EA5-41D5-AEFF-96423DF4F55F}"/>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3824DC79-C908-4CBE-A7E3-39CD81F3D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7E2C6-BAA9-4836-A3D3-874FB7EBAD63}"/>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1409815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6452-6A73-4068-A88E-84CE57BC84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B03393-3A31-410D-BA5C-CC747B54D4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A8572-021E-4AC2-AF55-D2DF4D35AF90}"/>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26A2412C-0F3E-4A6D-BE1C-B280790B6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99088-D8D0-4074-8D5A-38B153DC3E92}"/>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72301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A3C315-42AD-4970-AAF1-E885FF4E58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D4A754-69E4-400B-B909-D70FC2A80E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4F741-62CC-41D5-8AA0-D91BCD2D4045}"/>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C95C9AFA-5F9E-46F5-AF0B-E0833ACE1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547C4-8D10-48B1-907B-87610F46D6E4}"/>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60560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866F5-D7F6-40FA-ABFF-3C011B749D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B82CB-ADAD-4E0F-BBC7-10DB6ECBAD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9FB92-9A3F-44D9-B234-5EF881ADC166}"/>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02CF3D18-6932-4AAF-8C94-B62E80633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1812D-C8D9-4881-9912-2D6A22D7251B}"/>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1049895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E875-1D90-479A-84AF-8A8A28839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FAB0D2-5439-4121-BE2C-097908271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B1CAD7-1F39-491A-913F-A1948557B32B}"/>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C11F859C-C563-436D-B4D7-40043D49E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0897C-3C3B-4D74-929A-2276123E786D}"/>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518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5361-736D-4F4F-A477-10284986B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37E43-54FB-4995-807A-3C0073AD73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97C552-8093-4F5F-BA06-AD98A49894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C88265-1F5B-4982-97DF-526567F850F3}"/>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6" name="Footer Placeholder 5">
            <a:extLst>
              <a:ext uri="{FF2B5EF4-FFF2-40B4-BE49-F238E27FC236}">
                <a16:creationId xmlns:a16="http://schemas.microsoft.com/office/drawing/2014/main" id="{FE845671-66E8-4AA1-9D4A-5620C06C9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F2267-2286-4F99-9C29-918CE77AF0D4}"/>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264484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E85B-D56C-40D7-A414-2AFADE65D3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EC6FEE-3402-4C16-82AB-A5CA8CD2F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9BEE46-35FC-43A4-AFE2-F3CDE0AE3D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A7E481-7BCC-4DF5-BAAC-434599DD2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C40791-B400-4EEA-9CE2-BD39DD35B2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DB69B8-C53B-4548-ACE5-AA8EF4CB4D2F}"/>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8" name="Footer Placeholder 7">
            <a:extLst>
              <a:ext uri="{FF2B5EF4-FFF2-40B4-BE49-F238E27FC236}">
                <a16:creationId xmlns:a16="http://schemas.microsoft.com/office/drawing/2014/main" id="{C7B1E5D7-BE78-4829-9188-5A060BCC92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117EC-F78F-4339-9D66-2E451834A048}"/>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419579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261F-DD9C-4C89-886A-B3F648E343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5FAA7-06B3-47A0-949D-20DFA682B687}"/>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4" name="Footer Placeholder 3">
            <a:extLst>
              <a:ext uri="{FF2B5EF4-FFF2-40B4-BE49-F238E27FC236}">
                <a16:creationId xmlns:a16="http://schemas.microsoft.com/office/drawing/2014/main" id="{816E290C-2130-42F4-99E4-E39EFF7953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97C360-3789-4107-9977-45E6B96393F7}"/>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292973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A5C98-F256-4D17-8864-A36AFD643E62}"/>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3" name="Footer Placeholder 2">
            <a:extLst>
              <a:ext uri="{FF2B5EF4-FFF2-40B4-BE49-F238E27FC236}">
                <a16:creationId xmlns:a16="http://schemas.microsoft.com/office/drawing/2014/main" id="{3F4AF595-DB3F-4CA1-8218-6A6FB0D42F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AD5161-57BA-46BC-BA36-8A92BB4FBDCE}"/>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226718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7BA0-06AB-45D7-8F15-4030231309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A5FEB4-8825-4514-849C-B455707B4B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3139AD-6A76-46ED-9811-D1EA2AF73F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8320EB-5481-4B19-9849-634591185D51}"/>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6" name="Footer Placeholder 5">
            <a:extLst>
              <a:ext uri="{FF2B5EF4-FFF2-40B4-BE49-F238E27FC236}">
                <a16:creationId xmlns:a16="http://schemas.microsoft.com/office/drawing/2014/main" id="{EC49C9C4-0292-43C5-8564-3EB174C1B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086E5-D096-4A6F-AE67-35DCA7095D17}"/>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72072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CD2E-2138-4494-8436-C86EBCC70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B675D9-31AC-48B3-A56B-A06652E64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C0E44C-BD0F-4744-833E-AA45196DE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5232E-E106-4D79-AFF9-0F1B10223C7E}"/>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6" name="Footer Placeholder 5">
            <a:extLst>
              <a:ext uri="{FF2B5EF4-FFF2-40B4-BE49-F238E27FC236}">
                <a16:creationId xmlns:a16="http://schemas.microsoft.com/office/drawing/2014/main" id="{5D9F9B47-98C9-4EE4-BE6D-BCC663DE9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386C7-FB05-4184-99F5-C726ACFC6C34}"/>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386178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FAB780-FE76-43DB-8B44-9AB502B52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78CA0E-A0E4-459D-BBE7-8126278E14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48A4F-42D6-42C5-82B5-F68B008B0E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09CF81AE-E624-4353-9038-5ED91DF26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7216E3-16B8-4BF8-9821-689FFEDE2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46AB6-F3BD-4FA1-8755-EFC9E7515310}" type="slidenum">
              <a:rPr lang="en-US" smtClean="0"/>
              <a:t>‹#›</a:t>
            </a:fld>
            <a:endParaRPr lang="en-US"/>
          </a:p>
        </p:txBody>
      </p:sp>
    </p:spTree>
    <p:extLst>
      <p:ext uri="{BB962C8B-B14F-4D97-AF65-F5344CB8AC3E}">
        <p14:creationId xmlns:p14="http://schemas.microsoft.com/office/powerpoint/2010/main" val="360542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9D7086-4AC2-4386-935D-04E349E7AD66}"/>
              </a:ext>
            </a:extLst>
          </p:cNvPr>
          <p:cNvSpPr txBox="1"/>
          <p:nvPr/>
        </p:nvSpPr>
        <p:spPr>
          <a:xfrm>
            <a:off x="6096000" y="482160"/>
            <a:ext cx="5219115" cy="523220"/>
          </a:xfrm>
          <a:prstGeom prst="rect">
            <a:avLst/>
          </a:prstGeom>
          <a:noFill/>
        </p:spPr>
        <p:txBody>
          <a:bodyPr wrap="square" rtlCol="0">
            <a:spAutoFit/>
          </a:bodyPr>
          <a:lstStyle/>
          <a:p>
            <a:pPr algn="ctr"/>
            <a:r>
              <a:rPr lang="en-US" sz="2800" b="1" dirty="0"/>
              <a:t>GA DSI-10 CAPSTONE PROJECT</a:t>
            </a:r>
          </a:p>
        </p:txBody>
      </p:sp>
      <p:pic>
        <p:nvPicPr>
          <p:cNvPr id="5" name="Picture 2" descr="Image result for reinsurance">
            <a:extLst>
              <a:ext uri="{FF2B5EF4-FFF2-40B4-BE49-F238E27FC236}">
                <a16:creationId xmlns:a16="http://schemas.microsoft.com/office/drawing/2014/main" id="{0855D54B-820D-4750-B100-FAB2DF09E6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16408" y="1345741"/>
            <a:ext cx="5725549" cy="55263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8C51B91-B27A-441D-B36A-B5CB81F0C2CE}"/>
              </a:ext>
            </a:extLst>
          </p:cNvPr>
          <p:cNvSpPr txBox="1"/>
          <p:nvPr/>
        </p:nvSpPr>
        <p:spPr>
          <a:xfrm>
            <a:off x="7547316" y="5762537"/>
            <a:ext cx="2316481" cy="707886"/>
          </a:xfrm>
          <a:prstGeom prst="rect">
            <a:avLst/>
          </a:prstGeom>
          <a:noFill/>
        </p:spPr>
        <p:txBody>
          <a:bodyPr wrap="square" rtlCol="0">
            <a:spAutoFit/>
          </a:bodyPr>
          <a:lstStyle/>
          <a:p>
            <a:pPr algn="ctr"/>
            <a:r>
              <a:rPr lang="en-US" sz="2000" b="1" dirty="0"/>
              <a:t>Irwin Wei</a:t>
            </a:r>
          </a:p>
          <a:p>
            <a:pPr algn="ctr"/>
            <a:r>
              <a:rPr lang="en-US" sz="2000" dirty="0"/>
              <a:t>5 December 2019</a:t>
            </a:r>
          </a:p>
        </p:txBody>
      </p:sp>
      <p:sp>
        <p:nvSpPr>
          <p:cNvPr id="10" name="TextBox 9">
            <a:extLst>
              <a:ext uri="{FF2B5EF4-FFF2-40B4-BE49-F238E27FC236}">
                <a16:creationId xmlns:a16="http://schemas.microsoft.com/office/drawing/2014/main" id="{BA496B7E-18AA-40CE-8133-A5D4C73E2C95}"/>
              </a:ext>
            </a:extLst>
          </p:cNvPr>
          <p:cNvSpPr txBox="1"/>
          <p:nvPr/>
        </p:nvSpPr>
        <p:spPr>
          <a:xfrm>
            <a:off x="6096000" y="2477688"/>
            <a:ext cx="5376201" cy="1631216"/>
          </a:xfrm>
          <a:prstGeom prst="rect">
            <a:avLst/>
          </a:prstGeom>
          <a:noFill/>
        </p:spPr>
        <p:txBody>
          <a:bodyPr wrap="square" rtlCol="0">
            <a:spAutoFit/>
          </a:bodyPr>
          <a:lstStyle/>
          <a:p>
            <a:pPr algn="ctr"/>
            <a:r>
              <a:rPr lang="en-US" sz="2800" dirty="0"/>
              <a:t>Predicting Whether Insurance Underwriting Gain Will Be Negative </a:t>
            </a:r>
          </a:p>
          <a:p>
            <a:pPr algn="ctr"/>
            <a:endParaRPr lang="en-US" sz="2200" i="1" dirty="0"/>
          </a:p>
          <a:p>
            <a:pPr algn="ctr"/>
            <a:r>
              <a:rPr lang="en-US" sz="2200" i="1" dirty="0"/>
              <a:t>(with not such great data)</a:t>
            </a:r>
          </a:p>
        </p:txBody>
      </p:sp>
    </p:spTree>
    <p:extLst>
      <p:ext uri="{BB962C8B-B14F-4D97-AF65-F5344CB8AC3E}">
        <p14:creationId xmlns:p14="http://schemas.microsoft.com/office/powerpoint/2010/main" val="4249116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C412B6C3-B256-469D-815F-40193E6DE416}"/>
              </a:ext>
            </a:extLst>
          </p:cNvPr>
          <p:cNvPicPr>
            <a:picLocks noChangeAspect="1"/>
          </p:cNvPicPr>
          <p:nvPr/>
        </p:nvPicPr>
        <p:blipFill rotWithShape="1">
          <a:blip r:embed="rId2"/>
          <a:srcRect t="10984" b="3138"/>
          <a:stretch/>
        </p:blipFill>
        <p:spPr>
          <a:xfrm>
            <a:off x="20" y="10"/>
            <a:ext cx="12191980" cy="6857990"/>
          </a:xfrm>
          <a:prstGeom prst="rect">
            <a:avLst/>
          </a:prstGeom>
        </p:spPr>
      </p:pic>
      <p:sp>
        <p:nvSpPr>
          <p:cNvPr id="16"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TextBox 2">
            <a:extLst>
              <a:ext uri="{FF2B5EF4-FFF2-40B4-BE49-F238E27FC236}">
                <a16:creationId xmlns:a16="http://schemas.microsoft.com/office/drawing/2014/main" id="{12C94346-F3A5-4F21-A1CB-7EF48FDA4394}"/>
              </a:ext>
            </a:extLst>
          </p:cNvPr>
          <p:cNvSpPr txBox="1"/>
          <p:nvPr/>
        </p:nvSpPr>
        <p:spPr>
          <a:xfrm>
            <a:off x="8022021" y="3231931"/>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400" b="1">
                <a:latin typeface="+mj-lt"/>
                <a:ea typeface="+mj-ea"/>
                <a:cs typeface="+mj-cs"/>
              </a:rPr>
              <a:t>Annual Returns Submitted to MAS – Table “FORM 6 (SIF)”</a:t>
            </a:r>
          </a:p>
        </p:txBody>
      </p:sp>
      <p:cxnSp>
        <p:nvCxnSpPr>
          <p:cNvPr id="18" name="Straight Connector 17">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41DE347-1B04-4EDF-B4B1-4745CBB0AD9E}"/>
              </a:ext>
            </a:extLst>
          </p:cNvPr>
          <p:cNvSpPr/>
          <p:nvPr/>
        </p:nvSpPr>
        <p:spPr>
          <a:xfrm>
            <a:off x="2250831" y="0"/>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56DDA77-29D7-45D6-A637-BAA3A6EF866E}"/>
              </a:ext>
            </a:extLst>
          </p:cNvPr>
          <p:cNvSpPr/>
          <p:nvPr/>
        </p:nvSpPr>
        <p:spPr>
          <a:xfrm>
            <a:off x="3556778" y="11722"/>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B93E8B-E218-462A-BB08-D8AE79166D67}"/>
              </a:ext>
            </a:extLst>
          </p:cNvPr>
          <p:cNvSpPr/>
          <p:nvPr/>
        </p:nvSpPr>
        <p:spPr>
          <a:xfrm>
            <a:off x="4862728" y="9374"/>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4E11AC-6785-446F-8863-96DC5B0CF02C}"/>
              </a:ext>
            </a:extLst>
          </p:cNvPr>
          <p:cNvSpPr/>
          <p:nvPr/>
        </p:nvSpPr>
        <p:spPr>
          <a:xfrm>
            <a:off x="6154613" y="21094"/>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B77F20-0521-490A-8392-C51CCE316105}"/>
              </a:ext>
            </a:extLst>
          </p:cNvPr>
          <p:cNvSpPr/>
          <p:nvPr/>
        </p:nvSpPr>
        <p:spPr>
          <a:xfrm>
            <a:off x="7474628" y="18748"/>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3FABFD9-0DB4-4699-8BB7-5CF391927E85}"/>
              </a:ext>
            </a:extLst>
          </p:cNvPr>
          <p:cNvSpPr/>
          <p:nvPr/>
        </p:nvSpPr>
        <p:spPr>
          <a:xfrm>
            <a:off x="8780574" y="16402"/>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72085AF-5304-4EB1-90F7-945E3D2D62F6}"/>
              </a:ext>
            </a:extLst>
          </p:cNvPr>
          <p:cNvSpPr/>
          <p:nvPr/>
        </p:nvSpPr>
        <p:spPr>
          <a:xfrm>
            <a:off x="10072461" y="14054"/>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0271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90D7F43-3542-4E3C-8E1E-D0A0C016FD67}"/>
              </a:ext>
            </a:extLst>
          </p:cNvPr>
          <p:cNvPicPr>
            <a:picLocks noChangeAspect="1"/>
          </p:cNvPicPr>
          <p:nvPr/>
        </p:nvPicPr>
        <p:blipFill>
          <a:blip r:embed="rId2"/>
          <a:stretch>
            <a:fillRect/>
          </a:stretch>
        </p:blipFill>
        <p:spPr>
          <a:xfrm>
            <a:off x="2986373" y="3134280"/>
            <a:ext cx="8602275" cy="866896"/>
          </a:xfrm>
          <a:prstGeom prst="rect">
            <a:avLst/>
          </a:prstGeom>
        </p:spPr>
      </p:pic>
      <p:pic>
        <p:nvPicPr>
          <p:cNvPr id="17" name="Picture 16">
            <a:extLst>
              <a:ext uri="{FF2B5EF4-FFF2-40B4-BE49-F238E27FC236}">
                <a16:creationId xmlns:a16="http://schemas.microsoft.com/office/drawing/2014/main" id="{A4316B42-18E0-4704-B2B3-F44D3A37D5A3}"/>
              </a:ext>
            </a:extLst>
          </p:cNvPr>
          <p:cNvPicPr>
            <a:picLocks noChangeAspect="1"/>
          </p:cNvPicPr>
          <p:nvPr/>
        </p:nvPicPr>
        <p:blipFill>
          <a:blip r:embed="rId3"/>
          <a:stretch>
            <a:fillRect/>
          </a:stretch>
        </p:blipFill>
        <p:spPr>
          <a:xfrm>
            <a:off x="3014951" y="3991904"/>
            <a:ext cx="8602275" cy="2781688"/>
          </a:xfrm>
          <a:prstGeom prst="rect">
            <a:avLst/>
          </a:prstGeom>
        </p:spPr>
      </p:pic>
      <p:pic>
        <p:nvPicPr>
          <p:cNvPr id="2" name="Picture 1">
            <a:extLst>
              <a:ext uri="{FF2B5EF4-FFF2-40B4-BE49-F238E27FC236}">
                <a16:creationId xmlns:a16="http://schemas.microsoft.com/office/drawing/2014/main" id="{48CDCE2E-D142-4228-8719-F924767C4CC1}"/>
              </a:ext>
            </a:extLst>
          </p:cNvPr>
          <p:cNvPicPr>
            <a:picLocks noChangeAspect="1"/>
          </p:cNvPicPr>
          <p:nvPr/>
        </p:nvPicPr>
        <p:blipFill>
          <a:blip r:embed="rId4"/>
          <a:stretch>
            <a:fillRect/>
          </a:stretch>
        </p:blipFill>
        <p:spPr>
          <a:xfrm>
            <a:off x="3573191" y="350691"/>
            <a:ext cx="2706515" cy="4441228"/>
          </a:xfrm>
          <a:prstGeom prst="rect">
            <a:avLst/>
          </a:prstGeom>
          <a:ln>
            <a:solidFill>
              <a:srgbClr val="0070C0"/>
            </a:solidFill>
          </a:ln>
        </p:spPr>
      </p:pic>
      <p:pic>
        <p:nvPicPr>
          <p:cNvPr id="3" name="Picture 2">
            <a:extLst>
              <a:ext uri="{FF2B5EF4-FFF2-40B4-BE49-F238E27FC236}">
                <a16:creationId xmlns:a16="http://schemas.microsoft.com/office/drawing/2014/main" id="{BC6D2398-000E-4DB4-92CD-9C1CED488E49}"/>
              </a:ext>
            </a:extLst>
          </p:cNvPr>
          <p:cNvPicPr>
            <a:picLocks noChangeAspect="1"/>
          </p:cNvPicPr>
          <p:nvPr/>
        </p:nvPicPr>
        <p:blipFill>
          <a:blip r:embed="rId5"/>
          <a:stretch>
            <a:fillRect/>
          </a:stretch>
        </p:blipFill>
        <p:spPr>
          <a:xfrm>
            <a:off x="167311" y="611951"/>
            <a:ext cx="2706516" cy="3612325"/>
          </a:xfrm>
          <a:prstGeom prst="rect">
            <a:avLst/>
          </a:prstGeom>
          <a:ln>
            <a:solidFill>
              <a:srgbClr val="C00000"/>
            </a:solidFill>
          </a:ln>
        </p:spPr>
      </p:pic>
      <p:pic>
        <p:nvPicPr>
          <p:cNvPr id="4" name="Picture 3">
            <a:extLst>
              <a:ext uri="{FF2B5EF4-FFF2-40B4-BE49-F238E27FC236}">
                <a16:creationId xmlns:a16="http://schemas.microsoft.com/office/drawing/2014/main" id="{E28F62FF-1A1F-412F-BE9E-09072313D552}"/>
              </a:ext>
            </a:extLst>
          </p:cNvPr>
          <p:cNvPicPr>
            <a:picLocks noChangeAspect="1"/>
          </p:cNvPicPr>
          <p:nvPr/>
        </p:nvPicPr>
        <p:blipFill>
          <a:blip r:embed="rId6"/>
          <a:stretch>
            <a:fillRect/>
          </a:stretch>
        </p:blipFill>
        <p:spPr>
          <a:xfrm>
            <a:off x="6986617" y="375649"/>
            <a:ext cx="3986183" cy="2632385"/>
          </a:xfrm>
          <a:prstGeom prst="rect">
            <a:avLst/>
          </a:prstGeom>
          <a:ln>
            <a:solidFill>
              <a:schemeClr val="tx1"/>
            </a:solidFill>
          </a:ln>
        </p:spPr>
      </p:pic>
      <p:pic>
        <p:nvPicPr>
          <p:cNvPr id="11" name="Picture 10">
            <a:extLst>
              <a:ext uri="{FF2B5EF4-FFF2-40B4-BE49-F238E27FC236}">
                <a16:creationId xmlns:a16="http://schemas.microsoft.com/office/drawing/2014/main" id="{4C0C14B2-1BBC-4151-8A55-54AA9684CC96}"/>
              </a:ext>
            </a:extLst>
          </p:cNvPr>
          <p:cNvPicPr>
            <a:picLocks noChangeAspect="1"/>
          </p:cNvPicPr>
          <p:nvPr/>
        </p:nvPicPr>
        <p:blipFill>
          <a:blip r:embed="rId6"/>
          <a:stretch>
            <a:fillRect/>
          </a:stretch>
        </p:blipFill>
        <p:spPr>
          <a:xfrm>
            <a:off x="7139017" y="528049"/>
            <a:ext cx="3986183" cy="2632385"/>
          </a:xfrm>
          <a:prstGeom prst="rect">
            <a:avLst/>
          </a:prstGeom>
          <a:ln>
            <a:solidFill>
              <a:schemeClr val="tx1"/>
            </a:solidFill>
          </a:ln>
        </p:spPr>
      </p:pic>
      <p:pic>
        <p:nvPicPr>
          <p:cNvPr id="12" name="Picture 11">
            <a:extLst>
              <a:ext uri="{FF2B5EF4-FFF2-40B4-BE49-F238E27FC236}">
                <a16:creationId xmlns:a16="http://schemas.microsoft.com/office/drawing/2014/main" id="{D3FC9C61-C5E7-4470-AFBE-BFDA0BF50AA6}"/>
              </a:ext>
            </a:extLst>
          </p:cNvPr>
          <p:cNvPicPr>
            <a:picLocks noChangeAspect="1"/>
          </p:cNvPicPr>
          <p:nvPr/>
        </p:nvPicPr>
        <p:blipFill>
          <a:blip r:embed="rId6"/>
          <a:stretch>
            <a:fillRect/>
          </a:stretch>
        </p:blipFill>
        <p:spPr>
          <a:xfrm>
            <a:off x="7291417" y="680449"/>
            <a:ext cx="3986183" cy="2632385"/>
          </a:xfrm>
          <a:prstGeom prst="rect">
            <a:avLst/>
          </a:prstGeom>
          <a:ln>
            <a:solidFill>
              <a:schemeClr val="tx1"/>
            </a:solidFill>
          </a:ln>
        </p:spPr>
      </p:pic>
      <p:pic>
        <p:nvPicPr>
          <p:cNvPr id="13" name="Picture 12">
            <a:extLst>
              <a:ext uri="{FF2B5EF4-FFF2-40B4-BE49-F238E27FC236}">
                <a16:creationId xmlns:a16="http://schemas.microsoft.com/office/drawing/2014/main" id="{D1C64B9D-E825-4BBB-999C-B01831275E30}"/>
              </a:ext>
            </a:extLst>
          </p:cNvPr>
          <p:cNvPicPr>
            <a:picLocks noChangeAspect="1"/>
          </p:cNvPicPr>
          <p:nvPr/>
        </p:nvPicPr>
        <p:blipFill>
          <a:blip r:embed="rId6"/>
          <a:stretch>
            <a:fillRect/>
          </a:stretch>
        </p:blipFill>
        <p:spPr>
          <a:xfrm>
            <a:off x="7443817" y="832849"/>
            <a:ext cx="3986183" cy="2632385"/>
          </a:xfrm>
          <a:prstGeom prst="rect">
            <a:avLst/>
          </a:prstGeom>
          <a:ln>
            <a:solidFill>
              <a:schemeClr val="tx1"/>
            </a:solidFill>
          </a:ln>
        </p:spPr>
      </p:pic>
      <p:sp>
        <p:nvSpPr>
          <p:cNvPr id="18" name="Arrow: Right 17">
            <a:extLst>
              <a:ext uri="{FF2B5EF4-FFF2-40B4-BE49-F238E27FC236}">
                <a16:creationId xmlns:a16="http://schemas.microsoft.com/office/drawing/2014/main" id="{65305080-01C6-4DF7-A649-7C0C0BED10FF}"/>
              </a:ext>
            </a:extLst>
          </p:cNvPr>
          <p:cNvSpPr/>
          <p:nvPr/>
        </p:nvSpPr>
        <p:spPr>
          <a:xfrm>
            <a:off x="2719085" y="796833"/>
            <a:ext cx="1387595" cy="866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5C6D8C81-DE11-42D1-AC0A-A07A9DEB5E16}"/>
              </a:ext>
            </a:extLst>
          </p:cNvPr>
          <p:cNvSpPr/>
          <p:nvPr/>
        </p:nvSpPr>
        <p:spPr>
          <a:xfrm>
            <a:off x="5402202" y="1410793"/>
            <a:ext cx="1387595" cy="866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8F6C474B-7A0A-4D6B-A0D9-97E6E22CB2EA}"/>
              </a:ext>
            </a:extLst>
          </p:cNvPr>
          <p:cNvSpPr/>
          <p:nvPr/>
        </p:nvSpPr>
        <p:spPr>
          <a:xfrm rot="5400000">
            <a:off x="7900358" y="3285024"/>
            <a:ext cx="1387595" cy="866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Image result for reinsurance">
            <a:extLst>
              <a:ext uri="{FF2B5EF4-FFF2-40B4-BE49-F238E27FC236}">
                <a16:creationId xmlns:a16="http://schemas.microsoft.com/office/drawing/2014/main" id="{6B74E421-9ED8-4848-985C-B7877E1CAF9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1AE0C1F-FEE2-4E09-BD1D-9C1C34E19584}"/>
              </a:ext>
            </a:extLst>
          </p:cNvPr>
          <p:cNvSpPr txBox="1"/>
          <p:nvPr/>
        </p:nvSpPr>
        <p:spPr>
          <a:xfrm>
            <a:off x="27131" y="27131"/>
            <a:ext cx="5219115" cy="523220"/>
          </a:xfrm>
          <a:prstGeom prst="rect">
            <a:avLst/>
          </a:prstGeom>
          <a:noFill/>
        </p:spPr>
        <p:txBody>
          <a:bodyPr wrap="square" rtlCol="0">
            <a:spAutoFit/>
          </a:bodyPr>
          <a:lstStyle/>
          <a:p>
            <a:r>
              <a:rPr lang="en-US" sz="2800" b="1" dirty="0"/>
              <a:t>Get data … </a:t>
            </a:r>
          </a:p>
        </p:txBody>
      </p:sp>
      <p:sp>
        <p:nvSpPr>
          <p:cNvPr id="15" name="TextBox 14">
            <a:extLst>
              <a:ext uri="{FF2B5EF4-FFF2-40B4-BE49-F238E27FC236}">
                <a16:creationId xmlns:a16="http://schemas.microsoft.com/office/drawing/2014/main" id="{B6DCA22A-A84B-4477-AD8E-377ADDB557BA}"/>
              </a:ext>
            </a:extLst>
          </p:cNvPr>
          <p:cNvSpPr txBox="1"/>
          <p:nvPr/>
        </p:nvSpPr>
        <p:spPr>
          <a:xfrm>
            <a:off x="6121568" y="2690747"/>
            <a:ext cx="1529360" cy="1200329"/>
          </a:xfrm>
          <a:prstGeom prst="rect">
            <a:avLst/>
          </a:prstGeom>
          <a:solidFill>
            <a:schemeClr val="bg2"/>
          </a:solidFill>
          <a:ln>
            <a:solidFill>
              <a:srgbClr val="0070C0"/>
            </a:solidFill>
          </a:ln>
        </p:spPr>
        <p:txBody>
          <a:bodyPr wrap="square" rtlCol="0">
            <a:spAutoFit/>
          </a:bodyPr>
          <a:lstStyle/>
          <a:p>
            <a:r>
              <a:rPr lang="en-US" sz="2400" b="1" dirty="0" err="1"/>
              <a:t>pdfminer</a:t>
            </a:r>
            <a:endParaRPr lang="en-US" sz="2400" b="1" dirty="0"/>
          </a:p>
          <a:p>
            <a:r>
              <a:rPr lang="en-US" sz="2400" b="1" dirty="0"/>
              <a:t>pyPDF4</a:t>
            </a:r>
          </a:p>
          <a:p>
            <a:r>
              <a:rPr lang="en-US" sz="2400" b="1" dirty="0"/>
              <a:t>tabula</a:t>
            </a:r>
          </a:p>
        </p:txBody>
      </p:sp>
    </p:spTree>
    <p:extLst>
      <p:ext uri="{BB962C8B-B14F-4D97-AF65-F5344CB8AC3E}">
        <p14:creationId xmlns:p14="http://schemas.microsoft.com/office/powerpoint/2010/main" val="275733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devastated look">
            <a:extLst>
              <a:ext uri="{FF2B5EF4-FFF2-40B4-BE49-F238E27FC236}">
                <a16:creationId xmlns:a16="http://schemas.microsoft.com/office/drawing/2014/main" id="{BD0BC97C-B508-44DC-AD64-B7CF936F634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8280866" y="-1000"/>
            <a:ext cx="3912394" cy="29411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230116C-92D2-43CC-8EB7-FD483A52D4E0}"/>
              </a:ext>
            </a:extLst>
          </p:cNvPr>
          <p:cNvPicPr>
            <a:picLocks noChangeAspect="1"/>
          </p:cNvPicPr>
          <p:nvPr/>
        </p:nvPicPr>
        <p:blipFill>
          <a:blip r:embed="rId4"/>
          <a:stretch>
            <a:fillRect/>
          </a:stretch>
        </p:blipFill>
        <p:spPr>
          <a:xfrm>
            <a:off x="2147336" y="9535"/>
            <a:ext cx="7123273" cy="2414524"/>
          </a:xfrm>
          <a:prstGeom prst="rect">
            <a:avLst/>
          </a:prstGeom>
        </p:spPr>
      </p:pic>
      <p:pic>
        <p:nvPicPr>
          <p:cNvPr id="7" name="Picture 6">
            <a:extLst>
              <a:ext uri="{FF2B5EF4-FFF2-40B4-BE49-F238E27FC236}">
                <a16:creationId xmlns:a16="http://schemas.microsoft.com/office/drawing/2014/main" id="{F42BF7A5-5604-45F3-B530-54DA04C3C05D}"/>
              </a:ext>
            </a:extLst>
          </p:cNvPr>
          <p:cNvPicPr>
            <a:picLocks noChangeAspect="1"/>
          </p:cNvPicPr>
          <p:nvPr/>
        </p:nvPicPr>
        <p:blipFill>
          <a:blip r:embed="rId5"/>
          <a:stretch>
            <a:fillRect/>
          </a:stretch>
        </p:blipFill>
        <p:spPr>
          <a:xfrm>
            <a:off x="2147338" y="2136956"/>
            <a:ext cx="7123272" cy="2354374"/>
          </a:xfrm>
          <a:prstGeom prst="rect">
            <a:avLst/>
          </a:prstGeom>
        </p:spPr>
      </p:pic>
      <p:pic>
        <p:nvPicPr>
          <p:cNvPr id="8" name="Picture 7">
            <a:extLst>
              <a:ext uri="{FF2B5EF4-FFF2-40B4-BE49-F238E27FC236}">
                <a16:creationId xmlns:a16="http://schemas.microsoft.com/office/drawing/2014/main" id="{AD5952B3-3CAA-495E-BF47-FEBF688C3916}"/>
              </a:ext>
            </a:extLst>
          </p:cNvPr>
          <p:cNvPicPr>
            <a:picLocks noChangeAspect="1"/>
          </p:cNvPicPr>
          <p:nvPr/>
        </p:nvPicPr>
        <p:blipFill>
          <a:blip r:embed="rId6"/>
          <a:stretch>
            <a:fillRect/>
          </a:stretch>
        </p:blipFill>
        <p:spPr>
          <a:xfrm>
            <a:off x="2137810" y="4464088"/>
            <a:ext cx="7123272" cy="2394449"/>
          </a:xfrm>
          <a:prstGeom prst="rect">
            <a:avLst/>
          </a:prstGeom>
        </p:spPr>
      </p:pic>
      <p:sp>
        <p:nvSpPr>
          <p:cNvPr id="9" name="TextBox 8">
            <a:extLst>
              <a:ext uri="{FF2B5EF4-FFF2-40B4-BE49-F238E27FC236}">
                <a16:creationId xmlns:a16="http://schemas.microsoft.com/office/drawing/2014/main" id="{D18293C9-5C31-4549-8A65-B92849BA854C}"/>
              </a:ext>
            </a:extLst>
          </p:cNvPr>
          <p:cNvSpPr txBox="1"/>
          <p:nvPr/>
        </p:nvSpPr>
        <p:spPr>
          <a:xfrm>
            <a:off x="6191795" y="561653"/>
            <a:ext cx="666205" cy="369332"/>
          </a:xfrm>
          <a:prstGeom prst="rect">
            <a:avLst/>
          </a:prstGeom>
          <a:noFill/>
        </p:spPr>
        <p:txBody>
          <a:bodyPr wrap="square" rtlCol="0">
            <a:spAutoFit/>
          </a:bodyPr>
          <a:lstStyle/>
          <a:p>
            <a:pPr algn="ctr"/>
            <a:r>
              <a:rPr lang="en-US" b="1" dirty="0"/>
              <a:t>Box</a:t>
            </a:r>
          </a:p>
        </p:txBody>
      </p:sp>
      <p:cxnSp>
        <p:nvCxnSpPr>
          <p:cNvPr id="11" name="Straight Arrow Connector 10">
            <a:extLst>
              <a:ext uri="{FF2B5EF4-FFF2-40B4-BE49-F238E27FC236}">
                <a16:creationId xmlns:a16="http://schemas.microsoft.com/office/drawing/2014/main" id="{11D47DD2-2F58-477E-9092-31178D9C7FA6}"/>
              </a:ext>
            </a:extLst>
          </p:cNvPr>
          <p:cNvCxnSpPr>
            <a:stCxn id="9" idx="2"/>
          </p:cNvCxnSpPr>
          <p:nvPr/>
        </p:nvCxnSpPr>
        <p:spPr>
          <a:xfrm flipH="1">
            <a:off x="5995851" y="930985"/>
            <a:ext cx="529047" cy="284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2" descr="Image result for reinsurance">
            <a:extLst>
              <a:ext uri="{FF2B5EF4-FFF2-40B4-BE49-F238E27FC236}">
                <a16:creationId xmlns:a16="http://schemas.microsoft.com/office/drawing/2014/main" id="{FD39C9DD-FDC2-4484-AA9D-4806679E49C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91F2865-37F9-4FC9-BCE5-26FF1AE64EF3}"/>
              </a:ext>
            </a:extLst>
          </p:cNvPr>
          <p:cNvSpPr txBox="1"/>
          <p:nvPr/>
        </p:nvSpPr>
        <p:spPr>
          <a:xfrm>
            <a:off x="144623" y="84599"/>
            <a:ext cx="1472663" cy="954107"/>
          </a:xfrm>
          <a:prstGeom prst="rect">
            <a:avLst/>
          </a:prstGeom>
          <a:noFill/>
        </p:spPr>
        <p:txBody>
          <a:bodyPr wrap="square" rtlCol="0">
            <a:spAutoFit/>
          </a:bodyPr>
          <a:lstStyle/>
          <a:p>
            <a:r>
              <a:rPr lang="en-US" sz="2800" b="1" dirty="0"/>
              <a:t>The horror.</a:t>
            </a:r>
          </a:p>
        </p:txBody>
      </p:sp>
      <p:sp>
        <p:nvSpPr>
          <p:cNvPr id="16" name="TextBox 15">
            <a:extLst>
              <a:ext uri="{FF2B5EF4-FFF2-40B4-BE49-F238E27FC236}">
                <a16:creationId xmlns:a16="http://schemas.microsoft.com/office/drawing/2014/main" id="{7F6A8355-25D2-472A-9923-DB9AA93A5D7C}"/>
              </a:ext>
            </a:extLst>
          </p:cNvPr>
          <p:cNvSpPr txBox="1"/>
          <p:nvPr/>
        </p:nvSpPr>
        <p:spPr>
          <a:xfrm>
            <a:off x="9767304" y="4360619"/>
            <a:ext cx="2190233" cy="523220"/>
          </a:xfrm>
          <a:prstGeom prst="rect">
            <a:avLst/>
          </a:prstGeom>
          <a:noFill/>
        </p:spPr>
        <p:txBody>
          <a:bodyPr wrap="square" rtlCol="0">
            <a:spAutoFit/>
          </a:bodyPr>
          <a:lstStyle/>
          <a:p>
            <a:r>
              <a:rPr lang="en-US" sz="2800" b="1" dirty="0"/>
              <a:t>~ 9,000 rows</a:t>
            </a:r>
          </a:p>
        </p:txBody>
      </p:sp>
    </p:spTree>
    <p:extLst>
      <p:ext uri="{BB962C8B-B14F-4D97-AF65-F5344CB8AC3E}">
        <p14:creationId xmlns:p14="http://schemas.microsoft.com/office/powerpoint/2010/main" val="426742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mage result for reinsurance">
            <a:extLst>
              <a:ext uri="{FF2B5EF4-FFF2-40B4-BE49-F238E27FC236}">
                <a16:creationId xmlns:a16="http://schemas.microsoft.com/office/drawing/2014/main" id="{47DA77DD-0A6A-4399-90CE-B9C3509F6B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7AFC70-8DAA-435B-8982-9AF9ADA3DA29}"/>
              </a:ext>
            </a:extLst>
          </p:cNvPr>
          <p:cNvSpPr txBox="1"/>
          <p:nvPr/>
        </p:nvSpPr>
        <p:spPr>
          <a:xfrm>
            <a:off x="0" y="0"/>
            <a:ext cx="3699803" cy="523220"/>
          </a:xfrm>
          <a:prstGeom prst="rect">
            <a:avLst/>
          </a:prstGeom>
          <a:noFill/>
        </p:spPr>
        <p:txBody>
          <a:bodyPr wrap="square" rtlCol="0">
            <a:spAutoFit/>
          </a:bodyPr>
          <a:lstStyle/>
          <a:p>
            <a:r>
              <a:rPr lang="en-US" sz="2800" b="1" dirty="0"/>
              <a:t>FEATURE ENGINEERING</a:t>
            </a:r>
          </a:p>
        </p:txBody>
      </p:sp>
      <p:sp>
        <p:nvSpPr>
          <p:cNvPr id="4" name="TextBox 3">
            <a:extLst>
              <a:ext uri="{FF2B5EF4-FFF2-40B4-BE49-F238E27FC236}">
                <a16:creationId xmlns:a16="http://schemas.microsoft.com/office/drawing/2014/main" id="{99D183B3-4F19-4773-8295-091FD1AEFAAA}"/>
              </a:ext>
            </a:extLst>
          </p:cNvPr>
          <p:cNvSpPr txBox="1"/>
          <p:nvPr/>
        </p:nvSpPr>
        <p:spPr>
          <a:xfrm>
            <a:off x="1817662" y="1443841"/>
            <a:ext cx="8556675" cy="3970318"/>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Calculated ratios in order to normalize data</a:t>
            </a:r>
          </a:p>
          <a:p>
            <a:pPr algn="just"/>
            <a:r>
              <a:rPr lang="en-US" sz="2800" dirty="0"/>
              <a:t> </a:t>
            </a:r>
          </a:p>
          <a:p>
            <a:pPr marL="457200" indent="-457200" algn="just">
              <a:buFont typeface="Arial" panose="020B0604020202020204" pitchFamily="34" charset="0"/>
              <a:buChar char="•"/>
            </a:pPr>
            <a:r>
              <a:rPr lang="en-US" sz="2800" dirty="0"/>
              <a:t>Used exponential weighted means on time-lag data (up to 5 years’ history)</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Reduced to 5 features, then built them up again</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 polarity of features depending on whether it represented incoming/outgoing money</a:t>
            </a:r>
          </a:p>
        </p:txBody>
      </p:sp>
    </p:spTree>
    <p:extLst>
      <p:ext uri="{BB962C8B-B14F-4D97-AF65-F5344CB8AC3E}">
        <p14:creationId xmlns:p14="http://schemas.microsoft.com/office/powerpoint/2010/main" val="3568854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A242F0-ABF0-4929-870A-335933428080}"/>
              </a:ext>
            </a:extLst>
          </p:cNvPr>
          <p:cNvPicPr>
            <a:picLocks noChangeAspect="1"/>
          </p:cNvPicPr>
          <p:nvPr/>
        </p:nvPicPr>
        <p:blipFill>
          <a:blip r:embed="rId2"/>
          <a:stretch>
            <a:fillRect/>
          </a:stretch>
        </p:blipFill>
        <p:spPr>
          <a:xfrm>
            <a:off x="2330882" y="32562"/>
            <a:ext cx="6855321" cy="2282320"/>
          </a:xfrm>
          <a:prstGeom prst="rect">
            <a:avLst/>
          </a:prstGeom>
        </p:spPr>
      </p:pic>
      <p:pic>
        <p:nvPicPr>
          <p:cNvPr id="3" name="Picture 2">
            <a:extLst>
              <a:ext uri="{FF2B5EF4-FFF2-40B4-BE49-F238E27FC236}">
                <a16:creationId xmlns:a16="http://schemas.microsoft.com/office/drawing/2014/main" id="{27303B56-18C7-4BC4-AA4D-F65CFA5875F6}"/>
              </a:ext>
            </a:extLst>
          </p:cNvPr>
          <p:cNvPicPr>
            <a:picLocks noChangeAspect="1"/>
          </p:cNvPicPr>
          <p:nvPr/>
        </p:nvPicPr>
        <p:blipFill>
          <a:blip r:embed="rId3"/>
          <a:stretch>
            <a:fillRect/>
          </a:stretch>
        </p:blipFill>
        <p:spPr>
          <a:xfrm>
            <a:off x="2364224" y="2292705"/>
            <a:ext cx="6821979" cy="2299166"/>
          </a:xfrm>
          <a:prstGeom prst="rect">
            <a:avLst/>
          </a:prstGeom>
        </p:spPr>
      </p:pic>
      <p:pic>
        <p:nvPicPr>
          <p:cNvPr id="4" name="Picture 3">
            <a:extLst>
              <a:ext uri="{FF2B5EF4-FFF2-40B4-BE49-F238E27FC236}">
                <a16:creationId xmlns:a16="http://schemas.microsoft.com/office/drawing/2014/main" id="{A9DF67EF-2B49-4CF1-8D96-A1C3C5139604}"/>
              </a:ext>
            </a:extLst>
          </p:cNvPr>
          <p:cNvPicPr>
            <a:picLocks noChangeAspect="1"/>
          </p:cNvPicPr>
          <p:nvPr/>
        </p:nvPicPr>
        <p:blipFill>
          <a:blip r:embed="rId4"/>
          <a:stretch>
            <a:fillRect/>
          </a:stretch>
        </p:blipFill>
        <p:spPr>
          <a:xfrm>
            <a:off x="2321356" y="4524701"/>
            <a:ext cx="6864847" cy="2296634"/>
          </a:xfrm>
          <a:prstGeom prst="rect">
            <a:avLst/>
          </a:prstGeom>
        </p:spPr>
      </p:pic>
      <p:pic>
        <p:nvPicPr>
          <p:cNvPr id="4098" name="Picture 2" descr="Image result for hands up in frustration">
            <a:extLst>
              <a:ext uri="{FF2B5EF4-FFF2-40B4-BE49-F238E27FC236}">
                <a16:creationId xmlns:a16="http://schemas.microsoft.com/office/drawing/2014/main" id="{AB0D675B-E74F-4988-A8B9-7503A42E03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6252" y="0"/>
            <a:ext cx="2025748" cy="202574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reinsurance">
            <a:extLst>
              <a:ext uri="{FF2B5EF4-FFF2-40B4-BE49-F238E27FC236}">
                <a16:creationId xmlns:a16="http://schemas.microsoft.com/office/drawing/2014/main" id="{259D8AD4-265C-4B42-B313-C7DB03A78AE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B2A17F9-730B-4BB7-A838-7E943DB06B44}"/>
              </a:ext>
            </a:extLst>
          </p:cNvPr>
          <p:cNvSpPr txBox="1"/>
          <p:nvPr/>
        </p:nvSpPr>
        <p:spPr>
          <a:xfrm>
            <a:off x="126609" y="45936"/>
            <a:ext cx="1997613" cy="4401205"/>
          </a:xfrm>
          <a:prstGeom prst="rect">
            <a:avLst/>
          </a:prstGeom>
          <a:noFill/>
        </p:spPr>
        <p:txBody>
          <a:bodyPr wrap="square" rtlCol="0">
            <a:spAutoFit/>
          </a:bodyPr>
          <a:lstStyle/>
          <a:p>
            <a:r>
              <a:rPr lang="en-US" sz="2800" b="1" dirty="0"/>
              <a:t>After trimming away Extreme Outliers</a:t>
            </a:r>
          </a:p>
          <a:p>
            <a:endParaRPr lang="en-US" sz="2800" b="1" dirty="0"/>
          </a:p>
          <a:p>
            <a:r>
              <a:rPr lang="en-US" sz="2800" b="1" dirty="0"/>
              <a:t>&amp;</a:t>
            </a:r>
          </a:p>
          <a:p>
            <a:endParaRPr lang="en-US" sz="2800" b="1" dirty="0"/>
          </a:p>
          <a:p>
            <a:r>
              <a:rPr lang="en-US" sz="2800" b="1" dirty="0"/>
              <a:t>Feature Engineering</a:t>
            </a:r>
          </a:p>
        </p:txBody>
      </p:sp>
      <p:sp>
        <p:nvSpPr>
          <p:cNvPr id="15" name="TextBox 14">
            <a:extLst>
              <a:ext uri="{FF2B5EF4-FFF2-40B4-BE49-F238E27FC236}">
                <a16:creationId xmlns:a16="http://schemas.microsoft.com/office/drawing/2014/main" id="{3A5906D8-0AAC-4363-B906-1AA568AF4F60}"/>
              </a:ext>
            </a:extLst>
          </p:cNvPr>
          <p:cNvSpPr txBox="1"/>
          <p:nvPr/>
        </p:nvSpPr>
        <p:spPr>
          <a:xfrm>
            <a:off x="9767305" y="4360619"/>
            <a:ext cx="2176166" cy="523220"/>
          </a:xfrm>
          <a:prstGeom prst="rect">
            <a:avLst/>
          </a:prstGeom>
          <a:noFill/>
        </p:spPr>
        <p:txBody>
          <a:bodyPr wrap="square" rtlCol="0">
            <a:spAutoFit/>
          </a:bodyPr>
          <a:lstStyle/>
          <a:p>
            <a:r>
              <a:rPr lang="en-US" sz="2800" b="1" dirty="0"/>
              <a:t>~ 4,400 rows</a:t>
            </a:r>
          </a:p>
        </p:txBody>
      </p:sp>
    </p:spTree>
    <p:extLst>
      <p:ext uri="{BB962C8B-B14F-4D97-AF65-F5344CB8AC3E}">
        <p14:creationId xmlns:p14="http://schemas.microsoft.com/office/powerpoint/2010/main" val="2581846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reinsurance">
            <a:extLst>
              <a:ext uri="{FF2B5EF4-FFF2-40B4-BE49-F238E27FC236}">
                <a16:creationId xmlns:a16="http://schemas.microsoft.com/office/drawing/2014/main" id="{3420C83F-4F53-48BF-822D-FF60D1E36A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6B6F78-9B5E-4140-9A0A-F58CEAD68C34}"/>
              </a:ext>
            </a:extLst>
          </p:cNvPr>
          <p:cNvSpPr txBox="1"/>
          <p:nvPr/>
        </p:nvSpPr>
        <p:spPr>
          <a:xfrm>
            <a:off x="26126" y="0"/>
            <a:ext cx="3699803" cy="523220"/>
          </a:xfrm>
          <a:prstGeom prst="rect">
            <a:avLst/>
          </a:prstGeom>
          <a:noFill/>
        </p:spPr>
        <p:txBody>
          <a:bodyPr wrap="square" rtlCol="0">
            <a:spAutoFit/>
          </a:bodyPr>
          <a:lstStyle/>
          <a:p>
            <a:r>
              <a:rPr lang="en-US" sz="2800" b="1" dirty="0"/>
              <a:t>REGRESSION MODELS</a:t>
            </a:r>
          </a:p>
        </p:txBody>
      </p:sp>
      <p:sp>
        <p:nvSpPr>
          <p:cNvPr id="4" name="TextBox 3">
            <a:extLst>
              <a:ext uri="{FF2B5EF4-FFF2-40B4-BE49-F238E27FC236}">
                <a16:creationId xmlns:a16="http://schemas.microsoft.com/office/drawing/2014/main" id="{2546C7F1-708A-4EC0-8BE4-92EE2A03BB95}"/>
              </a:ext>
            </a:extLst>
          </p:cNvPr>
          <p:cNvSpPr txBox="1"/>
          <p:nvPr/>
        </p:nvSpPr>
        <p:spPr>
          <a:xfrm>
            <a:off x="279007" y="905646"/>
            <a:ext cx="4206239"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Linear Regression</a:t>
            </a:r>
          </a:p>
          <a:p>
            <a:pPr marL="457200" indent="-457200" algn="just">
              <a:buFont typeface="Arial" panose="020B0604020202020204" pitchFamily="34" charset="0"/>
              <a:buChar char="•"/>
            </a:pPr>
            <a:r>
              <a:rPr lang="en-US" sz="2800" dirty="0"/>
              <a:t>Decision Tree</a:t>
            </a:r>
          </a:p>
          <a:p>
            <a:pPr marL="457200" indent="-457200" algn="just">
              <a:buFont typeface="Arial" panose="020B0604020202020204" pitchFamily="34" charset="0"/>
              <a:buChar char="•"/>
            </a:pPr>
            <a:r>
              <a:rPr lang="en-US" sz="2800" dirty="0"/>
              <a:t>Random Forest</a:t>
            </a:r>
          </a:p>
          <a:p>
            <a:pPr marL="457200" indent="-457200" algn="just">
              <a:buFont typeface="Arial" panose="020B0604020202020204" pitchFamily="34" charset="0"/>
              <a:buChar char="•"/>
            </a:pPr>
            <a:r>
              <a:rPr lang="en-US" sz="2800" dirty="0"/>
              <a:t>Extra Trees</a:t>
            </a:r>
          </a:p>
          <a:p>
            <a:pPr marL="457200" indent="-457200" algn="just">
              <a:buFont typeface="Arial" panose="020B0604020202020204" pitchFamily="34" charset="0"/>
              <a:buChar char="•"/>
            </a:pPr>
            <a:r>
              <a:rPr lang="en-US" sz="2800" dirty="0"/>
              <a:t>Ada Boost</a:t>
            </a:r>
          </a:p>
          <a:p>
            <a:pPr marL="457200" indent="-457200" algn="just">
              <a:buFont typeface="Arial" panose="020B0604020202020204" pitchFamily="34" charset="0"/>
              <a:buChar char="•"/>
            </a:pPr>
            <a:r>
              <a:rPr lang="en-US" sz="2800" dirty="0"/>
              <a:t>Gradient Boosting</a:t>
            </a:r>
          </a:p>
        </p:txBody>
      </p:sp>
      <p:sp>
        <p:nvSpPr>
          <p:cNvPr id="7" name="TextBox 6">
            <a:extLst>
              <a:ext uri="{FF2B5EF4-FFF2-40B4-BE49-F238E27FC236}">
                <a16:creationId xmlns:a16="http://schemas.microsoft.com/office/drawing/2014/main" id="{1B497FB6-A76F-4DC9-99EB-5F7E35835B0C}"/>
              </a:ext>
            </a:extLst>
          </p:cNvPr>
          <p:cNvSpPr txBox="1"/>
          <p:nvPr/>
        </p:nvSpPr>
        <p:spPr>
          <a:xfrm>
            <a:off x="7501094" y="0"/>
            <a:ext cx="4651717" cy="523220"/>
          </a:xfrm>
          <a:prstGeom prst="rect">
            <a:avLst/>
          </a:prstGeom>
          <a:noFill/>
        </p:spPr>
        <p:txBody>
          <a:bodyPr wrap="square" rtlCol="0">
            <a:spAutoFit/>
          </a:bodyPr>
          <a:lstStyle/>
          <a:p>
            <a:pPr algn="r"/>
            <a:r>
              <a:rPr lang="en-US" sz="2800" b="1" dirty="0"/>
              <a:t>UNSUPERVISED LEARNING</a:t>
            </a:r>
          </a:p>
        </p:txBody>
      </p:sp>
      <p:sp>
        <p:nvSpPr>
          <p:cNvPr id="8" name="TextBox 7">
            <a:extLst>
              <a:ext uri="{FF2B5EF4-FFF2-40B4-BE49-F238E27FC236}">
                <a16:creationId xmlns:a16="http://schemas.microsoft.com/office/drawing/2014/main" id="{690EEC0A-3C18-4B4B-B93F-16563C262D6E}"/>
              </a:ext>
            </a:extLst>
          </p:cNvPr>
          <p:cNvSpPr txBox="1"/>
          <p:nvPr/>
        </p:nvSpPr>
        <p:spPr>
          <a:xfrm>
            <a:off x="8112368" y="952226"/>
            <a:ext cx="3929577"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K-Means</a:t>
            </a:r>
          </a:p>
          <a:p>
            <a:pPr marL="457200" indent="-457200" algn="just">
              <a:buFont typeface="Arial" panose="020B0604020202020204" pitchFamily="34" charset="0"/>
              <a:buChar char="•"/>
            </a:pPr>
            <a:r>
              <a:rPr lang="en-US" sz="2800" dirty="0"/>
              <a:t>DBSCAN</a:t>
            </a:r>
          </a:p>
          <a:p>
            <a:pPr marL="457200" indent="-457200" algn="just">
              <a:buFont typeface="Arial" panose="020B0604020202020204" pitchFamily="34" charset="0"/>
              <a:buChar char="•"/>
            </a:pPr>
            <a:r>
              <a:rPr lang="en-US" sz="2800" dirty="0"/>
              <a:t>Hierarchical</a:t>
            </a:r>
          </a:p>
        </p:txBody>
      </p:sp>
      <p:sp>
        <p:nvSpPr>
          <p:cNvPr id="9" name="TextBox 8">
            <a:extLst>
              <a:ext uri="{FF2B5EF4-FFF2-40B4-BE49-F238E27FC236}">
                <a16:creationId xmlns:a16="http://schemas.microsoft.com/office/drawing/2014/main" id="{E22BE104-C020-4D01-B154-58B2AFFF60CD}"/>
              </a:ext>
            </a:extLst>
          </p:cNvPr>
          <p:cNvSpPr txBox="1"/>
          <p:nvPr/>
        </p:nvSpPr>
        <p:spPr>
          <a:xfrm>
            <a:off x="8112368" y="2504617"/>
            <a:ext cx="3929577" cy="954107"/>
          </a:xfrm>
          <a:prstGeom prst="rect">
            <a:avLst/>
          </a:prstGeom>
          <a:noFill/>
        </p:spPr>
        <p:txBody>
          <a:bodyPr wrap="square" rtlCol="0">
            <a:spAutoFit/>
          </a:bodyPr>
          <a:lstStyle/>
          <a:p>
            <a:r>
              <a:rPr lang="en-US" sz="2800" i="1" dirty="0"/>
              <a:t>No meaningful or interpretable clusters…</a:t>
            </a:r>
          </a:p>
        </p:txBody>
      </p:sp>
      <p:sp>
        <p:nvSpPr>
          <p:cNvPr id="11" name="Arrow: Curved Left 10">
            <a:extLst>
              <a:ext uri="{FF2B5EF4-FFF2-40B4-BE49-F238E27FC236}">
                <a16:creationId xmlns:a16="http://schemas.microsoft.com/office/drawing/2014/main" id="{E1114A79-2348-4E63-B627-C268F5667A44}"/>
              </a:ext>
            </a:extLst>
          </p:cNvPr>
          <p:cNvSpPr/>
          <p:nvPr/>
        </p:nvSpPr>
        <p:spPr>
          <a:xfrm rot="16757958">
            <a:off x="4187408" y="268054"/>
            <a:ext cx="618979" cy="197334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Left 11">
            <a:extLst>
              <a:ext uri="{FF2B5EF4-FFF2-40B4-BE49-F238E27FC236}">
                <a16:creationId xmlns:a16="http://schemas.microsoft.com/office/drawing/2014/main" id="{B8BE6EEB-C33D-447B-A727-4E37A19CCA98}"/>
              </a:ext>
            </a:extLst>
          </p:cNvPr>
          <p:cNvSpPr/>
          <p:nvPr/>
        </p:nvSpPr>
        <p:spPr>
          <a:xfrm rot="5065675">
            <a:off x="4175751" y="2712409"/>
            <a:ext cx="618979" cy="197334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63CFE95F-EADC-45ED-A775-9BCDB5F7F325}"/>
              </a:ext>
            </a:extLst>
          </p:cNvPr>
          <p:cNvSpPr txBox="1"/>
          <p:nvPr/>
        </p:nvSpPr>
        <p:spPr>
          <a:xfrm>
            <a:off x="4221835" y="1762585"/>
            <a:ext cx="2494674" cy="1384995"/>
          </a:xfrm>
          <a:prstGeom prst="rect">
            <a:avLst/>
          </a:prstGeom>
          <a:noFill/>
          <a:ln>
            <a:solidFill>
              <a:schemeClr val="accent1">
                <a:shade val="50000"/>
              </a:schemeClr>
            </a:solidFill>
          </a:ln>
        </p:spPr>
        <p:txBody>
          <a:bodyPr wrap="square" rtlCol="0">
            <a:spAutoFit/>
          </a:bodyPr>
          <a:lstStyle/>
          <a:p>
            <a:pPr algn="just"/>
            <a:r>
              <a:rPr lang="en-US" sz="2800" i="1" u="sng" dirty="0"/>
              <a:t>Feature </a:t>
            </a:r>
          </a:p>
          <a:p>
            <a:pPr algn="just"/>
            <a:r>
              <a:rPr lang="en-US" sz="2800" i="1" u="sng" dirty="0"/>
              <a:t>Re-re-</a:t>
            </a:r>
          </a:p>
          <a:p>
            <a:pPr algn="just"/>
            <a:r>
              <a:rPr lang="en-US" sz="2800" i="1" u="sng" dirty="0"/>
              <a:t>Engineering</a:t>
            </a:r>
          </a:p>
        </p:txBody>
      </p:sp>
    </p:spTree>
    <p:extLst>
      <p:ext uri="{BB962C8B-B14F-4D97-AF65-F5344CB8AC3E}">
        <p14:creationId xmlns:p14="http://schemas.microsoft.com/office/powerpoint/2010/main" val="2060522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reinsurance">
            <a:extLst>
              <a:ext uri="{FF2B5EF4-FFF2-40B4-BE49-F238E27FC236}">
                <a16:creationId xmlns:a16="http://schemas.microsoft.com/office/drawing/2014/main" id="{3420C83F-4F53-48BF-822D-FF60D1E36A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6B6F78-9B5E-4140-9A0A-F58CEAD68C34}"/>
              </a:ext>
            </a:extLst>
          </p:cNvPr>
          <p:cNvSpPr txBox="1"/>
          <p:nvPr/>
        </p:nvSpPr>
        <p:spPr>
          <a:xfrm>
            <a:off x="26126" y="0"/>
            <a:ext cx="3699803" cy="523220"/>
          </a:xfrm>
          <a:prstGeom prst="rect">
            <a:avLst/>
          </a:prstGeom>
          <a:noFill/>
        </p:spPr>
        <p:txBody>
          <a:bodyPr wrap="square" rtlCol="0">
            <a:spAutoFit/>
          </a:bodyPr>
          <a:lstStyle/>
          <a:p>
            <a:r>
              <a:rPr lang="en-US" sz="2800" b="1" dirty="0"/>
              <a:t>REGRESSION MODELS</a:t>
            </a:r>
          </a:p>
        </p:txBody>
      </p:sp>
      <p:sp>
        <p:nvSpPr>
          <p:cNvPr id="4" name="TextBox 3">
            <a:extLst>
              <a:ext uri="{FF2B5EF4-FFF2-40B4-BE49-F238E27FC236}">
                <a16:creationId xmlns:a16="http://schemas.microsoft.com/office/drawing/2014/main" id="{2546C7F1-708A-4EC0-8BE4-92EE2A03BB95}"/>
              </a:ext>
            </a:extLst>
          </p:cNvPr>
          <p:cNvSpPr txBox="1"/>
          <p:nvPr/>
        </p:nvSpPr>
        <p:spPr>
          <a:xfrm>
            <a:off x="279007" y="905646"/>
            <a:ext cx="4206239"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Linear Regression</a:t>
            </a:r>
          </a:p>
          <a:p>
            <a:pPr marL="457200" indent="-457200" algn="just">
              <a:buFont typeface="Arial" panose="020B0604020202020204" pitchFamily="34" charset="0"/>
              <a:buChar char="•"/>
            </a:pPr>
            <a:r>
              <a:rPr lang="en-US" sz="2800" dirty="0"/>
              <a:t>Decision Tree</a:t>
            </a:r>
          </a:p>
          <a:p>
            <a:pPr marL="457200" indent="-457200" algn="just">
              <a:buFont typeface="Arial" panose="020B0604020202020204" pitchFamily="34" charset="0"/>
              <a:buChar char="•"/>
            </a:pPr>
            <a:r>
              <a:rPr lang="en-US" sz="2800" dirty="0"/>
              <a:t>Random Forest</a:t>
            </a:r>
          </a:p>
          <a:p>
            <a:pPr marL="457200" indent="-457200" algn="just">
              <a:buFont typeface="Arial" panose="020B0604020202020204" pitchFamily="34" charset="0"/>
              <a:buChar char="•"/>
            </a:pPr>
            <a:r>
              <a:rPr lang="en-US" sz="2800" dirty="0"/>
              <a:t>Extra Trees</a:t>
            </a:r>
          </a:p>
          <a:p>
            <a:pPr marL="457200" indent="-457200" algn="just">
              <a:buFont typeface="Arial" panose="020B0604020202020204" pitchFamily="34" charset="0"/>
              <a:buChar char="•"/>
            </a:pPr>
            <a:r>
              <a:rPr lang="en-US" sz="2800" dirty="0"/>
              <a:t>Ada Boost</a:t>
            </a:r>
          </a:p>
          <a:p>
            <a:pPr marL="457200" indent="-457200" algn="just">
              <a:buFont typeface="Arial" panose="020B0604020202020204" pitchFamily="34" charset="0"/>
              <a:buChar char="•"/>
            </a:pPr>
            <a:r>
              <a:rPr lang="en-US" sz="2800" dirty="0"/>
              <a:t>Gradient Boosting</a:t>
            </a:r>
          </a:p>
        </p:txBody>
      </p:sp>
      <p:sp>
        <p:nvSpPr>
          <p:cNvPr id="6" name="TextBox 5">
            <a:extLst>
              <a:ext uri="{FF2B5EF4-FFF2-40B4-BE49-F238E27FC236}">
                <a16:creationId xmlns:a16="http://schemas.microsoft.com/office/drawing/2014/main" id="{B184CDD0-C72B-49B5-BA78-7DE4945AE214}"/>
              </a:ext>
            </a:extLst>
          </p:cNvPr>
          <p:cNvSpPr txBox="1"/>
          <p:nvPr/>
        </p:nvSpPr>
        <p:spPr>
          <a:xfrm>
            <a:off x="2692421" y="5291057"/>
            <a:ext cx="4206239" cy="523220"/>
          </a:xfrm>
          <a:prstGeom prst="rect">
            <a:avLst/>
          </a:prstGeom>
          <a:noFill/>
        </p:spPr>
        <p:txBody>
          <a:bodyPr wrap="square" rtlCol="0">
            <a:spAutoFit/>
          </a:bodyPr>
          <a:lstStyle/>
          <a:p>
            <a:pPr algn="just"/>
            <a:r>
              <a:rPr lang="en-US" sz="2800" i="1" u="sng" dirty="0">
                <a:solidFill>
                  <a:srgbClr val="FF0000"/>
                </a:solidFill>
              </a:rPr>
              <a:t>Best R2 Score =&gt; 0.53 (only)</a:t>
            </a:r>
          </a:p>
        </p:txBody>
      </p:sp>
      <p:sp>
        <p:nvSpPr>
          <p:cNvPr id="7" name="TextBox 6">
            <a:extLst>
              <a:ext uri="{FF2B5EF4-FFF2-40B4-BE49-F238E27FC236}">
                <a16:creationId xmlns:a16="http://schemas.microsoft.com/office/drawing/2014/main" id="{1B497FB6-A76F-4DC9-99EB-5F7E35835B0C}"/>
              </a:ext>
            </a:extLst>
          </p:cNvPr>
          <p:cNvSpPr txBox="1"/>
          <p:nvPr/>
        </p:nvSpPr>
        <p:spPr>
          <a:xfrm>
            <a:off x="7501094" y="0"/>
            <a:ext cx="4651717" cy="523220"/>
          </a:xfrm>
          <a:prstGeom prst="rect">
            <a:avLst/>
          </a:prstGeom>
          <a:noFill/>
        </p:spPr>
        <p:txBody>
          <a:bodyPr wrap="square" rtlCol="0">
            <a:spAutoFit/>
          </a:bodyPr>
          <a:lstStyle/>
          <a:p>
            <a:pPr algn="r"/>
            <a:r>
              <a:rPr lang="en-US" sz="2800" b="1" dirty="0"/>
              <a:t>UNSUPERVISED LEARNING</a:t>
            </a:r>
          </a:p>
        </p:txBody>
      </p:sp>
      <p:sp>
        <p:nvSpPr>
          <p:cNvPr id="8" name="TextBox 7">
            <a:extLst>
              <a:ext uri="{FF2B5EF4-FFF2-40B4-BE49-F238E27FC236}">
                <a16:creationId xmlns:a16="http://schemas.microsoft.com/office/drawing/2014/main" id="{690EEC0A-3C18-4B4B-B93F-16563C262D6E}"/>
              </a:ext>
            </a:extLst>
          </p:cNvPr>
          <p:cNvSpPr txBox="1"/>
          <p:nvPr/>
        </p:nvSpPr>
        <p:spPr>
          <a:xfrm>
            <a:off x="8112368" y="952226"/>
            <a:ext cx="3929577"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K-Means</a:t>
            </a:r>
          </a:p>
          <a:p>
            <a:pPr marL="457200" indent="-457200" algn="just">
              <a:buFont typeface="Arial" panose="020B0604020202020204" pitchFamily="34" charset="0"/>
              <a:buChar char="•"/>
            </a:pPr>
            <a:r>
              <a:rPr lang="en-US" sz="2800" dirty="0"/>
              <a:t>DBSCAN</a:t>
            </a:r>
          </a:p>
          <a:p>
            <a:pPr marL="457200" indent="-457200" algn="just">
              <a:buFont typeface="Arial" panose="020B0604020202020204" pitchFamily="34" charset="0"/>
              <a:buChar char="•"/>
            </a:pPr>
            <a:r>
              <a:rPr lang="en-US" sz="2800" dirty="0"/>
              <a:t>Hierarchical</a:t>
            </a:r>
          </a:p>
        </p:txBody>
      </p:sp>
      <p:sp>
        <p:nvSpPr>
          <p:cNvPr id="9" name="TextBox 8">
            <a:extLst>
              <a:ext uri="{FF2B5EF4-FFF2-40B4-BE49-F238E27FC236}">
                <a16:creationId xmlns:a16="http://schemas.microsoft.com/office/drawing/2014/main" id="{E22BE104-C020-4D01-B154-58B2AFFF60CD}"/>
              </a:ext>
            </a:extLst>
          </p:cNvPr>
          <p:cNvSpPr txBox="1"/>
          <p:nvPr/>
        </p:nvSpPr>
        <p:spPr>
          <a:xfrm>
            <a:off x="8112368" y="2504617"/>
            <a:ext cx="3929577" cy="954107"/>
          </a:xfrm>
          <a:prstGeom prst="rect">
            <a:avLst/>
          </a:prstGeom>
          <a:noFill/>
        </p:spPr>
        <p:txBody>
          <a:bodyPr wrap="square" rtlCol="0">
            <a:spAutoFit/>
          </a:bodyPr>
          <a:lstStyle/>
          <a:p>
            <a:r>
              <a:rPr lang="en-US" sz="2800" i="1" dirty="0"/>
              <a:t>No meaningful or interpretable clusters…</a:t>
            </a:r>
          </a:p>
        </p:txBody>
      </p:sp>
      <p:sp>
        <p:nvSpPr>
          <p:cNvPr id="11" name="Arrow: Curved Left 10">
            <a:extLst>
              <a:ext uri="{FF2B5EF4-FFF2-40B4-BE49-F238E27FC236}">
                <a16:creationId xmlns:a16="http://schemas.microsoft.com/office/drawing/2014/main" id="{E1114A79-2348-4E63-B627-C268F5667A44}"/>
              </a:ext>
            </a:extLst>
          </p:cNvPr>
          <p:cNvSpPr/>
          <p:nvPr/>
        </p:nvSpPr>
        <p:spPr>
          <a:xfrm rot="16757958">
            <a:off x="4187408" y="268054"/>
            <a:ext cx="618979" cy="197334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Left 11">
            <a:extLst>
              <a:ext uri="{FF2B5EF4-FFF2-40B4-BE49-F238E27FC236}">
                <a16:creationId xmlns:a16="http://schemas.microsoft.com/office/drawing/2014/main" id="{B8BE6EEB-C33D-447B-A727-4E37A19CCA98}"/>
              </a:ext>
            </a:extLst>
          </p:cNvPr>
          <p:cNvSpPr/>
          <p:nvPr/>
        </p:nvSpPr>
        <p:spPr>
          <a:xfrm rot="5065675">
            <a:off x="4175751" y="2712409"/>
            <a:ext cx="618979" cy="197334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63CFE95F-EADC-45ED-A775-9BCDB5F7F325}"/>
              </a:ext>
            </a:extLst>
          </p:cNvPr>
          <p:cNvSpPr txBox="1"/>
          <p:nvPr/>
        </p:nvSpPr>
        <p:spPr>
          <a:xfrm>
            <a:off x="4221834" y="1762586"/>
            <a:ext cx="2494674" cy="1384995"/>
          </a:xfrm>
          <a:prstGeom prst="rect">
            <a:avLst/>
          </a:prstGeom>
          <a:noFill/>
          <a:ln>
            <a:solidFill>
              <a:schemeClr val="accent1">
                <a:shade val="50000"/>
              </a:schemeClr>
            </a:solidFill>
          </a:ln>
        </p:spPr>
        <p:txBody>
          <a:bodyPr wrap="square" rtlCol="0">
            <a:spAutoFit/>
          </a:bodyPr>
          <a:lstStyle/>
          <a:p>
            <a:pPr algn="just"/>
            <a:r>
              <a:rPr lang="en-US" sz="2800" i="1" u="sng" dirty="0"/>
              <a:t>Feature </a:t>
            </a:r>
          </a:p>
          <a:p>
            <a:pPr algn="just"/>
            <a:r>
              <a:rPr lang="en-US" sz="2800" i="1" u="sng" dirty="0"/>
              <a:t>Re-re- Engineering</a:t>
            </a:r>
          </a:p>
        </p:txBody>
      </p:sp>
      <p:sp>
        <p:nvSpPr>
          <p:cNvPr id="14" name="Arrow: Down 13">
            <a:extLst>
              <a:ext uri="{FF2B5EF4-FFF2-40B4-BE49-F238E27FC236}">
                <a16:creationId xmlns:a16="http://schemas.microsoft.com/office/drawing/2014/main" id="{10AA33B0-8FC4-4AF5-B969-E1DD7B1F6A3E}"/>
              </a:ext>
            </a:extLst>
          </p:cNvPr>
          <p:cNvSpPr/>
          <p:nvPr/>
        </p:nvSpPr>
        <p:spPr>
          <a:xfrm>
            <a:off x="2952673" y="4142774"/>
            <a:ext cx="520505" cy="1016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3702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0A2C33-581B-46DA-9706-AFEAB880C35A}"/>
              </a:ext>
            </a:extLst>
          </p:cNvPr>
          <p:cNvPicPr>
            <a:picLocks noChangeAspect="1"/>
          </p:cNvPicPr>
          <p:nvPr/>
        </p:nvPicPr>
        <p:blipFill>
          <a:blip r:embed="rId2"/>
          <a:stretch>
            <a:fillRect/>
          </a:stretch>
        </p:blipFill>
        <p:spPr>
          <a:xfrm>
            <a:off x="1955944" y="3858211"/>
            <a:ext cx="8927236" cy="2510266"/>
          </a:xfrm>
          <a:prstGeom prst="rect">
            <a:avLst/>
          </a:prstGeom>
        </p:spPr>
      </p:pic>
      <p:pic>
        <p:nvPicPr>
          <p:cNvPr id="4" name="Picture 2" descr="Image result for reinsurance">
            <a:extLst>
              <a:ext uri="{FF2B5EF4-FFF2-40B4-BE49-F238E27FC236}">
                <a16:creationId xmlns:a16="http://schemas.microsoft.com/office/drawing/2014/main" id="{FEC1AF0A-CDC7-4AB8-BB96-201ADA2EB4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85E824C-492F-4D56-BF95-40F5B70E1EEF}"/>
              </a:ext>
            </a:extLst>
          </p:cNvPr>
          <p:cNvSpPr txBox="1"/>
          <p:nvPr/>
        </p:nvSpPr>
        <p:spPr>
          <a:xfrm>
            <a:off x="14068" y="14068"/>
            <a:ext cx="3699803" cy="523220"/>
          </a:xfrm>
          <a:prstGeom prst="rect">
            <a:avLst/>
          </a:prstGeom>
          <a:noFill/>
        </p:spPr>
        <p:txBody>
          <a:bodyPr wrap="square" rtlCol="0">
            <a:spAutoFit/>
          </a:bodyPr>
          <a:lstStyle/>
          <a:p>
            <a:r>
              <a:rPr lang="en-US" sz="2800" b="1" dirty="0"/>
              <a:t>CLASSIFICATION</a:t>
            </a:r>
          </a:p>
        </p:txBody>
      </p:sp>
      <p:sp>
        <p:nvSpPr>
          <p:cNvPr id="7" name="Rectangle 6">
            <a:extLst>
              <a:ext uri="{FF2B5EF4-FFF2-40B4-BE49-F238E27FC236}">
                <a16:creationId xmlns:a16="http://schemas.microsoft.com/office/drawing/2014/main" id="{10C02D92-EA13-405B-ACBE-E494A77C4650}"/>
              </a:ext>
            </a:extLst>
          </p:cNvPr>
          <p:cNvSpPr/>
          <p:nvPr/>
        </p:nvSpPr>
        <p:spPr>
          <a:xfrm>
            <a:off x="2922382" y="5739624"/>
            <a:ext cx="3193366" cy="755584"/>
          </a:xfrm>
          <a:custGeom>
            <a:avLst/>
            <a:gdLst>
              <a:gd name="connsiteX0" fmla="*/ 0 w 3193366"/>
              <a:gd name="connsiteY0" fmla="*/ 0 h 755584"/>
              <a:gd name="connsiteX1" fmla="*/ 500294 w 3193366"/>
              <a:gd name="connsiteY1" fmla="*/ 0 h 755584"/>
              <a:gd name="connsiteX2" fmla="*/ 936721 w 3193366"/>
              <a:gd name="connsiteY2" fmla="*/ 0 h 755584"/>
              <a:gd name="connsiteX3" fmla="*/ 1532816 w 3193366"/>
              <a:gd name="connsiteY3" fmla="*/ 0 h 755584"/>
              <a:gd name="connsiteX4" fmla="*/ 2033110 w 3193366"/>
              <a:gd name="connsiteY4" fmla="*/ 0 h 755584"/>
              <a:gd name="connsiteX5" fmla="*/ 2533404 w 3193366"/>
              <a:gd name="connsiteY5" fmla="*/ 0 h 755584"/>
              <a:gd name="connsiteX6" fmla="*/ 3193366 w 3193366"/>
              <a:gd name="connsiteY6" fmla="*/ 0 h 755584"/>
              <a:gd name="connsiteX7" fmla="*/ 3193366 w 3193366"/>
              <a:gd name="connsiteY7" fmla="*/ 362680 h 755584"/>
              <a:gd name="connsiteX8" fmla="*/ 3193366 w 3193366"/>
              <a:gd name="connsiteY8" fmla="*/ 755584 h 755584"/>
              <a:gd name="connsiteX9" fmla="*/ 2725006 w 3193366"/>
              <a:gd name="connsiteY9" fmla="*/ 755584 h 755584"/>
              <a:gd name="connsiteX10" fmla="*/ 2192778 w 3193366"/>
              <a:gd name="connsiteY10" fmla="*/ 755584 h 755584"/>
              <a:gd name="connsiteX11" fmla="*/ 1660550 w 3193366"/>
              <a:gd name="connsiteY11" fmla="*/ 755584 h 755584"/>
              <a:gd name="connsiteX12" fmla="*/ 1160256 w 3193366"/>
              <a:gd name="connsiteY12" fmla="*/ 755584 h 755584"/>
              <a:gd name="connsiteX13" fmla="*/ 564161 w 3193366"/>
              <a:gd name="connsiteY13" fmla="*/ 755584 h 755584"/>
              <a:gd name="connsiteX14" fmla="*/ 0 w 3193366"/>
              <a:gd name="connsiteY14" fmla="*/ 755584 h 755584"/>
              <a:gd name="connsiteX15" fmla="*/ 0 w 3193366"/>
              <a:gd name="connsiteY15" fmla="*/ 392904 h 755584"/>
              <a:gd name="connsiteX16" fmla="*/ 0 w 3193366"/>
              <a:gd name="connsiteY16" fmla="*/ 0 h 755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93366" h="755584" extrusionOk="0">
                <a:moveTo>
                  <a:pt x="0" y="0"/>
                </a:moveTo>
                <a:cubicBezTo>
                  <a:pt x="157184" y="-39901"/>
                  <a:pt x="334405" y="46334"/>
                  <a:pt x="500294" y="0"/>
                </a:cubicBezTo>
                <a:cubicBezTo>
                  <a:pt x="666183" y="-46334"/>
                  <a:pt x="758343" y="37313"/>
                  <a:pt x="936721" y="0"/>
                </a:cubicBezTo>
                <a:cubicBezTo>
                  <a:pt x="1115099" y="-37313"/>
                  <a:pt x="1348478" y="8646"/>
                  <a:pt x="1532816" y="0"/>
                </a:cubicBezTo>
                <a:cubicBezTo>
                  <a:pt x="1717154" y="-8646"/>
                  <a:pt x="1862766" y="3533"/>
                  <a:pt x="2033110" y="0"/>
                </a:cubicBezTo>
                <a:cubicBezTo>
                  <a:pt x="2203454" y="-3533"/>
                  <a:pt x="2303771" y="19593"/>
                  <a:pt x="2533404" y="0"/>
                </a:cubicBezTo>
                <a:cubicBezTo>
                  <a:pt x="2763037" y="-19593"/>
                  <a:pt x="2921382" y="16556"/>
                  <a:pt x="3193366" y="0"/>
                </a:cubicBezTo>
                <a:cubicBezTo>
                  <a:pt x="3202910" y="109067"/>
                  <a:pt x="3161997" y="274684"/>
                  <a:pt x="3193366" y="362680"/>
                </a:cubicBezTo>
                <a:cubicBezTo>
                  <a:pt x="3224735" y="450676"/>
                  <a:pt x="3184710" y="647151"/>
                  <a:pt x="3193366" y="755584"/>
                </a:cubicBezTo>
                <a:cubicBezTo>
                  <a:pt x="3007103" y="806207"/>
                  <a:pt x="2826848" y="747375"/>
                  <a:pt x="2725006" y="755584"/>
                </a:cubicBezTo>
                <a:cubicBezTo>
                  <a:pt x="2623164" y="763793"/>
                  <a:pt x="2423088" y="740270"/>
                  <a:pt x="2192778" y="755584"/>
                </a:cubicBezTo>
                <a:cubicBezTo>
                  <a:pt x="1962468" y="770898"/>
                  <a:pt x="1878692" y="696842"/>
                  <a:pt x="1660550" y="755584"/>
                </a:cubicBezTo>
                <a:cubicBezTo>
                  <a:pt x="1442408" y="814326"/>
                  <a:pt x="1350572" y="749231"/>
                  <a:pt x="1160256" y="755584"/>
                </a:cubicBezTo>
                <a:cubicBezTo>
                  <a:pt x="969940" y="761937"/>
                  <a:pt x="780654" y="702156"/>
                  <a:pt x="564161" y="755584"/>
                </a:cubicBezTo>
                <a:cubicBezTo>
                  <a:pt x="347669" y="809012"/>
                  <a:pt x="141178" y="748439"/>
                  <a:pt x="0" y="755584"/>
                </a:cubicBezTo>
                <a:cubicBezTo>
                  <a:pt x="-9368" y="606528"/>
                  <a:pt x="6352" y="491665"/>
                  <a:pt x="0" y="392904"/>
                </a:cubicBezTo>
                <a:cubicBezTo>
                  <a:pt x="-6352" y="294143"/>
                  <a:pt x="45098" y="155768"/>
                  <a:pt x="0" y="0"/>
                </a:cubicBezTo>
                <a:close/>
              </a:path>
            </a:pathLst>
          </a:custGeom>
          <a:noFill/>
          <a:ln>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0A594BA-C805-46A8-81E1-0974D4F1B012}"/>
              </a:ext>
            </a:extLst>
          </p:cNvPr>
          <p:cNvSpPr txBox="1"/>
          <p:nvPr/>
        </p:nvSpPr>
        <p:spPr>
          <a:xfrm>
            <a:off x="2922382" y="1417178"/>
            <a:ext cx="6866548" cy="1384995"/>
          </a:xfrm>
          <a:prstGeom prst="rect">
            <a:avLst/>
          </a:prstGeom>
          <a:noFill/>
          <a:ln>
            <a:solidFill>
              <a:schemeClr val="accent1">
                <a:shade val="50000"/>
              </a:schemeClr>
            </a:solidFill>
          </a:ln>
        </p:spPr>
        <p:txBody>
          <a:bodyPr wrap="square" rtlCol="0">
            <a:spAutoFit/>
          </a:bodyPr>
          <a:lstStyle/>
          <a:p>
            <a:r>
              <a:rPr lang="en-US" sz="2800" b="1" dirty="0">
                <a:highlight>
                  <a:srgbClr val="00FF00"/>
                </a:highlight>
              </a:rPr>
              <a:t>Positive Case (1)    </a:t>
            </a:r>
            <a:r>
              <a:rPr lang="en-US" sz="2800" b="1" dirty="0">
                <a:highlight>
                  <a:srgbClr val="00FF00"/>
                </a:highlight>
                <a:sym typeface="Wingdings" panose="05000000000000000000" pitchFamily="2" charset="2"/>
              </a:rPr>
              <a:t> Underwriting Gain &lt; 0</a:t>
            </a:r>
          </a:p>
          <a:p>
            <a:endParaRPr lang="en-US" sz="2800" b="1" dirty="0">
              <a:sym typeface="Wingdings" panose="05000000000000000000" pitchFamily="2" charset="2"/>
            </a:endParaRPr>
          </a:p>
          <a:p>
            <a:r>
              <a:rPr lang="en-US" sz="2800" b="1" dirty="0">
                <a:sym typeface="Wingdings" panose="05000000000000000000" pitchFamily="2" charset="2"/>
              </a:rPr>
              <a:t>Negative Case (0)   Underwriting Gain &gt;= 0</a:t>
            </a:r>
            <a:r>
              <a:rPr lang="en-US" sz="2800" b="1" dirty="0"/>
              <a:t> </a:t>
            </a:r>
          </a:p>
        </p:txBody>
      </p:sp>
      <p:cxnSp>
        <p:nvCxnSpPr>
          <p:cNvPr id="9" name="Straight Arrow Connector 8">
            <a:extLst>
              <a:ext uri="{FF2B5EF4-FFF2-40B4-BE49-F238E27FC236}">
                <a16:creationId xmlns:a16="http://schemas.microsoft.com/office/drawing/2014/main" id="{9D2D07E9-9D74-4D86-8CA8-6E845B60BF45}"/>
              </a:ext>
            </a:extLst>
          </p:cNvPr>
          <p:cNvCxnSpPr>
            <a:cxnSpLocks/>
          </p:cNvCxnSpPr>
          <p:nvPr/>
        </p:nvCxnSpPr>
        <p:spPr>
          <a:xfrm flipH="1">
            <a:off x="6228131" y="5722181"/>
            <a:ext cx="1045783" cy="545251"/>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123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reinsurance">
            <a:extLst>
              <a:ext uri="{FF2B5EF4-FFF2-40B4-BE49-F238E27FC236}">
                <a16:creationId xmlns:a16="http://schemas.microsoft.com/office/drawing/2014/main" id="{3420C83F-4F53-48BF-822D-FF60D1E36A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6B6F78-9B5E-4140-9A0A-F58CEAD68C34}"/>
              </a:ext>
            </a:extLst>
          </p:cNvPr>
          <p:cNvSpPr txBox="1"/>
          <p:nvPr/>
        </p:nvSpPr>
        <p:spPr>
          <a:xfrm>
            <a:off x="0" y="0"/>
            <a:ext cx="4389120" cy="523220"/>
          </a:xfrm>
          <a:prstGeom prst="rect">
            <a:avLst/>
          </a:prstGeom>
          <a:noFill/>
        </p:spPr>
        <p:txBody>
          <a:bodyPr wrap="square" rtlCol="0">
            <a:spAutoFit/>
          </a:bodyPr>
          <a:lstStyle/>
          <a:p>
            <a:r>
              <a:rPr lang="en-US" sz="2800" b="1" dirty="0"/>
              <a:t>CLASSIFICATION  MODELS</a:t>
            </a:r>
          </a:p>
        </p:txBody>
      </p:sp>
      <p:sp>
        <p:nvSpPr>
          <p:cNvPr id="4" name="TextBox 3">
            <a:extLst>
              <a:ext uri="{FF2B5EF4-FFF2-40B4-BE49-F238E27FC236}">
                <a16:creationId xmlns:a16="http://schemas.microsoft.com/office/drawing/2014/main" id="{2546C7F1-708A-4EC0-8BE4-92EE2A03BB95}"/>
              </a:ext>
            </a:extLst>
          </p:cNvPr>
          <p:cNvSpPr txBox="1"/>
          <p:nvPr/>
        </p:nvSpPr>
        <p:spPr>
          <a:xfrm>
            <a:off x="1352390" y="1377931"/>
            <a:ext cx="4206239"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Logistic Regression</a:t>
            </a:r>
          </a:p>
          <a:p>
            <a:pPr marL="457200" indent="-457200" algn="just">
              <a:buFont typeface="Arial" panose="020B0604020202020204" pitchFamily="34" charset="0"/>
              <a:buChar char="•"/>
            </a:pPr>
            <a:r>
              <a:rPr lang="en-US" sz="2800" dirty="0"/>
              <a:t>Decision Tree</a:t>
            </a:r>
          </a:p>
          <a:p>
            <a:pPr marL="457200" indent="-457200" algn="just">
              <a:buFont typeface="Arial" panose="020B0604020202020204" pitchFamily="34" charset="0"/>
              <a:buChar char="•"/>
            </a:pPr>
            <a:r>
              <a:rPr lang="en-US" sz="2800" dirty="0"/>
              <a:t>Random Forest</a:t>
            </a:r>
          </a:p>
          <a:p>
            <a:pPr marL="457200" indent="-457200" algn="just">
              <a:buFont typeface="Arial" panose="020B0604020202020204" pitchFamily="34" charset="0"/>
              <a:buChar char="•"/>
            </a:pPr>
            <a:r>
              <a:rPr lang="en-US" sz="2800" dirty="0"/>
              <a:t>Extra Trees</a:t>
            </a:r>
          </a:p>
          <a:p>
            <a:pPr marL="457200" indent="-457200" algn="just">
              <a:buFont typeface="Arial" panose="020B0604020202020204" pitchFamily="34" charset="0"/>
              <a:buChar char="•"/>
            </a:pPr>
            <a:r>
              <a:rPr lang="en-US" sz="2800" dirty="0"/>
              <a:t>Ada Boost</a:t>
            </a:r>
          </a:p>
          <a:p>
            <a:pPr marL="457200" indent="-457200" algn="just">
              <a:buFont typeface="Arial" panose="020B0604020202020204" pitchFamily="34" charset="0"/>
              <a:buChar char="•"/>
            </a:pPr>
            <a:r>
              <a:rPr lang="en-US" sz="2800" dirty="0"/>
              <a:t>Gradient Boosting</a:t>
            </a:r>
          </a:p>
          <a:p>
            <a:pPr marL="457200" indent="-457200" algn="just">
              <a:buFont typeface="Arial" panose="020B0604020202020204" pitchFamily="34" charset="0"/>
              <a:buChar char="•"/>
            </a:pPr>
            <a:r>
              <a:rPr lang="en-US" sz="2800" dirty="0"/>
              <a:t>K Nearest Neighbors</a:t>
            </a:r>
          </a:p>
          <a:p>
            <a:pPr marL="457200" indent="-457200" algn="just">
              <a:buFont typeface="Arial" panose="020B0604020202020204" pitchFamily="34" charset="0"/>
              <a:buChar char="•"/>
            </a:pPr>
            <a:r>
              <a:rPr lang="en-US" sz="2800" dirty="0"/>
              <a:t>Support Vector Machine</a:t>
            </a:r>
          </a:p>
        </p:txBody>
      </p:sp>
      <p:sp>
        <p:nvSpPr>
          <p:cNvPr id="10" name="TextBox 9">
            <a:extLst>
              <a:ext uri="{FF2B5EF4-FFF2-40B4-BE49-F238E27FC236}">
                <a16:creationId xmlns:a16="http://schemas.microsoft.com/office/drawing/2014/main" id="{DE9D566F-7CDC-4252-A517-91BF2DCFF1D1}"/>
              </a:ext>
            </a:extLst>
          </p:cNvPr>
          <p:cNvSpPr txBox="1"/>
          <p:nvPr/>
        </p:nvSpPr>
        <p:spPr>
          <a:xfrm>
            <a:off x="7674381" y="1182231"/>
            <a:ext cx="1947920" cy="2246769"/>
          </a:xfrm>
          <a:prstGeom prst="rect">
            <a:avLst/>
          </a:prstGeom>
          <a:noFill/>
        </p:spPr>
        <p:txBody>
          <a:bodyPr wrap="square" rtlCol="0">
            <a:spAutoFit/>
          </a:bodyPr>
          <a:lstStyle/>
          <a:p>
            <a:r>
              <a:rPr lang="en-US" sz="2800" b="1" dirty="0"/>
              <a:t>METRICS:</a:t>
            </a:r>
          </a:p>
          <a:p>
            <a:endParaRPr lang="en-US" sz="2800" b="1" dirty="0"/>
          </a:p>
          <a:p>
            <a:r>
              <a:rPr lang="en-US" sz="2800" dirty="0"/>
              <a:t>Recall</a:t>
            </a:r>
          </a:p>
          <a:p>
            <a:endParaRPr lang="en-US" sz="2800" dirty="0"/>
          </a:p>
          <a:p>
            <a:r>
              <a:rPr lang="en-US" sz="2800" dirty="0"/>
              <a:t>Accuracy</a:t>
            </a:r>
          </a:p>
        </p:txBody>
      </p:sp>
    </p:spTree>
    <p:extLst>
      <p:ext uri="{BB962C8B-B14F-4D97-AF65-F5344CB8AC3E}">
        <p14:creationId xmlns:p14="http://schemas.microsoft.com/office/powerpoint/2010/main" val="880265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reinsurance">
            <a:extLst>
              <a:ext uri="{FF2B5EF4-FFF2-40B4-BE49-F238E27FC236}">
                <a16:creationId xmlns:a16="http://schemas.microsoft.com/office/drawing/2014/main" id="{3420C83F-4F53-48BF-822D-FF60D1E36A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6B6F78-9B5E-4140-9A0A-F58CEAD68C34}"/>
              </a:ext>
            </a:extLst>
          </p:cNvPr>
          <p:cNvSpPr txBox="1"/>
          <p:nvPr/>
        </p:nvSpPr>
        <p:spPr>
          <a:xfrm>
            <a:off x="0" y="0"/>
            <a:ext cx="4389120" cy="523220"/>
          </a:xfrm>
          <a:prstGeom prst="rect">
            <a:avLst/>
          </a:prstGeom>
          <a:noFill/>
        </p:spPr>
        <p:txBody>
          <a:bodyPr wrap="square" rtlCol="0">
            <a:spAutoFit/>
          </a:bodyPr>
          <a:lstStyle/>
          <a:p>
            <a:r>
              <a:rPr lang="en-US" sz="2800" b="1" dirty="0"/>
              <a:t>CLASSIFICATION  MODELS</a:t>
            </a:r>
          </a:p>
        </p:txBody>
      </p:sp>
      <p:sp>
        <p:nvSpPr>
          <p:cNvPr id="4" name="TextBox 3">
            <a:extLst>
              <a:ext uri="{FF2B5EF4-FFF2-40B4-BE49-F238E27FC236}">
                <a16:creationId xmlns:a16="http://schemas.microsoft.com/office/drawing/2014/main" id="{2546C7F1-708A-4EC0-8BE4-92EE2A03BB95}"/>
              </a:ext>
            </a:extLst>
          </p:cNvPr>
          <p:cNvSpPr txBox="1"/>
          <p:nvPr/>
        </p:nvSpPr>
        <p:spPr>
          <a:xfrm>
            <a:off x="1352390" y="1377931"/>
            <a:ext cx="4206239"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highlight>
                  <a:srgbClr val="00FF00"/>
                </a:highlight>
              </a:rPr>
              <a:t>Logistic Regression</a:t>
            </a:r>
          </a:p>
          <a:p>
            <a:pPr marL="457200" indent="-457200" algn="just">
              <a:buFont typeface="Arial" panose="020B0604020202020204" pitchFamily="34" charset="0"/>
              <a:buChar char="•"/>
            </a:pPr>
            <a:r>
              <a:rPr lang="en-US" sz="2800" dirty="0"/>
              <a:t>Decision Tree</a:t>
            </a:r>
          </a:p>
          <a:p>
            <a:pPr marL="457200" indent="-457200" algn="just">
              <a:buFont typeface="Arial" panose="020B0604020202020204" pitchFamily="34" charset="0"/>
              <a:buChar char="•"/>
            </a:pPr>
            <a:r>
              <a:rPr lang="en-US" sz="2800" dirty="0"/>
              <a:t>Random Forest</a:t>
            </a:r>
          </a:p>
          <a:p>
            <a:pPr marL="457200" indent="-457200" algn="just">
              <a:buFont typeface="Arial" panose="020B0604020202020204" pitchFamily="34" charset="0"/>
              <a:buChar char="•"/>
            </a:pPr>
            <a:r>
              <a:rPr lang="en-US" sz="2800" dirty="0">
                <a:highlight>
                  <a:srgbClr val="00FF00"/>
                </a:highlight>
              </a:rPr>
              <a:t>Extra Trees</a:t>
            </a:r>
          </a:p>
          <a:p>
            <a:pPr marL="457200" indent="-457200" algn="just">
              <a:buFont typeface="Arial" panose="020B0604020202020204" pitchFamily="34" charset="0"/>
              <a:buChar char="•"/>
            </a:pPr>
            <a:r>
              <a:rPr lang="en-US" sz="2800" dirty="0"/>
              <a:t>Ada Boost</a:t>
            </a:r>
          </a:p>
          <a:p>
            <a:pPr marL="457200" indent="-457200" algn="just">
              <a:buFont typeface="Arial" panose="020B0604020202020204" pitchFamily="34" charset="0"/>
              <a:buChar char="•"/>
            </a:pPr>
            <a:r>
              <a:rPr lang="en-US" sz="2800" dirty="0"/>
              <a:t>Gradient Boosting</a:t>
            </a:r>
          </a:p>
          <a:p>
            <a:pPr marL="457200" indent="-457200" algn="just">
              <a:buFont typeface="Arial" panose="020B0604020202020204" pitchFamily="34" charset="0"/>
              <a:buChar char="•"/>
            </a:pPr>
            <a:r>
              <a:rPr lang="en-US" sz="2800" dirty="0"/>
              <a:t>K Nearest Neighbors</a:t>
            </a:r>
          </a:p>
          <a:p>
            <a:pPr marL="457200" indent="-457200" algn="just">
              <a:buFont typeface="Arial" panose="020B0604020202020204" pitchFamily="34" charset="0"/>
              <a:buChar char="•"/>
            </a:pPr>
            <a:r>
              <a:rPr lang="en-US" sz="2800" dirty="0"/>
              <a:t>Support Vector Machine</a:t>
            </a:r>
          </a:p>
        </p:txBody>
      </p:sp>
      <p:sp>
        <p:nvSpPr>
          <p:cNvPr id="10" name="TextBox 9">
            <a:extLst>
              <a:ext uri="{FF2B5EF4-FFF2-40B4-BE49-F238E27FC236}">
                <a16:creationId xmlns:a16="http://schemas.microsoft.com/office/drawing/2014/main" id="{DE9D566F-7CDC-4252-A517-91BF2DCFF1D1}"/>
              </a:ext>
            </a:extLst>
          </p:cNvPr>
          <p:cNvSpPr txBox="1"/>
          <p:nvPr/>
        </p:nvSpPr>
        <p:spPr>
          <a:xfrm>
            <a:off x="7674381" y="1182231"/>
            <a:ext cx="1947920" cy="2246769"/>
          </a:xfrm>
          <a:prstGeom prst="rect">
            <a:avLst/>
          </a:prstGeom>
          <a:noFill/>
        </p:spPr>
        <p:txBody>
          <a:bodyPr wrap="square" rtlCol="0">
            <a:spAutoFit/>
          </a:bodyPr>
          <a:lstStyle/>
          <a:p>
            <a:r>
              <a:rPr lang="en-US" sz="2800" b="1" dirty="0"/>
              <a:t>METRICS:</a:t>
            </a:r>
          </a:p>
          <a:p>
            <a:endParaRPr lang="en-US" sz="2800" b="1" dirty="0"/>
          </a:p>
          <a:p>
            <a:r>
              <a:rPr lang="en-US" sz="2800" dirty="0">
                <a:highlight>
                  <a:srgbClr val="00FF00"/>
                </a:highlight>
              </a:rPr>
              <a:t>Recall</a:t>
            </a:r>
          </a:p>
          <a:p>
            <a:endParaRPr lang="en-US" sz="2800" dirty="0"/>
          </a:p>
          <a:p>
            <a:r>
              <a:rPr lang="en-US" sz="2800" dirty="0"/>
              <a:t>Accuracy</a:t>
            </a:r>
          </a:p>
        </p:txBody>
      </p:sp>
    </p:spTree>
    <p:extLst>
      <p:ext uri="{BB962C8B-B14F-4D97-AF65-F5344CB8AC3E}">
        <p14:creationId xmlns:p14="http://schemas.microsoft.com/office/powerpoint/2010/main" val="1668191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reinsurance">
            <a:extLst>
              <a:ext uri="{FF2B5EF4-FFF2-40B4-BE49-F238E27FC236}">
                <a16:creationId xmlns:a16="http://schemas.microsoft.com/office/drawing/2014/main" id="{C44409B5-A8EB-4CA3-AB54-C2F651DAE6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C5D62E-0BFC-41AB-99D0-D5E127620EDB}"/>
              </a:ext>
            </a:extLst>
          </p:cNvPr>
          <p:cNvSpPr txBox="1"/>
          <p:nvPr/>
        </p:nvSpPr>
        <p:spPr>
          <a:xfrm>
            <a:off x="0" y="0"/>
            <a:ext cx="5219115" cy="523220"/>
          </a:xfrm>
          <a:prstGeom prst="rect">
            <a:avLst/>
          </a:prstGeom>
          <a:noFill/>
        </p:spPr>
        <p:txBody>
          <a:bodyPr wrap="square" rtlCol="0">
            <a:spAutoFit/>
          </a:bodyPr>
          <a:lstStyle/>
          <a:p>
            <a:pPr algn="ctr"/>
            <a:r>
              <a:rPr lang="en-US" sz="2800" b="1" dirty="0"/>
              <a:t>INSURANCE MONEY:  INs &amp; OUTs</a:t>
            </a:r>
          </a:p>
        </p:txBody>
      </p:sp>
      <p:sp>
        <p:nvSpPr>
          <p:cNvPr id="6" name="TextBox 5">
            <a:extLst>
              <a:ext uri="{FF2B5EF4-FFF2-40B4-BE49-F238E27FC236}">
                <a16:creationId xmlns:a16="http://schemas.microsoft.com/office/drawing/2014/main" id="{A81FC5B4-171E-4DC4-8B08-64DFB42782EC}"/>
              </a:ext>
            </a:extLst>
          </p:cNvPr>
          <p:cNvSpPr txBox="1"/>
          <p:nvPr/>
        </p:nvSpPr>
        <p:spPr>
          <a:xfrm>
            <a:off x="1256257" y="2899301"/>
            <a:ext cx="1732670" cy="523220"/>
          </a:xfrm>
          <a:prstGeom prst="rect">
            <a:avLst/>
          </a:prstGeom>
          <a:noFill/>
        </p:spPr>
        <p:txBody>
          <a:bodyPr wrap="square" rtlCol="0">
            <a:spAutoFit/>
          </a:bodyPr>
          <a:lstStyle/>
          <a:p>
            <a:r>
              <a:rPr lang="en-US" sz="2800" b="1" dirty="0"/>
              <a:t>Premiums</a:t>
            </a:r>
          </a:p>
        </p:txBody>
      </p:sp>
      <p:sp>
        <p:nvSpPr>
          <p:cNvPr id="9" name="TextBox 8">
            <a:extLst>
              <a:ext uri="{FF2B5EF4-FFF2-40B4-BE49-F238E27FC236}">
                <a16:creationId xmlns:a16="http://schemas.microsoft.com/office/drawing/2014/main" id="{BFB5FFE9-E900-407B-8E82-DC6EA4DFA673}"/>
              </a:ext>
            </a:extLst>
          </p:cNvPr>
          <p:cNvSpPr txBox="1"/>
          <p:nvPr/>
        </p:nvSpPr>
        <p:spPr>
          <a:xfrm>
            <a:off x="7486816" y="702088"/>
            <a:ext cx="2114842" cy="523220"/>
          </a:xfrm>
          <a:prstGeom prst="rect">
            <a:avLst/>
          </a:prstGeom>
          <a:noFill/>
        </p:spPr>
        <p:txBody>
          <a:bodyPr wrap="square" rtlCol="0">
            <a:spAutoFit/>
          </a:bodyPr>
          <a:lstStyle/>
          <a:p>
            <a:r>
              <a:rPr lang="en-US" sz="2800" dirty="0"/>
              <a:t>Re-Insurance</a:t>
            </a:r>
          </a:p>
        </p:txBody>
      </p:sp>
      <p:sp>
        <p:nvSpPr>
          <p:cNvPr id="10" name="TextBox 9">
            <a:extLst>
              <a:ext uri="{FF2B5EF4-FFF2-40B4-BE49-F238E27FC236}">
                <a16:creationId xmlns:a16="http://schemas.microsoft.com/office/drawing/2014/main" id="{652051B8-A125-4162-ADDF-9F5046847006}"/>
              </a:ext>
            </a:extLst>
          </p:cNvPr>
          <p:cNvSpPr txBox="1"/>
          <p:nvPr/>
        </p:nvSpPr>
        <p:spPr>
          <a:xfrm>
            <a:off x="8811523" y="1663999"/>
            <a:ext cx="2114842" cy="523220"/>
          </a:xfrm>
          <a:prstGeom prst="rect">
            <a:avLst/>
          </a:prstGeom>
          <a:noFill/>
        </p:spPr>
        <p:txBody>
          <a:bodyPr wrap="square" rtlCol="0">
            <a:spAutoFit/>
          </a:bodyPr>
          <a:lstStyle/>
          <a:p>
            <a:r>
              <a:rPr lang="en-US" sz="2800" dirty="0"/>
              <a:t>Expenses</a:t>
            </a:r>
          </a:p>
        </p:txBody>
      </p:sp>
      <p:sp>
        <p:nvSpPr>
          <p:cNvPr id="11" name="TextBox 10">
            <a:extLst>
              <a:ext uri="{FF2B5EF4-FFF2-40B4-BE49-F238E27FC236}">
                <a16:creationId xmlns:a16="http://schemas.microsoft.com/office/drawing/2014/main" id="{12D2A23C-D568-488D-859C-DDA84C39C545}"/>
              </a:ext>
            </a:extLst>
          </p:cNvPr>
          <p:cNvSpPr txBox="1"/>
          <p:nvPr/>
        </p:nvSpPr>
        <p:spPr>
          <a:xfrm>
            <a:off x="8985484" y="2946434"/>
            <a:ext cx="2114842" cy="523220"/>
          </a:xfrm>
          <a:prstGeom prst="rect">
            <a:avLst/>
          </a:prstGeom>
          <a:noFill/>
        </p:spPr>
        <p:txBody>
          <a:bodyPr wrap="square" rtlCol="0">
            <a:spAutoFit/>
          </a:bodyPr>
          <a:lstStyle/>
          <a:p>
            <a:r>
              <a:rPr lang="en-US" sz="2800" b="1" dirty="0"/>
              <a:t>Claims Paid</a:t>
            </a:r>
          </a:p>
        </p:txBody>
      </p:sp>
      <p:sp>
        <p:nvSpPr>
          <p:cNvPr id="12" name="TextBox 11">
            <a:extLst>
              <a:ext uri="{FF2B5EF4-FFF2-40B4-BE49-F238E27FC236}">
                <a16:creationId xmlns:a16="http://schemas.microsoft.com/office/drawing/2014/main" id="{209AE47B-690F-4FA1-A2FC-F618405FE38A}"/>
              </a:ext>
            </a:extLst>
          </p:cNvPr>
          <p:cNvSpPr txBox="1"/>
          <p:nvPr/>
        </p:nvSpPr>
        <p:spPr>
          <a:xfrm>
            <a:off x="8935789" y="4047729"/>
            <a:ext cx="2114842" cy="954107"/>
          </a:xfrm>
          <a:prstGeom prst="rect">
            <a:avLst/>
          </a:prstGeom>
          <a:noFill/>
        </p:spPr>
        <p:txBody>
          <a:bodyPr wrap="square" rtlCol="0">
            <a:spAutoFit/>
          </a:bodyPr>
          <a:lstStyle/>
          <a:p>
            <a:r>
              <a:rPr lang="en-US" sz="2800" dirty="0"/>
              <a:t>Claims Reserves</a:t>
            </a:r>
          </a:p>
        </p:txBody>
      </p:sp>
      <p:sp>
        <p:nvSpPr>
          <p:cNvPr id="13" name="TextBox 12">
            <a:extLst>
              <a:ext uri="{FF2B5EF4-FFF2-40B4-BE49-F238E27FC236}">
                <a16:creationId xmlns:a16="http://schemas.microsoft.com/office/drawing/2014/main" id="{87B674C9-FB55-42D7-9498-A127072F1450}"/>
              </a:ext>
            </a:extLst>
          </p:cNvPr>
          <p:cNvSpPr txBox="1"/>
          <p:nvPr/>
        </p:nvSpPr>
        <p:spPr>
          <a:xfrm>
            <a:off x="7486815" y="5130075"/>
            <a:ext cx="2726323" cy="523220"/>
          </a:xfrm>
          <a:prstGeom prst="rect">
            <a:avLst/>
          </a:prstGeom>
          <a:noFill/>
        </p:spPr>
        <p:txBody>
          <a:bodyPr wrap="square" rtlCol="0">
            <a:spAutoFit/>
          </a:bodyPr>
          <a:lstStyle/>
          <a:p>
            <a:r>
              <a:rPr lang="en-US" sz="2800" dirty="0"/>
              <a:t>Future Liabilities</a:t>
            </a:r>
          </a:p>
        </p:txBody>
      </p:sp>
      <p:cxnSp>
        <p:nvCxnSpPr>
          <p:cNvPr id="15" name="Straight Arrow Connector 14">
            <a:extLst>
              <a:ext uri="{FF2B5EF4-FFF2-40B4-BE49-F238E27FC236}">
                <a16:creationId xmlns:a16="http://schemas.microsoft.com/office/drawing/2014/main" id="{DD16F068-A53D-470E-BB22-2E44725099DD}"/>
              </a:ext>
            </a:extLst>
          </p:cNvPr>
          <p:cNvCxnSpPr>
            <a:cxnSpLocks/>
          </p:cNvCxnSpPr>
          <p:nvPr/>
        </p:nvCxnSpPr>
        <p:spPr>
          <a:xfrm>
            <a:off x="2982351" y="3221502"/>
            <a:ext cx="2391508" cy="0"/>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2F1F36-D4D0-481B-AB7C-CEE8A775243F}"/>
              </a:ext>
            </a:extLst>
          </p:cNvPr>
          <p:cNvCxnSpPr>
            <a:cxnSpLocks/>
          </p:cNvCxnSpPr>
          <p:nvPr/>
        </p:nvCxnSpPr>
        <p:spPr>
          <a:xfrm flipV="1">
            <a:off x="6362846" y="1225308"/>
            <a:ext cx="1374385" cy="1374870"/>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871363-2BB0-4FD4-8A4F-D1C333FEEC5D}"/>
              </a:ext>
            </a:extLst>
          </p:cNvPr>
          <p:cNvCxnSpPr>
            <a:cxnSpLocks/>
          </p:cNvCxnSpPr>
          <p:nvPr/>
        </p:nvCxnSpPr>
        <p:spPr>
          <a:xfrm flipV="1">
            <a:off x="6951785" y="1982719"/>
            <a:ext cx="1765957" cy="944718"/>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35EA69-0851-4159-830E-571C8E87B2D4}"/>
              </a:ext>
            </a:extLst>
          </p:cNvPr>
          <p:cNvCxnSpPr>
            <a:cxnSpLocks/>
          </p:cNvCxnSpPr>
          <p:nvPr/>
        </p:nvCxnSpPr>
        <p:spPr>
          <a:xfrm>
            <a:off x="6909578" y="3208044"/>
            <a:ext cx="2017291" cy="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D390DF7-29F6-49A6-B403-F29A1F5ED0A7}"/>
              </a:ext>
            </a:extLst>
          </p:cNvPr>
          <p:cNvSpPr/>
          <p:nvPr/>
        </p:nvSpPr>
        <p:spPr>
          <a:xfrm>
            <a:off x="1156989" y="2859330"/>
            <a:ext cx="9670111" cy="606746"/>
          </a:xfrm>
          <a:custGeom>
            <a:avLst/>
            <a:gdLst>
              <a:gd name="connsiteX0" fmla="*/ 0 w 9670111"/>
              <a:gd name="connsiteY0" fmla="*/ 0 h 606746"/>
              <a:gd name="connsiteX1" fmla="*/ 594021 w 9670111"/>
              <a:gd name="connsiteY1" fmla="*/ 0 h 606746"/>
              <a:gd name="connsiteX2" fmla="*/ 994640 w 9670111"/>
              <a:gd name="connsiteY2" fmla="*/ 0 h 606746"/>
              <a:gd name="connsiteX3" fmla="*/ 1878764 w 9670111"/>
              <a:gd name="connsiteY3" fmla="*/ 0 h 606746"/>
              <a:gd name="connsiteX4" fmla="*/ 2472786 w 9670111"/>
              <a:gd name="connsiteY4" fmla="*/ 0 h 606746"/>
              <a:gd name="connsiteX5" fmla="*/ 3066807 w 9670111"/>
              <a:gd name="connsiteY5" fmla="*/ 0 h 606746"/>
              <a:gd name="connsiteX6" fmla="*/ 3950931 w 9670111"/>
              <a:gd name="connsiteY6" fmla="*/ 0 h 606746"/>
              <a:gd name="connsiteX7" fmla="*/ 4448251 w 9670111"/>
              <a:gd name="connsiteY7" fmla="*/ 0 h 606746"/>
              <a:gd name="connsiteX8" fmla="*/ 5332375 w 9670111"/>
              <a:gd name="connsiteY8" fmla="*/ 0 h 606746"/>
              <a:gd name="connsiteX9" fmla="*/ 6216500 w 9670111"/>
              <a:gd name="connsiteY9" fmla="*/ 0 h 606746"/>
              <a:gd name="connsiteX10" fmla="*/ 6907222 w 9670111"/>
              <a:gd name="connsiteY10" fmla="*/ 0 h 606746"/>
              <a:gd name="connsiteX11" fmla="*/ 7791347 w 9670111"/>
              <a:gd name="connsiteY11" fmla="*/ 0 h 606746"/>
              <a:gd name="connsiteX12" fmla="*/ 8385368 w 9670111"/>
              <a:gd name="connsiteY12" fmla="*/ 0 h 606746"/>
              <a:gd name="connsiteX13" fmla="*/ 8979389 w 9670111"/>
              <a:gd name="connsiteY13" fmla="*/ 0 h 606746"/>
              <a:gd name="connsiteX14" fmla="*/ 9670111 w 9670111"/>
              <a:gd name="connsiteY14" fmla="*/ 0 h 606746"/>
              <a:gd name="connsiteX15" fmla="*/ 9670111 w 9670111"/>
              <a:gd name="connsiteY15" fmla="*/ 606746 h 606746"/>
              <a:gd name="connsiteX16" fmla="*/ 8979389 w 9670111"/>
              <a:gd name="connsiteY16" fmla="*/ 606746 h 606746"/>
              <a:gd name="connsiteX17" fmla="*/ 8095264 w 9670111"/>
              <a:gd name="connsiteY17" fmla="*/ 606746 h 606746"/>
              <a:gd name="connsiteX18" fmla="*/ 7404542 w 9670111"/>
              <a:gd name="connsiteY18" fmla="*/ 606746 h 606746"/>
              <a:gd name="connsiteX19" fmla="*/ 7003923 w 9670111"/>
              <a:gd name="connsiteY19" fmla="*/ 606746 h 606746"/>
              <a:gd name="connsiteX20" fmla="*/ 6506603 w 9670111"/>
              <a:gd name="connsiteY20" fmla="*/ 606746 h 606746"/>
              <a:gd name="connsiteX21" fmla="*/ 5622479 w 9670111"/>
              <a:gd name="connsiteY21" fmla="*/ 606746 h 606746"/>
              <a:gd name="connsiteX22" fmla="*/ 4931757 w 9670111"/>
              <a:gd name="connsiteY22" fmla="*/ 606746 h 606746"/>
              <a:gd name="connsiteX23" fmla="*/ 4434437 w 9670111"/>
              <a:gd name="connsiteY23" fmla="*/ 606746 h 606746"/>
              <a:gd name="connsiteX24" fmla="*/ 3743714 w 9670111"/>
              <a:gd name="connsiteY24" fmla="*/ 606746 h 606746"/>
              <a:gd name="connsiteX25" fmla="*/ 3343096 w 9670111"/>
              <a:gd name="connsiteY25" fmla="*/ 606746 h 606746"/>
              <a:gd name="connsiteX26" fmla="*/ 2942477 w 9670111"/>
              <a:gd name="connsiteY26" fmla="*/ 606746 h 606746"/>
              <a:gd name="connsiteX27" fmla="*/ 2251754 w 9670111"/>
              <a:gd name="connsiteY27" fmla="*/ 606746 h 606746"/>
              <a:gd name="connsiteX28" fmla="*/ 1754434 w 9670111"/>
              <a:gd name="connsiteY28" fmla="*/ 606746 h 606746"/>
              <a:gd name="connsiteX29" fmla="*/ 967011 w 9670111"/>
              <a:gd name="connsiteY29" fmla="*/ 606746 h 606746"/>
              <a:gd name="connsiteX30" fmla="*/ 0 w 9670111"/>
              <a:gd name="connsiteY30" fmla="*/ 606746 h 606746"/>
              <a:gd name="connsiteX31" fmla="*/ 0 w 9670111"/>
              <a:gd name="connsiteY31" fmla="*/ 0 h 60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70111" h="606746" extrusionOk="0">
                <a:moveTo>
                  <a:pt x="0" y="0"/>
                </a:moveTo>
                <a:cubicBezTo>
                  <a:pt x="238142" y="24206"/>
                  <a:pt x="342531" y="-13474"/>
                  <a:pt x="594021" y="0"/>
                </a:cubicBezTo>
                <a:cubicBezTo>
                  <a:pt x="845511" y="13474"/>
                  <a:pt x="845679" y="-5146"/>
                  <a:pt x="994640" y="0"/>
                </a:cubicBezTo>
                <a:cubicBezTo>
                  <a:pt x="1143601" y="5146"/>
                  <a:pt x="1462450" y="-31533"/>
                  <a:pt x="1878764" y="0"/>
                </a:cubicBezTo>
                <a:cubicBezTo>
                  <a:pt x="2295078" y="31533"/>
                  <a:pt x="2218350" y="27118"/>
                  <a:pt x="2472786" y="0"/>
                </a:cubicBezTo>
                <a:cubicBezTo>
                  <a:pt x="2727222" y="-27118"/>
                  <a:pt x="2841280" y="22003"/>
                  <a:pt x="3066807" y="0"/>
                </a:cubicBezTo>
                <a:cubicBezTo>
                  <a:pt x="3292334" y="-22003"/>
                  <a:pt x="3645745" y="-404"/>
                  <a:pt x="3950931" y="0"/>
                </a:cubicBezTo>
                <a:cubicBezTo>
                  <a:pt x="4256117" y="404"/>
                  <a:pt x="4344705" y="7985"/>
                  <a:pt x="4448251" y="0"/>
                </a:cubicBezTo>
                <a:cubicBezTo>
                  <a:pt x="4551797" y="-7985"/>
                  <a:pt x="4930477" y="12404"/>
                  <a:pt x="5332375" y="0"/>
                </a:cubicBezTo>
                <a:cubicBezTo>
                  <a:pt x="5734273" y="-12404"/>
                  <a:pt x="6002261" y="-23193"/>
                  <a:pt x="6216500" y="0"/>
                </a:cubicBezTo>
                <a:cubicBezTo>
                  <a:pt x="6430739" y="23193"/>
                  <a:pt x="6726071" y="-17764"/>
                  <a:pt x="6907222" y="0"/>
                </a:cubicBezTo>
                <a:cubicBezTo>
                  <a:pt x="7088373" y="17764"/>
                  <a:pt x="7412692" y="20768"/>
                  <a:pt x="7791347" y="0"/>
                </a:cubicBezTo>
                <a:cubicBezTo>
                  <a:pt x="8170002" y="-20768"/>
                  <a:pt x="8223977" y="-15274"/>
                  <a:pt x="8385368" y="0"/>
                </a:cubicBezTo>
                <a:cubicBezTo>
                  <a:pt x="8546759" y="15274"/>
                  <a:pt x="8752675" y="-14215"/>
                  <a:pt x="8979389" y="0"/>
                </a:cubicBezTo>
                <a:cubicBezTo>
                  <a:pt x="9206103" y="14215"/>
                  <a:pt x="9332553" y="-9550"/>
                  <a:pt x="9670111" y="0"/>
                </a:cubicBezTo>
                <a:cubicBezTo>
                  <a:pt x="9692984" y="145541"/>
                  <a:pt x="9649365" y="338506"/>
                  <a:pt x="9670111" y="606746"/>
                </a:cubicBezTo>
                <a:cubicBezTo>
                  <a:pt x="9431146" y="579633"/>
                  <a:pt x="9168060" y="636909"/>
                  <a:pt x="8979389" y="606746"/>
                </a:cubicBezTo>
                <a:cubicBezTo>
                  <a:pt x="8790718" y="576583"/>
                  <a:pt x="8429287" y="614257"/>
                  <a:pt x="8095264" y="606746"/>
                </a:cubicBezTo>
                <a:cubicBezTo>
                  <a:pt x="7761242" y="599235"/>
                  <a:pt x="7664061" y="611833"/>
                  <a:pt x="7404542" y="606746"/>
                </a:cubicBezTo>
                <a:cubicBezTo>
                  <a:pt x="7145023" y="601659"/>
                  <a:pt x="7084907" y="612972"/>
                  <a:pt x="7003923" y="606746"/>
                </a:cubicBezTo>
                <a:cubicBezTo>
                  <a:pt x="6922939" y="600520"/>
                  <a:pt x="6710626" y="622077"/>
                  <a:pt x="6506603" y="606746"/>
                </a:cubicBezTo>
                <a:cubicBezTo>
                  <a:pt x="6302580" y="591415"/>
                  <a:pt x="5845670" y="595474"/>
                  <a:pt x="5622479" y="606746"/>
                </a:cubicBezTo>
                <a:cubicBezTo>
                  <a:pt x="5399288" y="618018"/>
                  <a:pt x="5097440" y="634359"/>
                  <a:pt x="4931757" y="606746"/>
                </a:cubicBezTo>
                <a:cubicBezTo>
                  <a:pt x="4766074" y="579133"/>
                  <a:pt x="4610695" y="584591"/>
                  <a:pt x="4434437" y="606746"/>
                </a:cubicBezTo>
                <a:cubicBezTo>
                  <a:pt x="4258179" y="628901"/>
                  <a:pt x="4041764" y="612719"/>
                  <a:pt x="3743714" y="606746"/>
                </a:cubicBezTo>
                <a:cubicBezTo>
                  <a:pt x="3445664" y="600773"/>
                  <a:pt x="3475993" y="613150"/>
                  <a:pt x="3343096" y="606746"/>
                </a:cubicBezTo>
                <a:cubicBezTo>
                  <a:pt x="3210199" y="600342"/>
                  <a:pt x="3117829" y="622579"/>
                  <a:pt x="2942477" y="606746"/>
                </a:cubicBezTo>
                <a:cubicBezTo>
                  <a:pt x="2767125" y="590913"/>
                  <a:pt x="2402367" y="573020"/>
                  <a:pt x="2251754" y="606746"/>
                </a:cubicBezTo>
                <a:cubicBezTo>
                  <a:pt x="2101141" y="640472"/>
                  <a:pt x="1941658" y="585911"/>
                  <a:pt x="1754434" y="606746"/>
                </a:cubicBezTo>
                <a:cubicBezTo>
                  <a:pt x="1567210" y="627581"/>
                  <a:pt x="1222182" y="567980"/>
                  <a:pt x="967011" y="606746"/>
                </a:cubicBezTo>
                <a:cubicBezTo>
                  <a:pt x="711840" y="645512"/>
                  <a:pt x="373602" y="560709"/>
                  <a:pt x="0" y="606746"/>
                </a:cubicBezTo>
                <a:cubicBezTo>
                  <a:pt x="-1707" y="447897"/>
                  <a:pt x="-2502" y="135104"/>
                  <a:pt x="0" y="0"/>
                </a:cubicBezTo>
                <a:close/>
              </a:path>
            </a:pathLst>
          </a:custGeom>
          <a:noFill/>
          <a:ln>
            <a:solidFill>
              <a:srgbClr val="C00000"/>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60680D81-5D82-428B-9371-EDC72A437225}"/>
              </a:ext>
            </a:extLst>
          </p:cNvPr>
          <p:cNvCxnSpPr>
            <a:cxnSpLocks/>
            <a:endCxn id="12" idx="1"/>
          </p:cNvCxnSpPr>
          <p:nvPr/>
        </p:nvCxnSpPr>
        <p:spPr>
          <a:xfrm>
            <a:off x="6909578" y="3466076"/>
            <a:ext cx="2026211" cy="1058707"/>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A0E1E5-CC21-4CFC-BBD3-BE6D779247F1}"/>
              </a:ext>
            </a:extLst>
          </p:cNvPr>
          <p:cNvCxnSpPr>
            <a:cxnSpLocks/>
          </p:cNvCxnSpPr>
          <p:nvPr/>
        </p:nvCxnSpPr>
        <p:spPr>
          <a:xfrm>
            <a:off x="6567971" y="3780072"/>
            <a:ext cx="1169260" cy="140713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0DBC59B-E3C4-4A80-8A34-F9B71BAD85F3}"/>
              </a:ext>
            </a:extLst>
          </p:cNvPr>
          <p:cNvCxnSpPr>
            <a:cxnSpLocks/>
          </p:cNvCxnSpPr>
          <p:nvPr/>
        </p:nvCxnSpPr>
        <p:spPr>
          <a:xfrm>
            <a:off x="6161650" y="3779041"/>
            <a:ext cx="0" cy="1874254"/>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1239490-A23F-49D2-9C54-9CEF2E56ABBE}"/>
              </a:ext>
            </a:extLst>
          </p:cNvPr>
          <p:cNvSpPr txBox="1"/>
          <p:nvPr/>
        </p:nvSpPr>
        <p:spPr>
          <a:xfrm>
            <a:off x="5373859" y="5740399"/>
            <a:ext cx="2114842" cy="954107"/>
          </a:xfrm>
          <a:prstGeom prst="rect">
            <a:avLst/>
          </a:prstGeom>
          <a:noFill/>
        </p:spPr>
        <p:txBody>
          <a:bodyPr wrap="square" rtlCol="0">
            <a:spAutoFit/>
          </a:bodyPr>
          <a:lstStyle/>
          <a:p>
            <a:r>
              <a:rPr lang="en-US" sz="2800" dirty="0"/>
              <a:t>Financial Instruments</a:t>
            </a:r>
          </a:p>
        </p:txBody>
      </p:sp>
      <p:sp>
        <p:nvSpPr>
          <p:cNvPr id="31" name="Arc 30">
            <a:extLst>
              <a:ext uri="{FF2B5EF4-FFF2-40B4-BE49-F238E27FC236}">
                <a16:creationId xmlns:a16="http://schemas.microsoft.com/office/drawing/2014/main" id="{BCFAD6AC-7024-466E-85E4-79651F63272E}"/>
              </a:ext>
            </a:extLst>
          </p:cNvPr>
          <p:cNvSpPr/>
          <p:nvPr/>
        </p:nvSpPr>
        <p:spPr>
          <a:xfrm rot="12868874">
            <a:off x="4195866" y="3676003"/>
            <a:ext cx="3833215" cy="2748400"/>
          </a:xfrm>
          <a:custGeom>
            <a:avLst/>
            <a:gdLst>
              <a:gd name="connsiteX0" fmla="*/ 1916607 w 3833215"/>
              <a:gd name="connsiteY0" fmla="*/ 0 h 2748400"/>
              <a:gd name="connsiteX1" fmla="*/ 3283731 w 3833215"/>
              <a:gd name="connsiteY1" fmla="*/ 411086 h 2748400"/>
              <a:gd name="connsiteX2" fmla="*/ 3631826 w 3833215"/>
              <a:gd name="connsiteY2" fmla="*/ 1987392 h 2748400"/>
              <a:gd name="connsiteX3" fmla="*/ 1916608 w 3833215"/>
              <a:gd name="connsiteY3" fmla="*/ 1374200 h 2748400"/>
              <a:gd name="connsiteX4" fmla="*/ 1916607 w 3833215"/>
              <a:gd name="connsiteY4" fmla="*/ 0 h 2748400"/>
              <a:gd name="connsiteX0" fmla="*/ 1916607 w 3833215"/>
              <a:gd name="connsiteY0" fmla="*/ 0 h 2748400"/>
              <a:gd name="connsiteX1" fmla="*/ 3283731 w 3833215"/>
              <a:gd name="connsiteY1" fmla="*/ 411086 h 2748400"/>
              <a:gd name="connsiteX2" fmla="*/ 3631826 w 3833215"/>
              <a:gd name="connsiteY2" fmla="*/ 1987392 h 2748400"/>
            </a:gdLst>
            <a:ahLst/>
            <a:cxnLst>
              <a:cxn ang="0">
                <a:pos x="connsiteX0" y="connsiteY0"/>
              </a:cxn>
              <a:cxn ang="0">
                <a:pos x="connsiteX1" y="connsiteY1"/>
              </a:cxn>
              <a:cxn ang="0">
                <a:pos x="connsiteX2" y="connsiteY2"/>
              </a:cxn>
            </a:cxnLst>
            <a:rect l="l" t="t" r="r" b="b"/>
            <a:pathLst>
              <a:path w="3833215" h="2748400" stroke="0" extrusionOk="0">
                <a:moveTo>
                  <a:pt x="1916607" y="0"/>
                </a:moveTo>
                <a:cubicBezTo>
                  <a:pt x="2399689" y="-19173"/>
                  <a:pt x="2891099" y="160237"/>
                  <a:pt x="3283731" y="411086"/>
                </a:cubicBezTo>
                <a:cubicBezTo>
                  <a:pt x="3873276" y="832853"/>
                  <a:pt x="3988063" y="1462810"/>
                  <a:pt x="3631826" y="1987392"/>
                </a:cubicBezTo>
                <a:cubicBezTo>
                  <a:pt x="3460078" y="1896484"/>
                  <a:pt x="2472992" y="1485014"/>
                  <a:pt x="1916608" y="1374200"/>
                </a:cubicBezTo>
                <a:cubicBezTo>
                  <a:pt x="1893633" y="903563"/>
                  <a:pt x="1980649" y="488667"/>
                  <a:pt x="1916607" y="0"/>
                </a:cubicBezTo>
                <a:close/>
              </a:path>
              <a:path w="3833215" h="2748400" fill="none" extrusionOk="0">
                <a:moveTo>
                  <a:pt x="1916607" y="0"/>
                </a:moveTo>
                <a:cubicBezTo>
                  <a:pt x="2423445" y="-69871"/>
                  <a:pt x="2879202" y="209512"/>
                  <a:pt x="3283731" y="411086"/>
                </a:cubicBezTo>
                <a:cubicBezTo>
                  <a:pt x="3886735" y="846069"/>
                  <a:pt x="4018988" y="1467862"/>
                  <a:pt x="3631826" y="1987392"/>
                </a:cubicBezTo>
              </a:path>
              <a:path w="3833215" h="2748400" fill="none" stroke="0" extrusionOk="0">
                <a:moveTo>
                  <a:pt x="1916607" y="0"/>
                </a:moveTo>
                <a:cubicBezTo>
                  <a:pt x="2515439" y="10044"/>
                  <a:pt x="2959247" y="74300"/>
                  <a:pt x="3283731" y="411086"/>
                </a:cubicBezTo>
                <a:cubicBezTo>
                  <a:pt x="3842275" y="827172"/>
                  <a:pt x="3979309" y="1479019"/>
                  <a:pt x="3631826" y="1987392"/>
                </a:cubicBezTo>
              </a:path>
            </a:pathLst>
          </a:custGeom>
          <a:ln w="50800">
            <a:solidFill>
              <a:srgbClr val="92D050"/>
            </a:solidFill>
            <a:headEnd type="none"/>
            <a:tailEnd type="triangle" w="lg" len="lg"/>
            <a:extLst>
              <a:ext uri="{C807C97D-BFC1-408E-A445-0C87EB9F89A2}">
                <ask:lineSketchStyleProps xmlns:ask="http://schemas.microsoft.com/office/drawing/2018/sketchyshapes" sd="1219033472">
                  <a:prstGeom prst="arc">
                    <a:avLst>
                      <a:gd name="adj1" fmla="val 16200000"/>
                      <a:gd name="adj2" fmla="val 1180320"/>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C7AD347B-8150-4671-ACD7-F8B263F6F7EE}"/>
              </a:ext>
            </a:extLst>
          </p:cNvPr>
          <p:cNvSpPr txBox="1"/>
          <p:nvPr/>
        </p:nvSpPr>
        <p:spPr>
          <a:xfrm>
            <a:off x="5219115" y="2627585"/>
            <a:ext cx="1732670" cy="1169551"/>
          </a:xfrm>
          <a:prstGeom prst="rect">
            <a:avLst/>
          </a:prstGeom>
          <a:noFill/>
        </p:spPr>
        <p:txBody>
          <a:bodyPr wrap="square" rtlCol="0">
            <a:spAutoFit/>
          </a:bodyPr>
          <a:lstStyle/>
          <a:p>
            <a:pPr algn="ctr"/>
            <a:r>
              <a:rPr lang="en-US" sz="3500" b="1" dirty="0"/>
              <a:t>General Insurer</a:t>
            </a:r>
          </a:p>
        </p:txBody>
      </p:sp>
    </p:spTree>
    <p:extLst>
      <p:ext uri="{BB962C8B-B14F-4D97-AF65-F5344CB8AC3E}">
        <p14:creationId xmlns:p14="http://schemas.microsoft.com/office/powerpoint/2010/main" val="3829041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82ACF5-9699-4097-B9F1-12DE27B3D2D5}"/>
              </a:ext>
            </a:extLst>
          </p:cNvPr>
          <p:cNvPicPr>
            <a:picLocks noChangeAspect="1"/>
          </p:cNvPicPr>
          <p:nvPr/>
        </p:nvPicPr>
        <p:blipFill>
          <a:blip r:embed="rId2"/>
          <a:stretch>
            <a:fillRect/>
          </a:stretch>
        </p:blipFill>
        <p:spPr>
          <a:xfrm>
            <a:off x="335220" y="106701"/>
            <a:ext cx="4582164" cy="3600953"/>
          </a:xfrm>
          <a:prstGeom prst="rect">
            <a:avLst/>
          </a:prstGeom>
        </p:spPr>
      </p:pic>
      <p:pic>
        <p:nvPicPr>
          <p:cNvPr id="4" name="Picture 3">
            <a:extLst>
              <a:ext uri="{FF2B5EF4-FFF2-40B4-BE49-F238E27FC236}">
                <a16:creationId xmlns:a16="http://schemas.microsoft.com/office/drawing/2014/main" id="{002549EA-B571-4B24-BDFF-F4213D719CCF}"/>
              </a:ext>
            </a:extLst>
          </p:cNvPr>
          <p:cNvPicPr>
            <a:picLocks noChangeAspect="1"/>
          </p:cNvPicPr>
          <p:nvPr/>
        </p:nvPicPr>
        <p:blipFill>
          <a:blip r:embed="rId3"/>
          <a:stretch>
            <a:fillRect/>
          </a:stretch>
        </p:blipFill>
        <p:spPr>
          <a:xfrm>
            <a:off x="477327" y="3838471"/>
            <a:ext cx="4699889" cy="3019529"/>
          </a:xfrm>
          <a:prstGeom prst="rect">
            <a:avLst/>
          </a:prstGeom>
        </p:spPr>
      </p:pic>
      <p:pic>
        <p:nvPicPr>
          <p:cNvPr id="5" name="Picture 4">
            <a:extLst>
              <a:ext uri="{FF2B5EF4-FFF2-40B4-BE49-F238E27FC236}">
                <a16:creationId xmlns:a16="http://schemas.microsoft.com/office/drawing/2014/main" id="{98998BE5-4D2F-4AF6-AE05-0F916CF0B630}"/>
              </a:ext>
            </a:extLst>
          </p:cNvPr>
          <p:cNvPicPr>
            <a:picLocks noChangeAspect="1"/>
          </p:cNvPicPr>
          <p:nvPr/>
        </p:nvPicPr>
        <p:blipFill>
          <a:blip r:embed="rId4"/>
          <a:stretch>
            <a:fillRect/>
          </a:stretch>
        </p:blipFill>
        <p:spPr>
          <a:xfrm>
            <a:off x="5177216" y="3655371"/>
            <a:ext cx="4670434" cy="3019529"/>
          </a:xfrm>
          <a:prstGeom prst="rect">
            <a:avLst/>
          </a:prstGeom>
        </p:spPr>
      </p:pic>
      <p:pic>
        <p:nvPicPr>
          <p:cNvPr id="6" name="Picture 5">
            <a:extLst>
              <a:ext uri="{FF2B5EF4-FFF2-40B4-BE49-F238E27FC236}">
                <a16:creationId xmlns:a16="http://schemas.microsoft.com/office/drawing/2014/main" id="{43222409-C91A-4E3C-B4DE-88AD04032808}"/>
              </a:ext>
            </a:extLst>
          </p:cNvPr>
          <p:cNvPicPr>
            <a:picLocks noChangeAspect="1"/>
          </p:cNvPicPr>
          <p:nvPr/>
        </p:nvPicPr>
        <p:blipFill>
          <a:blip r:embed="rId5"/>
          <a:stretch>
            <a:fillRect/>
          </a:stretch>
        </p:blipFill>
        <p:spPr>
          <a:xfrm>
            <a:off x="5136825" y="621491"/>
            <a:ext cx="7027040" cy="2909500"/>
          </a:xfrm>
          <a:prstGeom prst="rect">
            <a:avLst/>
          </a:prstGeom>
          <a:ln>
            <a:solidFill>
              <a:schemeClr val="accent1">
                <a:shade val="50000"/>
              </a:schemeClr>
            </a:solidFill>
          </a:ln>
        </p:spPr>
      </p:pic>
      <p:sp>
        <p:nvSpPr>
          <p:cNvPr id="7" name="Rectangle 6">
            <a:extLst>
              <a:ext uri="{FF2B5EF4-FFF2-40B4-BE49-F238E27FC236}">
                <a16:creationId xmlns:a16="http://schemas.microsoft.com/office/drawing/2014/main" id="{53BEDC8A-78B0-435B-B2ED-658E5E9085C5}"/>
              </a:ext>
            </a:extLst>
          </p:cNvPr>
          <p:cNvSpPr/>
          <p:nvPr/>
        </p:nvSpPr>
        <p:spPr>
          <a:xfrm>
            <a:off x="7597473" y="129901"/>
            <a:ext cx="1766317" cy="461665"/>
          </a:xfrm>
          <a:prstGeom prst="rect">
            <a:avLst/>
          </a:prstGeom>
        </p:spPr>
        <p:txBody>
          <a:bodyPr wrap="none">
            <a:spAutoFit/>
          </a:bodyPr>
          <a:lstStyle/>
          <a:p>
            <a:r>
              <a:rPr lang="en-US" sz="2400" b="1" i="1" dirty="0">
                <a:highlight>
                  <a:srgbClr val="FFFF00"/>
                </a:highlight>
              </a:rPr>
              <a:t>After Tuning</a:t>
            </a:r>
          </a:p>
        </p:txBody>
      </p:sp>
      <p:sp>
        <p:nvSpPr>
          <p:cNvPr id="9" name="Rectangle 8">
            <a:extLst>
              <a:ext uri="{FF2B5EF4-FFF2-40B4-BE49-F238E27FC236}">
                <a16:creationId xmlns:a16="http://schemas.microsoft.com/office/drawing/2014/main" id="{17E53A96-8161-4F58-BB89-CD057A73AD9A}"/>
              </a:ext>
            </a:extLst>
          </p:cNvPr>
          <p:cNvSpPr/>
          <p:nvPr/>
        </p:nvSpPr>
        <p:spPr>
          <a:xfrm>
            <a:off x="10114671" y="2602523"/>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460CFE1-2199-4A6A-8EF5-4501FCB4684D}"/>
              </a:ext>
            </a:extLst>
          </p:cNvPr>
          <p:cNvSpPr/>
          <p:nvPr/>
        </p:nvSpPr>
        <p:spPr>
          <a:xfrm>
            <a:off x="8909539" y="2208628"/>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9D5BF1C-C1BF-4018-A1BE-6310CB5FF88A}"/>
              </a:ext>
            </a:extLst>
          </p:cNvPr>
          <p:cNvCxnSpPr>
            <a:cxnSpLocks/>
          </p:cNvCxnSpPr>
          <p:nvPr/>
        </p:nvCxnSpPr>
        <p:spPr>
          <a:xfrm flipV="1">
            <a:off x="8466563" y="2596494"/>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609B267-3DEB-4848-8FCD-C44A7AD5BC14}"/>
              </a:ext>
            </a:extLst>
          </p:cNvPr>
          <p:cNvCxnSpPr>
            <a:cxnSpLocks/>
          </p:cNvCxnSpPr>
          <p:nvPr/>
        </p:nvCxnSpPr>
        <p:spPr>
          <a:xfrm flipV="1">
            <a:off x="9718359" y="2996418"/>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5317B16-AFDB-4D88-9EFE-FD34F5CC3B34}"/>
              </a:ext>
            </a:extLst>
          </p:cNvPr>
          <p:cNvPicPr>
            <a:picLocks noChangeAspect="1"/>
          </p:cNvPicPr>
          <p:nvPr/>
        </p:nvPicPr>
        <p:blipFill>
          <a:blip r:embed="rId6"/>
          <a:stretch>
            <a:fillRect/>
          </a:stretch>
        </p:blipFill>
        <p:spPr>
          <a:xfrm>
            <a:off x="9858493" y="18311"/>
            <a:ext cx="2305372" cy="581106"/>
          </a:xfrm>
          <a:prstGeom prst="rect">
            <a:avLst/>
          </a:prstGeom>
        </p:spPr>
      </p:pic>
      <p:sp>
        <p:nvSpPr>
          <p:cNvPr id="12" name="Rectangle 11">
            <a:extLst>
              <a:ext uri="{FF2B5EF4-FFF2-40B4-BE49-F238E27FC236}">
                <a16:creationId xmlns:a16="http://schemas.microsoft.com/office/drawing/2014/main" id="{21D6F115-1C68-4D83-A62F-C8CA6C750D6A}"/>
              </a:ext>
            </a:extLst>
          </p:cNvPr>
          <p:cNvSpPr/>
          <p:nvPr/>
        </p:nvSpPr>
        <p:spPr>
          <a:xfrm>
            <a:off x="9818169" y="4245490"/>
            <a:ext cx="2283668" cy="1477328"/>
          </a:xfrm>
          <a:prstGeom prst="rect">
            <a:avLst/>
          </a:prstGeom>
        </p:spPr>
        <p:txBody>
          <a:bodyPr wrap="square">
            <a:spAutoFit/>
          </a:bodyPr>
          <a:lstStyle/>
          <a:p>
            <a:r>
              <a:rPr lang="en-US" i="1" dirty="0">
                <a:solidFill>
                  <a:srgbClr val="000000"/>
                </a:solidFill>
                <a:latin typeface="Helvetica Neue"/>
              </a:rPr>
              <a:t>{'C': 1.0, '</a:t>
            </a:r>
            <a:r>
              <a:rPr lang="en-US" i="1" dirty="0" err="1">
                <a:solidFill>
                  <a:srgbClr val="000000"/>
                </a:solidFill>
                <a:latin typeface="Helvetica Neue"/>
              </a:rPr>
              <a:t>fit_intercept</a:t>
            </a:r>
            <a:r>
              <a:rPr lang="en-US" i="1" dirty="0">
                <a:solidFill>
                  <a:srgbClr val="000000"/>
                </a:solidFill>
                <a:latin typeface="Helvetica Neue"/>
              </a:rPr>
              <a:t>': True, '</a:t>
            </a:r>
            <a:r>
              <a:rPr lang="en-US" i="1" dirty="0" err="1">
                <a:solidFill>
                  <a:srgbClr val="000000"/>
                </a:solidFill>
                <a:latin typeface="Helvetica Neue"/>
              </a:rPr>
              <a:t>max_iter</a:t>
            </a:r>
            <a:r>
              <a:rPr lang="en-US" i="1" dirty="0">
                <a:solidFill>
                  <a:srgbClr val="000000"/>
                </a:solidFill>
                <a:latin typeface="Helvetica Neue"/>
              </a:rPr>
              <a:t>': 5000, 'penalty': 'l2', 'solver': 'sag', '</a:t>
            </a:r>
            <a:r>
              <a:rPr lang="en-US" i="1" dirty="0" err="1">
                <a:solidFill>
                  <a:srgbClr val="000000"/>
                </a:solidFill>
                <a:latin typeface="Helvetica Neue"/>
              </a:rPr>
              <a:t>tol</a:t>
            </a:r>
            <a:r>
              <a:rPr lang="en-US" i="1" dirty="0">
                <a:solidFill>
                  <a:srgbClr val="000000"/>
                </a:solidFill>
                <a:latin typeface="Helvetica Neue"/>
              </a:rPr>
              <a:t>': 0.1}</a:t>
            </a:r>
            <a:endParaRPr lang="en-US" dirty="0"/>
          </a:p>
        </p:txBody>
      </p:sp>
    </p:spTree>
    <p:extLst>
      <p:ext uri="{BB962C8B-B14F-4D97-AF65-F5344CB8AC3E}">
        <p14:creationId xmlns:p14="http://schemas.microsoft.com/office/powerpoint/2010/main" val="527347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248140-4768-4F54-8760-92DC4CF1886C}"/>
              </a:ext>
            </a:extLst>
          </p:cNvPr>
          <p:cNvPicPr>
            <a:picLocks noChangeAspect="1"/>
          </p:cNvPicPr>
          <p:nvPr/>
        </p:nvPicPr>
        <p:blipFill>
          <a:blip r:embed="rId2"/>
          <a:stretch>
            <a:fillRect/>
          </a:stretch>
        </p:blipFill>
        <p:spPr>
          <a:xfrm>
            <a:off x="296031" y="98476"/>
            <a:ext cx="4458849" cy="3435662"/>
          </a:xfrm>
          <a:prstGeom prst="rect">
            <a:avLst/>
          </a:prstGeom>
        </p:spPr>
      </p:pic>
      <p:pic>
        <p:nvPicPr>
          <p:cNvPr id="5" name="Picture 4">
            <a:extLst>
              <a:ext uri="{FF2B5EF4-FFF2-40B4-BE49-F238E27FC236}">
                <a16:creationId xmlns:a16="http://schemas.microsoft.com/office/drawing/2014/main" id="{BC216D79-5530-4975-A4BB-9D73BC467147}"/>
              </a:ext>
            </a:extLst>
          </p:cNvPr>
          <p:cNvPicPr>
            <a:picLocks noChangeAspect="1"/>
          </p:cNvPicPr>
          <p:nvPr/>
        </p:nvPicPr>
        <p:blipFill>
          <a:blip r:embed="rId3"/>
          <a:stretch>
            <a:fillRect/>
          </a:stretch>
        </p:blipFill>
        <p:spPr>
          <a:xfrm>
            <a:off x="4965895" y="627889"/>
            <a:ext cx="7212037" cy="2943337"/>
          </a:xfrm>
          <a:prstGeom prst="rect">
            <a:avLst/>
          </a:prstGeom>
          <a:ln>
            <a:solidFill>
              <a:schemeClr val="tx1"/>
            </a:solidFill>
          </a:ln>
        </p:spPr>
      </p:pic>
      <p:pic>
        <p:nvPicPr>
          <p:cNvPr id="6" name="Picture 5">
            <a:extLst>
              <a:ext uri="{FF2B5EF4-FFF2-40B4-BE49-F238E27FC236}">
                <a16:creationId xmlns:a16="http://schemas.microsoft.com/office/drawing/2014/main" id="{B62C23FC-635D-4DA8-867F-F86EFC2E14B1}"/>
              </a:ext>
            </a:extLst>
          </p:cNvPr>
          <p:cNvPicPr>
            <a:picLocks noChangeAspect="1"/>
          </p:cNvPicPr>
          <p:nvPr/>
        </p:nvPicPr>
        <p:blipFill>
          <a:blip r:embed="rId4"/>
          <a:stretch>
            <a:fillRect/>
          </a:stretch>
        </p:blipFill>
        <p:spPr>
          <a:xfrm>
            <a:off x="171271" y="3771030"/>
            <a:ext cx="4708368" cy="2988494"/>
          </a:xfrm>
          <a:prstGeom prst="rect">
            <a:avLst/>
          </a:prstGeom>
        </p:spPr>
      </p:pic>
      <p:pic>
        <p:nvPicPr>
          <p:cNvPr id="7" name="Picture 6">
            <a:extLst>
              <a:ext uri="{FF2B5EF4-FFF2-40B4-BE49-F238E27FC236}">
                <a16:creationId xmlns:a16="http://schemas.microsoft.com/office/drawing/2014/main" id="{E14F7A8F-814D-4CD4-BA49-F4488F0C603B}"/>
              </a:ext>
            </a:extLst>
          </p:cNvPr>
          <p:cNvPicPr>
            <a:picLocks noChangeAspect="1"/>
          </p:cNvPicPr>
          <p:nvPr/>
        </p:nvPicPr>
        <p:blipFill>
          <a:blip r:embed="rId5"/>
          <a:stretch>
            <a:fillRect/>
          </a:stretch>
        </p:blipFill>
        <p:spPr>
          <a:xfrm>
            <a:off x="4831270" y="3754520"/>
            <a:ext cx="4887089" cy="3103480"/>
          </a:xfrm>
          <a:prstGeom prst="rect">
            <a:avLst/>
          </a:prstGeom>
        </p:spPr>
      </p:pic>
      <p:pic>
        <p:nvPicPr>
          <p:cNvPr id="8" name="Picture 7">
            <a:extLst>
              <a:ext uri="{FF2B5EF4-FFF2-40B4-BE49-F238E27FC236}">
                <a16:creationId xmlns:a16="http://schemas.microsoft.com/office/drawing/2014/main" id="{1FF3F2F3-977C-4797-9E2F-1B1EB7230E94}"/>
              </a:ext>
            </a:extLst>
          </p:cNvPr>
          <p:cNvPicPr>
            <a:picLocks noChangeAspect="1"/>
          </p:cNvPicPr>
          <p:nvPr/>
        </p:nvPicPr>
        <p:blipFill>
          <a:blip r:embed="rId6"/>
          <a:stretch>
            <a:fillRect/>
          </a:stretch>
        </p:blipFill>
        <p:spPr>
          <a:xfrm>
            <a:off x="9886628" y="0"/>
            <a:ext cx="2305372" cy="581106"/>
          </a:xfrm>
          <a:prstGeom prst="rect">
            <a:avLst/>
          </a:prstGeom>
        </p:spPr>
      </p:pic>
      <p:sp>
        <p:nvSpPr>
          <p:cNvPr id="9" name="Rectangle 8">
            <a:extLst>
              <a:ext uri="{FF2B5EF4-FFF2-40B4-BE49-F238E27FC236}">
                <a16:creationId xmlns:a16="http://schemas.microsoft.com/office/drawing/2014/main" id="{CE0BABE8-ABDA-4582-AC15-D41BC55EF77F}"/>
              </a:ext>
            </a:extLst>
          </p:cNvPr>
          <p:cNvSpPr/>
          <p:nvPr/>
        </p:nvSpPr>
        <p:spPr>
          <a:xfrm>
            <a:off x="7597473" y="129901"/>
            <a:ext cx="1766317" cy="461665"/>
          </a:xfrm>
          <a:prstGeom prst="rect">
            <a:avLst/>
          </a:prstGeom>
        </p:spPr>
        <p:txBody>
          <a:bodyPr wrap="none">
            <a:spAutoFit/>
          </a:bodyPr>
          <a:lstStyle/>
          <a:p>
            <a:r>
              <a:rPr lang="en-US" sz="2400" b="1" i="1" dirty="0">
                <a:highlight>
                  <a:srgbClr val="FFFF00"/>
                </a:highlight>
              </a:rPr>
              <a:t>After Tuning</a:t>
            </a:r>
          </a:p>
        </p:txBody>
      </p:sp>
      <p:sp>
        <p:nvSpPr>
          <p:cNvPr id="10" name="Rectangle 9">
            <a:extLst>
              <a:ext uri="{FF2B5EF4-FFF2-40B4-BE49-F238E27FC236}">
                <a16:creationId xmlns:a16="http://schemas.microsoft.com/office/drawing/2014/main" id="{00FA82A4-7050-4C21-B72C-5A15C225F1D0}"/>
              </a:ext>
            </a:extLst>
          </p:cNvPr>
          <p:cNvSpPr/>
          <p:nvPr/>
        </p:nvSpPr>
        <p:spPr>
          <a:xfrm>
            <a:off x="10114671" y="2574387"/>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CE2E16-B8C4-40DB-A4DF-1FE0FF7225F3}"/>
              </a:ext>
            </a:extLst>
          </p:cNvPr>
          <p:cNvSpPr/>
          <p:nvPr/>
        </p:nvSpPr>
        <p:spPr>
          <a:xfrm>
            <a:off x="8909539" y="2180492"/>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75BC9A5D-3FCE-4DDD-8B29-B1F43DA0F610}"/>
              </a:ext>
            </a:extLst>
          </p:cNvPr>
          <p:cNvCxnSpPr>
            <a:cxnSpLocks/>
          </p:cNvCxnSpPr>
          <p:nvPr/>
        </p:nvCxnSpPr>
        <p:spPr>
          <a:xfrm flipV="1">
            <a:off x="8466563" y="2568358"/>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C3B3EC0-A01A-4D43-8653-64E4359A9BCC}"/>
              </a:ext>
            </a:extLst>
          </p:cNvPr>
          <p:cNvCxnSpPr>
            <a:cxnSpLocks/>
          </p:cNvCxnSpPr>
          <p:nvPr/>
        </p:nvCxnSpPr>
        <p:spPr>
          <a:xfrm flipV="1">
            <a:off x="9718359" y="2968282"/>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9BAB821-4659-44D0-A99A-5BA19E7E4AF1}"/>
              </a:ext>
            </a:extLst>
          </p:cNvPr>
          <p:cNvSpPr/>
          <p:nvPr/>
        </p:nvSpPr>
        <p:spPr>
          <a:xfrm>
            <a:off x="9609519" y="4312142"/>
            <a:ext cx="2516777" cy="1477328"/>
          </a:xfrm>
          <a:prstGeom prst="rect">
            <a:avLst/>
          </a:prstGeom>
        </p:spPr>
        <p:txBody>
          <a:bodyPr wrap="square">
            <a:spAutoFit/>
          </a:bodyPr>
          <a:lstStyle/>
          <a:p>
            <a:r>
              <a:rPr lang="en-US" i="1" dirty="0">
                <a:solidFill>
                  <a:srgbClr val="000000"/>
                </a:solidFill>
                <a:latin typeface="Helvetica Neue"/>
              </a:rPr>
              <a:t>{'bootstrap': True, '</a:t>
            </a:r>
            <a:r>
              <a:rPr lang="en-US" i="1" dirty="0" err="1">
                <a:solidFill>
                  <a:srgbClr val="000000"/>
                </a:solidFill>
                <a:latin typeface="Helvetica Neue"/>
              </a:rPr>
              <a:t>max_depth</a:t>
            </a:r>
            <a:r>
              <a:rPr lang="en-US" i="1" dirty="0">
                <a:solidFill>
                  <a:srgbClr val="000000"/>
                </a:solidFill>
                <a:latin typeface="Helvetica Neue"/>
              </a:rPr>
              <a:t>': 31, '</a:t>
            </a:r>
            <a:r>
              <a:rPr lang="en-US" i="1" dirty="0" err="1">
                <a:solidFill>
                  <a:srgbClr val="000000"/>
                </a:solidFill>
                <a:latin typeface="Helvetica Neue"/>
              </a:rPr>
              <a:t>min_samples_split</a:t>
            </a:r>
            <a:r>
              <a:rPr lang="en-US" i="1" dirty="0">
                <a:solidFill>
                  <a:srgbClr val="000000"/>
                </a:solidFill>
                <a:latin typeface="Helvetica Neue"/>
              </a:rPr>
              <a:t>': 27, '</a:t>
            </a:r>
            <a:r>
              <a:rPr lang="en-US" i="1" dirty="0" err="1">
                <a:solidFill>
                  <a:srgbClr val="000000"/>
                </a:solidFill>
                <a:latin typeface="Helvetica Neue"/>
              </a:rPr>
              <a:t>n_estimators</a:t>
            </a:r>
            <a:r>
              <a:rPr lang="en-US" i="1" dirty="0">
                <a:solidFill>
                  <a:srgbClr val="000000"/>
                </a:solidFill>
                <a:latin typeface="Helvetica Neue"/>
              </a:rPr>
              <a:t>': 150, '</a:t>
            </a:r>
            <a:r>
              <a:rPr lang="en-US" i="1" dirty="0" err="1">
                <a:solidFill>
                  <a:srgbClr val="000000"/>
                </a:solidFill>
                <a:latin typeface="Helvetica Neue"/>
              </a:rPr>
              <a:t>oob_score</a:t>
            </a:r>
            <a:r>
              <a:rPr lang="en-US" i="1" dirty="0">
                <a:solidFill>
                  <a:srgbClr val="000000"/>
                </a:solidFill>
                <a:latin typeface="Helvetica Neue"/>
              </a:rPr>
              <a:t>': True}</a:t>
            </a:r>
            <a:endParaRPr lang="en-US" dirty="0"/>
          </a:p>
        </p:txBody>
      </p:sp>
    </p:spTree>
    <p:extLst>
      <p:ext uri="{BB962C8B-B14F-4D97-AF65-F5344CB8AC3E}">
        <p14:creationId xmlns:p14="http://schemas.microsoft.com/office/powerpoint/2010/main" val="2956144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reinsurance">
            <a:extLst>
              <a:ext uri="{FF2B5EF4-FFF2-40B4-BE49-F238E27FC236}">
                <a16:creationId xmlns:a16="http://schemas.microsoft.com/office/drawing/2014/main" id="{070B068F-9DF1-4994-B3D8-383BD3A776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3CE48E-1C65-4AF0-9746-7B90E5646535}"/>
              </a:ext>
            </a:extLst>
          </p:cNvPr>
          <p:cNvSpPr txBox="1"/>
          <p:nvPr/>
        </p:nvSpPr>
        <p:spPr>
          <a:xfrm>
            <a:off x="108524" y="134649"/>
            <a:ext cx="5219115" cy="523220"/>
          </a:xfrm>
          <a:prstGeom prst="rect">
            <a:avLst/>
          </a:prstGeom>
          <a:noFill/>
        </p:spPr>
        <p:txBody>
          <a:bodyPr wrap="square" rtlCol="0">
            <a:spAutoFit/>
          </a:bodyPr>
          <a:lstStyle/>
          <a:p>
            <a:r>
              <a:rPr lang="en-US" sz="2800" b="1" dirty="0"/>
              <a:t>Comparison</a:t>
            </a:r>
          </a:p>
        </p:txBody>
      </p:sp>
      <p:grpSp>
        <p:nvGrpSpPr>
          <p:cNvPr id="17" name="Group 16">
            <a:extLst>
              <a:ext uri="{FF2B5EF4-FFF2-40B4-BE49-F238E27FC236}">
                <a16:creationId xmlns:a16="http://schemas.microsoft.com/office/drawing/2014/main" id="{61F5B0BC-10C8-4446-A419-3071901893C2}"/>
              </a:ext>
            </a:extLst>
          </p:cNvPr>
          <p:cNvGrpSpPr/>
          <p:nvPr/>
        </p:nvGrpSpPr>
        <p:grpSpPr>
          <a:xfrm>
            <a:off x="2582480" y="3716386"/>
            <a:ext cx="7027040" cy="2909500"/>
            <a:chOff x="4807024" y="3619283"/>
            <a:chExt cx="7212037" cy="2943337"/>
          </a:xfrm>
        </p:grpSpPr>
        <p:pic>
          <p:nvPicPr>
            <p:cNvPr id="12" name="Picture 11">
              <a:extLst>
                <a:ext uri="{FF2B5EF4-FFF2-40B4-BE49-F238E27FC236}">
                  <a16:creationId xmlns:a16="http://schemas.microsoft.com/office/drawing/2014/main" id="{64DDAB54-BA93-4722-9739-47518E1E1FE8}"/>
                </a:ext>
              </a:extLst>
            </p:cNvPr>
            <p:cNvPicPr>
              <a:picLocks noChangeAspect="1"/>
            </p:cNvPicPr>
            <p:nvPr/>
          </p:nvPicPr>
          <p:blipFill>
            <a:blip r:embed="rId3"/>
            <a:stretch>
              <a:fillRect/>
            </a:stretch>
          </p:blipFill>
          <p:spPr>
            <a:xfrm>
              <a:off x="4807024" y="3619283"/>
              <a:ext cx="7212037" cy="2943337"/>
            </a:xfrm>
            <a:prstGeom prst="rect">
              <a:avLst/>
            </a:prstGeom>
            <a:ln>
              <a:solidFill>
                <a:schemeClr val="tx1"/>
              </a:solidFill>
            </a:ln>
          </p:spPr>
        </p:pic>
        <p:sp>
          <p:nvSpPr>
            <p:cNvPr id="13" name="Rectangle 12">
              <a:extLst>
                <a:ext uri="{FF2B5EF4-FFF2-40B4-BE49-F238E27FC236}">
                  <a16:creationId xmlns:a16="http://schemas.microsoft.com/office/drawing/2014/main" id="{9671E5B1-A5BF-492A-B37D-7B2315B0C1E6}"/>
                </a:ext>
              </a:extLst>
            </p:cNvPr>
            <p:cNvSpPr/>
            <p:nvPr/>
          </p:nvSpPr>
          <p:spPr>
            <a:xfrm>
              <a:off x="9955800" y="5565781"/>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E6DB3A-1F21-4071-B92B-719E35C36FAC}"/>
                </a:ext>
              </a:extLst>
            </p:cNvPr>
            <p:cNvSpPr/>
            <p:nvPr/>
          </p:nvSpPr>
          <p:spPr>
            <a:xfrm>
              <a:off x="8750668" y="5171886"/>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C295D-4E5B-4A9F-A31F-33B7362B4FD7}"/>
                </a:ext>
              </a:extLst>
            </p:cNvPr>
            <p:cNvCxnSpPr>
              <a:cxnSpLocks/>
            </p:cNvCxnSpPr>
            <p:nvPr/>
          </p:nvCxnSpPr>
          <p:spPr>
            <a:xfrm flipV="1">
              <a:off x="8307692" y="5559752"/>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87A355E-CDE8-4CE5-B8D6-36D062BF3DA2}"/>
                </a:ext>
              </a:extLst>
            </p:cNvPr>
            <p:cNvCxnSpPr>
              <a:cxnSpLocks/>
            </p:cNvCxnSpPr>
            <p:nvPr/>
          </p:nvCxnSpPr>
          <p:spPr>
            <a:xfrm flipV="1">
              <a:off x="9559488" y="5959676"/>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7C7BC7B5-E615-4225-96AC-4464445BD4D6}"/>
              </a:ext>
            </a:extLst>
          </p:cNvPr>
          <p:cNvGrpSpPr/>
          <p:nvPr/>
        </p:nvGrpSpPr>
        <p:grpSpPr>
          <a:xfrm>
            <a:off x="2582479" y="286464"/>
            <a:ext cx="7027040" cy="2909500"/>
            <a:chOff x="172939" y="1912919"/>
            <a:chExt cx="7027040" cy="2909500"/>
          </a:xfrm>
        </p:grpSpPr>
        <p:pic>
          <p:nvPicPr>
            <p:cNvPr id="5" name="Picture 4">
              <a:extLst>
                <a:ext uri="{FF2B5EF4-FFF2-40B4-BE49-F238E27FC236}">
                  <a16:creationId xmlns:a16="http://schemas.microsoft.com/office/drawing/2014/main" id="{214882EB-68E3-468E-AB19-255C29395F98}"/>
                </a:ext>
              </a:extLst>
            </p:cNvPr>
            <p:cNvPicPr>
              <a:picLocks noChangeAspect="1"/>
            </p:cNvPicPr>
            <p:nvPr/>
          </p:nvPicPr>
          <p:blipFill>
            <a:blip r:embed="rId4"/>
            <a:stretch>
              <a:fillRect/>
            </a:stretch>
          </p:blipFill>
          <p:spPr>
            <a:xfrm>
              <a:off x="172939" y="1912919"/>
              <a:ext cx="7027040" cy="2909500"/>
            </a:xfrm>
            <a:prstGeom prst="rect">
              <a:avLst/>
            </a:prstGeom>
            <a:ln>
              <a:solidFill>
                <a:schemeClr val="accent1">
                  <a:shade val="50000"/>
                </a:schemeClr>
              </a:solidFill>
            </a:ln>
          </p:spPr>
        </p:pic>
        <p:sp>
          <p:nvSpPr>
            <p:cNvPr id="7" name="Rectangle 6">
              <a:extLst>
                <a:ext uri="{FF2B5EF4-FFF2-40B4-BE49-F238E27FC236}">
                  <a16:creationId xmlns:a16="http://schemas.microsoft.com/office/drawing/2014/main" id="{6973E923-A857-4038-ADA6-5F6196C0F818}"/>
                </a:ext>
              </a:extLst>
            </p:cNvPr>
            <p:cNvSpPr/>
            <p:nvPr/>
          </p:nvSpPr>
          <p:spPr>
            <a:xfrm>
              <a:off x="5150785" y="3893951"/>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2B96F53-33B1-41EC-AC75-0B394278C26A}"/>
                </a:ext>
              </a:extLst>
            </p:cNvPr>
            <p:cNvSpPr/>
            <p:nvPr/>
          </p:nvSpPr>
          <p:spPr>
            <a:xfrm>
              <a:off x="3945653" y="3500056"/>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6A514F3-C52E-4EC2-BEFB-8C639D7B9568}"/>
                </a:ext>
              </a:extLst>
            </p:cNvPr>
            <p:cNvCxnSpPr>
              <a:cxnSpLocks/>
            </p:cNvCxnSpPr>
            <p:nvPr/>
          </p:nvCxnSpPr>
          <p:spPr>
            <a:xfrm flipV="1">
              <a:off x="3502677" y="3887922"/>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AD4D84D-19FF-4048-91BD-B26A96856A8D}"/>
                </a:ext>
              </a:extLst>
            </p:cNvPr>
            <p:cNvCxnSpPr>
              <a:cxnSpLocks/>
            </p:cNvCxnSpPr>
            <p:nvPr/>
          </p:nvCxnSpPr>
          <p:spPr>
            <a:xfrm flipV="1">
              <a:off x="4754473" y="4287846"/>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950B2E6E-E3A0-4CF3-8322-49CAA3FD517F}"/>
              </a:ext>
            </a:extLst>
          </p:cNvPr>
          <p:cNvSpPr txBox="1"/>
          <p:nvPr/>
        </p:nvSpPr>
        <p:spPr>
          <a:xfrm>
            <a:off x="914590" y="1307360"/>
            <a:ext cx="5219115" cy="954107"/>
          </a:xfrm>
          <a:prstGeom prst="rect">
            <a:avLst/>
          </a:prstGeom>
          <a:noFill/>
        </p:spPr>
        <p:txBody>
          <a:bodyPr wrap="square" rtlCol="0">
            <a:spAutoFit/>
          </a:bodyPr>
          <a:lstStyle/>
          <a:p>
            <a:r>
              <a:rPr lang="en-US" sz="2800" dirty="0"/>
              <a:t>Logistic </a:t>
            </a:r>
          </a:p>
          <a:p>
            <a:r>
              <a:rPr lang="en-US" sz="2800" dirty="0"/>
              <a:t>Regressor</a:t>
            </a:r>
          </a:p>
        </p:txBody>
      </p:sp>
      <p:sp>
        <p:nvSpPr>
          <p:cNvPr id="20" name="TextBox 19">
            <a:extLst>
              <a:ext uri="{FF2B5EF4-FFF2-40B4-BE49-F238E27FC236}">
                <a16:creationId xmlns:a16="http://schemas.microsoft.com/office/drawing/2014/main" id="{36294F3D-7FE0-498B-9CE7-DB99A325B832}"/>
              </a:ext>
            </a:extLst>
          </p:cNvPr>
          <p:cNvSpPr txBox="1"/>
          <p:nvPr/>
        </p:nvSpPr>
        <p:spPr>
          <a:xfrm>
            <a:off x="1529973" y="4210990"/>
            <a:ext cx="5219115" cy="954107"/>
          </a:xfrm>
          <a:prstGeom prst="rect">
            <a:avLst/>
          </a:prstGeom>
          <a:noFill/>
        </p:spPr>
        <p:txBody>
          <a:bodyPr wrap="square" rtlCol="0">
            <a:spAutoFit/>
          </a:bodyPr>
          <a:lstStyle/>
          <a:p>
            <a:r>
              <a:rPr lang="en-US" sz="2800" dirty="0"/>
              <a:t>Extra</a:t>
            </a:r>
          </a:p>
          <a:p>
            <a:r>
              <a:rPr lang="en-US" sz="2800" dirty="0"/>
              <a:t>Trees</a:t>
            </a:r>
          </a:p>
        </p:txBody>
      </p:sp>
    </p:spTree>
    <p:extLst>
      <p:ext uri="{BB962C8B-B14F-4D97-AF65-F5344CB8AC3E}">
        <p14:creationId xmlns:p14="http://schemas.microsoft.com/office/powerpoint/2010/main" val="1217344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reinsurance">
            <a:extLst>
              <a:ext uri="{FF2B5EF4-FFF2-40B4-BE49-F238E27FC236}">
                <a16:creationId xmlns:a16="http://schemas.microsoft.com/office/drawing/2014/main" id="{070B068F-9DF1-4994-B3D8-383BD3A776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3CE48E-1C65-4AF0-9746-7B90E5646535}"/>
              </a:ext>
            </a:extLst>
          </p:cNvPr>
          <p:cNvSpPr txBox="1"/>
          <p:nvPr/>
        </p:nvSpPr>
        <p:spPr>
          <a:xfrm>
            <a:off x="56272" y="56272"/>
            <a:ext cx="5219115" cy="523220"/>
          </a:xfrm>
          <a:prstGeom prst="rect">
            <a:avLst/>
          </a:prstGeom>
          <a:noFill/>
        </p:spPr>
        <p:txBody>
          <a:bodyPr wrap="square" rtlCol="0">
            <a:spAutoFit/>
          </a:bodyPr>
          <a:lstStyle/>
          <a:p>
            <a:r>
              <a:rPr lang="en-US" sz="2800" b="1" dirty="0"/>
              <a:t>Conclusion</a:t>
            </a:r>
          </a:p>
        </p:txBody>
      </p:sp>
      <p:sp>
        <p:nvSpPr>
          <p:cNvPr id="4" name="TextBox 3">
            <a:extLst>
              <a:ext uri="{FF2B5EF4-FFF2-40B4-BE49-F238E27FC236}">
                <a16:creationId xmlns:a16="http://schemas.microsoft.com/office/drawing/2014/main" id="{9C200CBD-2303-48A7-A392-DB0A2C4A0AA5}"/>
              </a:ext>
            </a:extLst>
          </p:cNvPr>
          <p:cNvSpPr txBox="1"/>
          <p:nvPr/>
        </p:nvSpPr>
        <p:spPr>
          <a:xfrm>
            <a:off x="590840" y="1659285"/>
            <a:ext cx="11223675"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i="1" dirty="0"/>
              <a:t>Whilst Extra Trees did slightly better in accuracy, Logistic Regression performed much better on Recall </a:t>
            </a:r>
            <a:r>
              <a:rPr lang="en-US" sz="2800" i="1" dirty="0">
                <a:sym typeface="Wingdings" panose="05000000000000000000" pitchFamily="2" charset="2"/>
              </a:rPr>
              <a:t> and that’s the most important metric for the problem statement.</a:t>
            </a:r>
            <a:endParaRPr lang="en-US" sz="2800" i="1" dirty="0"/>
          </a:p>
          <a:p>
            <a:pPr marL="457200" indent="-457200" algn="just">
              <a:buFont typeface="Arial" panose="020B0604020202020204" pitchFamily="34" charset="0"/>
              <a:buChar char="•"/>
            </a:pPr>
            <a:endParaRPr lang="en-US" sz="2800" i="1" dirty="0"/>
          </a:p>
          <a:p>
            <a:pPr marL="457200" indent="-457200" algn="just">
              <a:buFont typeface="Arial" panose="020B0604020202020204" pitchFamily="34" charset="0"/>
              <a:buChar char="•"/>
            </a:pPr>
            <a:r>
              <a:rPr lang="en-US" sz="2800" i="1" dirty="0"/>
              <a:t>Using coarse-grained data from the annual returns, the classification model was able to out-perform the baseline accuracy. Imagine what more a </a:t>
            </a:r>
            <a:r>
              <a:rPr lang="en-US" sz="2800" b="1" i="1" u="sng" dirty="0"/>
              <a:t>GA DSI Graduate with access to underwriting and claims data </a:t>
            </a:r>
            <a:r>
              <a:rPr lang="en-US" sz="2800" i="1" dirty="0"/>
              <a:t>can do for an insurer.</a:t>
            </a:r>
          </a:p>
        </p:txBody>
      </p:sp>
    </p:spTree>
    <p:extLst>
      <p:ext uri="{BB962C8B-B14F-4D97-AF65-F5344CB8AC3E}">
        <p14:creationId xmlns:p14="http://schemas.microsoft.com/office/powerpoint/2010/main" val="1055779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reinsurance">
            <a:extLst>
              <a:ext uri="{FF2B5EF4-FFF2-40B4-BE49-F238E27FC236}">
                <a16:creationId xmlns:a16="http://schemas.microsoft.com/office/drawing/2014/main" id="{070B068F-9DF1-4994-B3D8-383BD3A776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3CE48E-1C65-4AF0-9746-7B90E5646535}"/>
              </a:ext>
            </a:extLst>
          </p:cNvPr>
          <p:cNvSpPr txBox="1"/>
          <p:nvPr/>
        </p:nvSpPr>
        <p:spPr>
          <a:xfrm>
            <a:off x="3486442" y="2905780"/>
            <a:ext cx="5219115" cy="523220"/>
          </a:xfrm>
          <a:prstGeom prst="rect">
            <a:avLst/>
          </a:prstGeom>
          <a:noFill/>
        </p:spPr>
        <p:txBody>
          <a:bodyPr wrap="square" rtlCol="0">
            <a:spAutoFit/>
          </a:bodyPr>
          <a:lstStyle/>
          <a:p>
            <a:r>
              <a:rPr lang="en-US" sz="2800" b="1" dirty="0"/>
              <a:t>What is the moral of the story?</a:t>
            </a:r>
          </a:p>
        </p:txBody>
      </p:sp>
    </p:spTree>
    <p:extLst>
      <p:ext uri="{BB962C8B-B14F-4D97-AF65-F5344CB8AC3E}">
        <p14:creationId xmlns:p14="http://schemas.microsoft.com/office/powerpoint/2010/main" val="541848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Man squeezing blood from stone : Stock Photo">
            <a:extLst>
              <a:ext uri="{FF2B5EF4-FFF2-40B4-BE49-F238E27FC236}">
                <a16:creationId xmlns:a16="http://schemas.microsoft.com/office/drawing/2014/main" id="{603A6E5A-EA32-4DA9-8F2F-A7131D0024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01" r="14478" b="1"/>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7F33C9-F433-4FEB-B353-F078A74E69C3}"/>
              </a:ext>
            </a:extLst>
          </p:cNvPr>
          <p:cNvSpPr>
            <a:spLocks noGrp="1"/>
          </p:cNvSpPr>
          <p:nvPr>
            <p:ph type="ctrTitle"/>
          </p:nvPr>
        </p:nvSpPr>
        <p:spPr>
          <a:xfrm>
            <a:off x="3669893" y="4071468"/>
            <a:ext cx="6172781" cy="780672"/>
          </a:xfrm>
          <a:solidFill>
            <a:schemeClr val="bg1">
              <a:tint val="95000"/>
              <a:satMod val="170000"/>
            </a:schemeClr>
          </a:solidFill>
        </p:spPr>
        <p:txBody>
          <a:bodyPr anchor="b">
            <a:normAutofit/>
          </a:bodyPr>
          <a:lstStyle/>
          <a:p>
            <a:pPr algn="l"/>
            <a:r>
              <a:rPr lang="en-US" sz="4600" i="1" dirty="0"/>
              <a:t>… blood from stone</a:t>
            </a:r>
          </a:p>
        </p:txBody>
      </p:sp>
      <p:cxnSp>
        <p:nvCxnSpPr>
          <p:cNvPr id="6" name="Straight Arrow Connector 5">
            <a:extLst>
              <a:ext uri="{FF2B5EF4-FFF2-40B4-BE49-F238E27FC236}">
                <a16:creationId xmlns:a16="http://schemas.microsoft.com/office/drawing/2014/main" id="{FA41F27D-76C4-4F53-BCED-03ABD79F7CE5}"/>
              </a:ext>
            </a:extLst>
          </p:cNvPr>
          <p:cNvCxnSpPr>
            <a:cxnSpLocks/>
          </p:cNvCxnSpPr>
          <p:nvPr/>
        </p:nvCxnSpPr>
        <p:spPr>
          <a:xfrm flipH="1">
            <a:off x="4615102" y="822960"/>
            <a:ext cx="1918617" cy="604024"/>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D725E34-7C9B-4995-8DBE-83FD345D59B0}"/>
              </a:ext>
            </a:extLst>
          </p:cNvPr>
          <p:cNvCxnSpPr>
            <a:cxnSpLocks/>
          </p:cNvCxnSpPr>
          <p:nvPr/>
        </p:nvCxnSpPr>
        <p:spPr>
          <a:xfrm flipH="1" flipV="1">
            <a:off x="3599554" y="5565082"/>
            <a:ext cx="3086389" cy="469958"/>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91401DDE-33E0-45FA-8D90-DBEFF2B5560F}"/>
              </a:ext>
            </a:extLst>
          </p:cNvPr>
          <p:cNvSpPr txBox="1">
            <a:spLocks/>
          </p:cNvSpPr>
          <p:nvPr/>
        </p:nvSpPr>
        <p:spPr>
          <a:xfrm>
            <a:off x="6568889" y="564363"/>
            <a:ext cx="2877677" cy="560609"/>
          </a:xfrm>
          <a:prstGeom prst="rect">
            <a:avLst/>
          </a:prstGeom>
          <a:solidFill>
            <a:schemeClr val="bg1">
              <a:tint val="95000"/>
              <a:satMod val="170000"/>
            </a:schemeClr>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i="1" dirty="0"/>
              <a:t>Us</a:t>
            </a:r>
          </a:p>
        </p:txBody>
      </p:sp>
      <p:sp>
        <p:nvSpPr>
          <p:cNvPr id="20" name="Title 1">
            <a:extLst>
              <a:ext uri="{FF2B5EF4-FFF2-40B4-BE49-F238E27FC236}">
                <a16:creationId xmlns:a16="http://schemas.microsoft.com/office/drawing/2014/main" id="{4F0A6568-111B-4152-B2A1-95EEDCFF5558}"/>
              </a:ext>
            </a:extLst>
          </p:cNvPr>
          <p:cNvSpPr txBox="1">
            <a:spLocks/>
          </p:cNvSpPr>
          <p:nvPr/>
        </p:nvSpPr>
        <p:spPr>
          <a:xfrm>
            <a:off x="2820857" y="3185229"/>
            <a:ext cx="1698072" cy="560609"/>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solidFill>
                  <a:schemeClr val="bg1"/>
                </a:solidFill>
                <a:latin typeface="Abadi" panose="020B0604020202020204" pitchFamily="34" charset="0"/>
              </a:rPr>
              <a:t>Data</a:t>
            </a:r>
          </a:p>
        </p:txBody>
      </p:sp>
      <p:sp>
        <p:nvSpPr>
          <p:cNvPr id="21" name="Title 1">
            <a:extLst>
              <a:ext uri="{FF2B5EF4-FFF2-40B4-BE49-F238E27FC236}">
                <a16:creationId xmlns:a16="http://schemas.microsoft.com/office/drawing/2014/main" id="{CD1BEC7A-4424-4AC1-A32F-4481EB59DDB1}"/>
              </a:ext>
            </a:extLst>
          </p:cNvPr>
          <p:cNvSpPr txBox="1">
            <a:spLocks/>
          </p:cNvSpPr>
          <p:nvPr/>
        </p:nvSpPr>
        <p:spPr>
          <a:xfrm>
            <a:off x="6685943" y="5800061"/>
            <a:ext cx="2877677" cy="560609"/>
          </a:xfrm>
          <a:prstGeom prst="rect">
            <a:avLst/>
          </a:prstGeom>
          <a:solidFill>
            <a:schemeClr val="bg1">
              <a:tint val="95000"/>
              <a:satMod val="170000"/>
            </a:schemeClr>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i="1" dirty="0"/>
              <a:t>Value</a:t>
            </a:r>
          </a:p>
        </p:txBody>
      </p:sp>
    </p:spTree>
    <p:extLst>
      <p:ext uri="{BB962C8B-B14F-4D97-AF65-F5344CB8AC3E}">
        <p14:creationId xmlns:p14="http://schemas.microsoft.com/office/powerpoint/2010/main" val="18605726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reinsurance">
            <a:extLst>
              <a:ext uri="{FF2B5EF4-FFF2-40B4-BE49-F238E27FC236}">
                <a16:creationId xmlns:a16="http://schemas.microsoft.com/office/drawing/2014/main" id="{C44409B5-A8EB-4CA3-AB54-C2F651DAE6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C5D62E-0BFC-41AB-99D0-D5E127620EDB}"/>
              </a:ext>
            </a:extLst>
          </p:cNvPr>
          <p:cNvSpPr txBox="1"/>
          <p:nvPr/>
        </p:nvSpPr>
        <p:spPr>
          <a:xfrm>
            <a:off x="0" y="0"/>
            <a:ext cx="5219115" cy="523220"/>
          </a:xfrm>
          <a:prstGeom prst="rect">
            <a:avLst/>
          </a:prstGeom>
          <a:noFill/>
        </p:spPr>
        <p:txBody>
          <a:bodyPr wrap="square" rtlCol="0">
            <a:spAutoFit/>
          </a:bodyPr>
          <a:lstStyle/>
          <a:p>
            <a:pPr algn="ctr"/>
            <a:r>
              <a:rPr lang="en-US" sz="2800" b="1" dirty="0"/>
              <a:t>INSURANCE MONEY:  INs &amp; OUTs</a:t>
            </a:r>
          </a:p>
        </p:txBody>
      </p:sp>
      <p:sp>
        <p:nvSpPr>
          <p:cNvPr id="6" name="TextBox 5">
            <a:extLst>
              <a:ext uri="{FF2B5EF4-FFF2-40B4-BE49-F238E27FC236}">
                <a16:creationId xmlns:a16="http://schemas.microsoft.com/office/drawing/2014/main" id="{A81FC5B4-171E-4DC4-8B08-64DFB42782EC}"/>
              </a:ext>
            </a:extLst>
          </p:cNvPr>
          <p:cNvSpPr txBox="1"/>
          <p:nvPr/>
        </p:nvSpPr>
        <p:spPr>
          <a:xfrm>
            <a:off x="1256257" y="2899301"/>
            <a:ext cx="1732670" cy="523220"/>
          </a:xfrm>
          <a:prstGeom prst="rect">
            <a:avLst/>
          </a:prstGeom>
          <a:noFill/>
        </p:spPr>
        <p:txBody>
          <a:bodyPr wrap="square" rtlCol="0">
            <a:spAutoFit/>
          </a:bodyPr>
          <a:lstStyle/>
          <a:p>
            <a:r>
              <a:rPr lang="en-US" sz="2800" b="1" dirty="0"/>
              <a:t>Premiums</a:t>
            </a:r>
          </a:p>
        </p:txBody>
      </p:sp>
      <p:sp>
        <p:nvSpPr>
          <p:cNvPr id="9" name="TextBox 8">
            <a:extLst>
              <a:ext uri="{FF2B5EF4-FFF2-40B4-BE49-F238E27FC236}">
                <a16:creationId xmlns:a16="http://schemas.microsoft.com/office/drawing/2014/main" id="{BFB5FFE9-E900-407B-8E82-DC6EA4DFA673}"/>
              </a:ext>
            </a:extLst>
          </p:cNvPr>
          <p:cNvSpPr txBox="1"/>
          <p:nvPr/>
        </p:nvSpPr>
        <p:spPr>
          <a:xfrm>
            <a:off x="7486816" y="702088"/>
            <a:ext cx="2114842" cy="523220"/>
          </a:xfrm>
          <a:prstGeom prst="rect">
            <a:avLst/>
          </a:prstGeom>
          <a:noFill/>
        </p:spPr>
        <p:txBody>
          <a:bodyPr wrap="square" rtlCol="0">
            <a:spAutoFit/>
          </a:bodyPr>
          <a:lstStyle/>
          <a:p>
            <a:r>
              <a:rPr lang="en-US" sz="2800" dirty="0"/>
              <a:t>Re-Insurance</a:t>
            </a:r>
          </a:p>
        </p:txBody>
      </p:sp>
      <p:sp>
        <p:nvSpPr>
          <p:cNvPr id="10" name="TextBox 9">
            <a:extLst>
              <a:ext uri="{FF2B5EF4-FFF2-40B4-BE49-F238E27FC236}">
                <a16:creationId xmlns:a16="http://schemas.microsoft.com/office/drawing/2014/main" id="{652051B8-A125-4162-ADDF-9F5046847006}"/>
              </a:ext>
            </a:extLst>
          </p:cNvPr>
          <p:cNvSpPr txBox="1"/>
          <p:nvPr/>
        </p:nvSpPr>
        <p:spPr>
          <a:xfrm>
            <a:off x="8811523" y="1663999"/>
            <a:ext cx="2114842" cy="523220"/>
          </a:xfrm>
          <a:prstGeom prst="rect">
            <a:avLst/>
          </a:prstGeom>
          <a:noFill/>
        </p:spPr>
        <p:txBody>
          <a:bodyPr wrap="square" rtlCol="0">
            <a:spAutoFit/>
          </a:bodyPr>
          <a:lstStyle/>
          <a:p>
            <a:r>
              <a:rPr lang="en-US" sz="2800" dirty="0"/>
              <a:t>Expenses</a:t>
            </a:r>
          </a:p>
        </p:txBody>
      </p:sp>
      <p:sp>
        <p:nvSpPr>
          <p:cNvPr id="11" name="TextBox 10">
            <a:extLst>
              <a:ext uri="{FF2B5EF4-FFF2-40B4-BE49-F238E27FC236}">
                <a16:creationId xmlns:a16="http://schemas.microsoft.com/office/drawing/2014/main" id="{12D2A23C-D568-488D-859C-DDA84C39C545}"/>
              </a:ext>
            </a:extLst>
          </p:cNvPr>
          <p:cNvSpPr txBox="1"/>
          <p:nvPr/>
        </p:nvSpPr>
        <p:spPr>
          <a:xfrm>
            <a:off x="8985484" y="2946434"/>
            <a:ext cx="2114842" cy="523220"/>
          </a:xfrm>
          <a:prstGeom prst="rect">
            <a:avLst/>
          </a:prstGeom>
          <a:noFill/>
        </p:spPr>
        <p:txBody>
          <a:bodyPr wrap="square" rtlCol="0">
            <a:spAutoFit/>
          </a:bodyPr>
          <a:lstStyle/>
          <a:p>
            <a:r>
              <a:rPr lang="en-US" sz="2800" b="1" dirty="0"/>
              <a:t>Claims Paid</a:t>
            </a:r>
          </a:p>
        </p:txBody>
      </p:sp>
      <p:sp>
        <p:nvSpPr>
          <p:cNvPr id="12" name="TextBox 11">
            <a:extLst>
              <a:ext uri="{FF2B5EF4-FFF2-40B4-BE49-F238E27FC236}">
                <a16:creationId xmlns:a16="http://schemas.microsoft.com/office/drawing/2014/main" id="{209AE47B-690F-4FA1-A2FC-F618405FE38A}"/>
              </a:ext>
            </a:extLst>
          </p:cNvPr>
          <p:cNvSpPr txBox="1"/>
          <p:nvPr/>
        </p:nvSpPr>
        <p:spPr>
          <a:xfrm>
            <a:off x="8935789" y="4047729"/>
            <a:ext cx="2114842" cy="954107"/>
          </a:xfrm>
          <a:prstGeom prst="rect">
            <a:avLst/>
          </a:prstGeom>
          <a:noFill/>
        </p:spPr>
        <p:txBody>
          <a:bodyPr wrap="square" rtlCol="0">
            <a:spAutoFit/>
          </a:bodyPr>
          <a:lstStyle/>
          <a:p>
            <a:r>
              <a:rPr lang="en-US" sz="2800" dirty="0"/>
              <a:t>Claims Reserves</a:t>
            </a:r>
          </a:p>
        </p:txBody>
      </p:sp>
      <p:sp>
        <p:nvSpPr>
          <p:cNvPr id="13" name="TextBox 12">
            <a:extLst>
              <a:ext uri="{FF2B5EF4-FFF2-40B4-BE49-F238E27FC236}">
                <a16:creationId xmlns:a16="http://schemas.microsoft.com/office/drawing/2014/main" id="{87B674C9-FB55-42D7-9498-A127072F1450}"/>
              </a:ext>
            </a:extLst>
          </p:cNvPr>
          <p:cNvSpPr txBox="1"/>
          <p:nvPr/>
        </p:nvSpPr>
        <p:spPr>
          <a:xfrm>
            <a:off x="7486816" y="5130075"/>
            <a:ext cx="2114842" cy="523220"/>
          </a:xfrm>
          <a:prstGeom prst="rect">
            <a:avLst/>
          </a:prstGeom>
          <a:noFill/>
        </p:spPr>
        <p:txBody>
          <a:bodyPr wrap="square" rtlCol="0">
            <a:spAutoFit/>
          </a:bodyPr>
          <a:lstStyle/>
          <a:p>
            <a:r>
              <a:rPr lang="en-US" sz="2800" dirty="0"/>
              <a:t>Liabilities</a:t>
            </a:r>
          </a:p>
        </p:txBody>
      </p:sp>
      <p:cxnSp>
        <p:nvCxnSpPr>
          <p:cNvPr id="15" name="Straight Arrow Connector 14">
            <a:extLst>
              <a:ext uri="{FF2B5EF4-FFF2-40B4-BE49-F238E27FC236}">
                <a16:creationId xmlns:a16="http://schemas.microsoft.com/office/drawing/2014/main" id="{DD16F068-A53D-470E-BB22-2E44725099DD}"/>
              </a:ext>
            </a:extLst>
          </p:cNvPr>
          <p:cNvCxnSpPr>
            <a:cxnSpLocks/>
          </p:cNvCxnSpPr>
          <p:nvPr/>
        </p:nvCxnSpPr>
        <p:spPr>
          <a:xfrm>
            <a:off x="2982351" y="3221502"/>
            <a:ext cx="2391508" cy="0"/>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2F1F36-D4D0-481B-AB7C-CEE8A775243F}"/>
              </a:ext>
            </a:extLst>
          </p:cNvPr>
          <p:cNvCxnSpPr>
            <a:cxnSpLocks/>
          </p:cNvCxnSpPr>
          <p:nvPr/>
        </p:nvCxnSpPr>
        <p:spPr>
          <a:xfrm flipV="1">
            <a:off x="6362846" y="1225308"/>
            <a:ext cx="1374385" cy="1374870"/>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871363-2BB0-4FD4-8A4F-D1C333FEEC5D}"/>
              </a:ext>
            </a:extLst>
          </p:cNvPr>
          <p:cNvCxnSpPr>
            <a:cxnSpLocks/>
          </p:cNvCxnSpPr>
          <p:nvPr/>
        </p:nvCxnSpPr>
        <p:spPr>
          <a:xfrm flipV="1">
            <a:off x="6951785" y="1982719"/>
            <a:ext cx="1765957" cy="944718"/>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35EA69-0851-4159-830E-571C8E87B2D4}"/>
              </a:ext>
            </a:extLst>
          </p:cNvPr>
          <p:cNvCxnSpPr>
            <a:cxnSpLocks/>
          </p:cNvCxnSpPr>
          <p:nvPr/>
        </p:nvCxnSpPr>
        <p:spPr>
          <a:xfrm>
            <a:off x="6909578" y="3208044"/>
            <a:ext cx="2017291" cy="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D390DF7-29F6-49A6-B403-F29A1F5ED0A7}"/>
              </a:ext>
            </a:extLst>
          </p:cNvPr>
          <p:cNvSpPr/>
          <p:nvPr/>
        </p:nvSpPr>
        <p:spPr>
          <a:xfrm>
            <a:off x="1156989" y="2859330"/>
            <a:ext cx="9656043" cy="606746"/>
          </a:xfrm>
          <a:custGeom>
            <a:avLst/>
            <a:gdLst>
              <a:gd name="connsiteX0" fmla="*/ 0 w 9656043"/>
              <a:gd name="connsiteY0" fmla="*/ 0 h 606746"/>
              <a:gd name="connsiteX1" fmla="*/ 593157 w 9656043"/>
              <a:gd name="connsiteY1" fmla="*/ 0 h 606746"/>
              <a:gd name="connsiteX2" fmla="*/ 993193 w 9656043"/>
              <a:gd name="connsiteY2" fmla="*/ 0 h 606746"/>
              <a:gd name="connsiteX3" fmla="*/ 1876031 w 9656043"/>
              <a:gd name="connsiteY3" fmla="*/ 0 h 606746"/>
              <a:gd name="connsiteX4" fmla="*/ 2469188 w 9656043"/>
              <a:gd name="connsiteY4" fmla="*/ 0 h 606746"/>
              <a:gd name="connsiteX5" fmla="*/ 3062345 w 9656043"/>
              <a:gd name="connsiteY5" fmla="*/ 0 h 606746"/>
              <a:gd name="connsiteX6" fmla="*/ 3945183 w 9656043"/>
              <a:gd name="connsiteY6" fmla="*/ 0 h 606746"/>
              <a:gd name="connsiteX7" fmla="*/ 4441780 w 9656043"/>
              <a:gd name="connsiteY7" fmla="*/ 0 h 606746"/>
              <a:gd name="connsiteX8" fmla="*/ 5324618 w 9656043"/>
              <a:gd name="connsiteY8" fmla="*/ 0 h 606746"/>
              <a:gd name="connsiteX9" fmla="*/ 6207456 w 9656043"/>
              <a:gd name="connsiteY9" fmla="*/ 0 h 606746"/>
              <a:gd name="connsiteX10" fmla="*/ 6897174 w 9656043"/>
              <a:gd name="connsiteY10" fmla="*/ 0 h 606746"/>
              <a:gd name="connsiteX11" fmla="*/ 7780012 w 9656043"/>
              <a:gd name="connsiteY11" fmla="*/ 0 h 606746"/>
              <a:gd name="connsiteX12" fmla="*/ 8373169 w 9656043"/>
              <a:gd name="connsiteY12" fmla="*/ 0 h 606746"/>
              <a:gd name="connsiteX13" fmla="*/ 8966326 w 9656043"/>
              <a:gd name="connsiteY13" fmla="*/ 0 h 606746"/>
              <a:gd name="connsiteX14" fmla="*/ 9656043 w 9656043"/>
              <a:gd name="connsiteY14" fmla="*/ 0 h 606746"/>
              <a:gd name="connsiteX15" fmla="*/ 9656043 w 9656043"/>
              <a:gd name="connsiteY15" fmla="*/ 606746 h 606746"/>
              <a:gd name="connsiteX16" fmla="*/ 8966326 w 9656043"/>
              <a:gd name="connsiteY16" fmla="*/ 606746 h 606746"/>
              <a:gd name="connsiteX17" fmla="*/ 8083487 w 9656043"/>
              <a:gd name="connsiteY17" fmla="*/ 606746 h 606746"/>
              <a:gd name="connsiteX18" fmla="*/ 7393770 w 9656043"/>
              <a:gd name="connsiteY18" fmla="*/ 606746 h 606746"/>
              <a:gd name="connsiteX19" fmla="*/ 6993734 w 9656043"/>
              <a:gd name="connsiteY19" fmla="*/ 606746 h 606746"/>
              <a:gd name="connsiteX20" fmla="*/ 6497138 w 9656043"/>
              <a:gd name="connsiteY20" fmla="*/ 606746 h 606746"/>
              <a:gd name="connsiteX21" fmla="*/ 5614299 w 9656043"/>
              <a:gd name="connsiteY21" fmla="*/ 606746 h 606746"/>
              <a:gd name="connsiteX22" fmla="*/ 4924582 w 9656043"/>
              <a:gd name="connsiteY22" fmla="*/ 606746 h 606746"/>
              <a:gd name="connsiteX23" fmla="*/ 4427985 w 9656043"/>
              <a:gd name="connsiteY23" fmla="*/ 606746 h 606746"/>
              <a:gd name="connsiteX24" fmla="*/ 3738268 w 9656043"/>
              <a:gd name="connsiteY24" fmla="*/ 606746 h 606746"/>
              <a:gd name="connsiteX25" fmla="*/ 3338232 w 9656043"/>
              <a:gd name="connsiteY25" fmla="*/ 606746 h 606746"/>
              <a:gd name="connsiteX26" fmla="*/ 2938196 w 9656043"/>
              <a:gd name="connsiteY26" fmla="*/ 606746 h 606746"/>
              <a:gd name="connsiteX27" fmla="*/ 2248479 w 9656043"/>
              <a:gd name="connsiteY27" fmla="*/ 606746 h 606746"/>
              <a:gd name="connsiteX28" fmla="*/ 1751882 w 9656043"/>
              <a:gd name="connsiteY28" fmla="*/ 606746 h 606746"/>
              <a:gd name="connsiteX29" fmla="*/ 965604 w 9656043"/>
              <a:gd name="connsiteY29" fmla="*/ 606746 h 606746"/>
              <a:gd name="connsiteX30" fmla="*/ 0 w 9656043"/>
              <a:gd name="connsiteY30" fmla="*/ 606746 h 606746"/>
              <a:gd name="connsiteX31" fmla="*/ 0 w 9656043"/>
              <a:gd name="connsiteY31" fmla="*/ 0 h 60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56043" h="606746" extrusionOk="0">
                <a:moveTo>
                  <a:pt x="0" y="0"/>
                </a:moveTo>
                <a:cubicBezTo>
                  <a:pt x="273147" y="-19503"/>
                  <a:pt x="382569" y="9977"/>
                  <a:pt x="593157" y="0"/>
                </a:cubicBezTo>
                <a:cubicBezTo>
                  <a:pt x="803745" y="-9977"/>
                  <a:pt x="822000" y="-16475"/>
                  <a:pt x="993193" y="0"/>
                </a:cubicBezTo>
                <a:cubicBezTo>
                  <a:pt x="1164386" y="16475"/>
                  <a:pt x="1567992" y="-37250"/>
                  <a:pt x="1876031" y="0"/>
                </a:cubicBezTo>
                <a:cubicBezTo>
                  <a:pt x="2184070" y="37250"/>
                  <a:pt x="2348288" y="-16671"/>
                  <a:pt x="2469188" y="0"/>
                </a:cubicBezTo>
                <a:cubicBezTo>
                  <a:pt x="2590088" y="16671"/>
                  <a:pt x="2899141" y="21175"/>
                  <a:pt x="3062345" y="0"/>
                </a:cubicBezTo>
                <a:cubicBezTo>
                  <a:pt x="3225549" y="-21175"/>
                  <a:pt x="3688852" y="20241"/>
                  <a:pt x="3945183" y="0"/>
                </a:cubicBezTo>
                <a:cubicBezTo>
                  <a:pt x="4201514" y="-20241"/>
                  <a:pt x="4265116" y="-797"/>
                  <a:pt x="4441780" y="0"/>
                </a:cubicBezTo>
                <a:cubicBezTo>
                  <a:pt x="4618444" y="797"/>
                  <a:pt x="5073236" y="-21675"/>
                  <a:pt x="5324618" y="0"/>
                </a:cubicBezTo>
                <a:cubicBezTo>
                  <a:pt x="5576000" y="21675"/>
                  <a:pt x="5789711" y="27636"/>
                  <a:pt x="6207456" y="0"/>
                </a:cubicBezTo>
                <a:cubicBezTo>
                  <a:pt x="6625201" y="-27636"/>
                  <a:pt x="6635345" y="21254"/>
                  <a:pt x="6897174" y="0"/>
                </a:cubicBezTo>
                <a:cubicBezTo>
                  <a:pt x="7159003" y="-21254"/>
                  <a:pt x="7432673" y="-26978"/>
                  <a:pt x="7780012" y="0"/>
                </a:cubicBezTo>
                <a:cubicBezTo>
                  <a:pt x="8127351" y="26978"/>
                  <a:pt x="8147718" y="-25801"/>
                  <a:pt x="8373169" y="0"/>
                </a:cubicBezTo>
                <a:cubicBezTo>
                  <a:pt x="8598620" y="25801"/>
                  <a:pt x="8788843" y="-16548"/>
                  <a:pt x="8966326" y="0"/>
                </a:cubicBezTo>
                <a:cubicBezTo>
                  <a:pt x="9143809" y="16548"/>
                  <a:pt x="9460638" y="9452"/>
                  <a:pt x="9656043" y="0"/>
                </a:cubicBezTo>
                <a:cubicBezTo>
                  <a:pt x="9678916" y="145541"/>
                  <a:pt x="9635297" y="338506"/>
                  <a:pt x="9656043" y="606746"/>
                </a:cubicBezTo>
                <a:cubicBezTo>
                  <a:pt x="9456434" y="622079"/>
                  <a:pt x="9143795" y="625243"/>
                  <a:pt x="8966326" y="606746"/>
                </a:cubicBezTo>
                <a:cubicBezTo>
                  <a:pt x="8788857" y="588249"/>
                  <a:pt x="8293031" y="572655"/>
                  <a:pt x="8083487" y="606746"/>
                </a:cubicBezTo>
                <a:cubicBezTo>
                  <a:pt x="7873943" y="640837"/>
                  <a:pt x="7547021" y="609729"/>
                  <a:pt x="7393770" y="606746"/>
                </a:cubicBezTo>
                <a:cubicBezTo>
                  <a:pt x="7240519" y="603763"/>
                  <a:pt x="7091467" y="589007"/>
                  <a:pt x="6993734" y="606746"/>
                </a:cubicBezTo>
                <a:cubicBezTo>
                  <a:pt x="6896001" y="624485"/>
                  <a:pt x="6651122" y="607738"/>
                  <a:pt x="6497138" y="606746"/>
                </a:cubicBezTo>
                <a:cubicBezTo>
                  <a:pt x="6343154" y="605754"/>
                  <a:pt x="6042175" y="620990"/>
                  <a:pt x="5614299" y="606746"/>
                </a:cubicBezTo>
                <a:cubicBezTo>
                  <a:pt x="5186423" y="592502"/>
                  <a:pt x="5161090" y="582882"/>
                  <a:pt x="4924582" y="606746"/>
                </a:cubicBezTo>
                <a:cubicBezTo>
                  <a:pt x="4688074" y="630610"/>
                  <a:pt x="4579454" y="630147"/>
                  <a:pt x="4427985" y="606746"/>
                </a:cubicBezTo>
                <a:cubicBezTo>
                  <a:pt x="4276516" y="583345"/>
                  <a:pt x="3931101" y="577285"/>
                  <a:pt x="3738268" y="606746"/>
                </a:cubicBezTo>
                <a:cubicBezTo>
                  <a:pt x="3545435" y="636207"/>
                  <a:pt x="3497428" y="598576"/>
                  <a:pt x="3338232" y="606746"/>
                </a:cubicBezTo>
                <a:cubicBezTo>
                  <a:pt x="3179036" y="614916"/>
                  <a:pt x="3055128" y="609058"/>
                  <a:pt x="2938196" y="606746"/>
                </a:cubicBezTo>
                <a:cubicBezTo>
                  <a:pt x="2821264" y="604434"/>
                  <a:pt x="2527413" y="638231"/>
                  <a:pt x="2248479" y="606746"/>
                </a:cubicBezTo>
                <a:cubicBezTo>
                  <a:pt x="1969545" y="575261"/>
                  <a:pt x="1895381" y="597091"/>
                  <a:pt x="1751882" y="606746"/>
                </a:cubicBezTo>
                <a:cubicBezTo>
                  <a:pt x="1608383" y="616401"/>
                  <a:pt x="1212002" y="623218"/>
                  <a:pt x="965604" y="606746"/>
                </a:cubicBezTo>
                <a:cubicBezTo>
                  <a:pt x="719206" y="590274"/>
                  <a:pt x="398296" y="619612"/>
                  <a:pt x="0" y="606746"/>
                </a:cubicBezTo>
                <a:cubicBezTo>
                  <a:pt x="-1707" y="447897"/>
                  <a:pt x="-2502" y="135104"/>
                  <a:pt x="0" y="0"/>
                </a:cubicBezTo>
                <a:close/>
              </a:path>
            </a:pathLst>
          </a:custGeom>
          <a:noFill/>
          <a:ln>
            <a:solidFill>
              <a:srgbClr val="C00000"/>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Arrow Connector 22">
            <a:extLst>
              <a:ext uri="{FF2B5EF4-FFF2-40B4-BE49-F238E27FC236}">
                <a16:creationId xmlns:a16="http://schemas.microsoft.com/office/drawing/2014/main" id="{60680D81-5D82-428B-9371-EDC72A437225}"/>
              </a:ext>
            </a:extLst>
          </p:cNvPr>
          <p:cNvCxnSpPr>
            <a:cxnSpLocks/>
            <a:endCxn id="12" idx="1"/>
          </p:cNvCxnSpPr>
          <p:nvPr/>
        </p:nvCxnSpPr>
        <p:spPr>
          <a:xfrm>
            <a:off x="6909578" y="3466076"/>
            <a:ext cx="2026211" cy="1058707"/>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A0E1E5-CC21-4CFC-BBD3-BE6D779247F1}"/>
              </a:ext>
            </a:extLst>
          </p:cNvPr>
          <p:cNvCxnSpPr>
            <a:cxnSpLocks/>
          </p:cNvCxnSpPr>
          <p:nvPr/>
        </p:nvCxnSpPr>
        <p:spPr>
          <a:xfrm>
            <a:off x="6567971" y="3780072"/>
            <a:ext cx="1169260" cy="140713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0DBC59B-E3C4-4A80-8A34-F9B71BAD85F3}"/>
              </a:ext>
            </a:extLst>
          </p:cNvPr>
          <p:cNvCxnSpPr>
            <a:cxnSpLocks/>
          </p:cNvCxnSpPr>
          <p:nvPr/>
        </p:nvCxnSpPr>
        <p:spPr>
          <a:xfrm>
            <a:off x="6161650" y="3779041"/>
            <a:ext cx="0" cy="1874254"/>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1239490-A23F-49D2-9C54-9CEF2E56ABBE}"/>
              </a:ext>
            </a:extLst>
          </p:cNvPr>
          <p:cNvSpPr txBox="1"/>
          <p:nvPr/>
        </p:nvSpPr>
        <p:spPr>
          <a:xfrm>
            <a:off x="5373859" y="5740399"/>
            <a:ext cx="2114842" cy="954107"/>
          </a:xfrm>
          <a:prstGeom prst="rect">
            <a:avLst/>
          </a:prstGeom>
          <a:noFill/>
        </p:spPr>
        <p:txBody>
          <a:bodyPr wrap="square" rtlCol="0">
            <a:spAutoFit/>
          </a:bodyPr>
          <a:lstStyle/>
          <a:p>
            <a:r>
              <a:rPr lang="en-US" sz="2800" dirty="0"/>
              <a:t>Financial Instruments</a:t>
            </a:r>
          </a:p>
        </p:txBody>
      </p:sp>
      <p:sp>
        <p:nvSpPr>
          <p:cNvPr id="31" name="Arc 30">
            <a:extLst>
              <a:ext uri="{FF2B5EF4-FFF2-40B4-BE49-F238E27FC236}">
                <a16:creationId xmlns:a16="http://schemas.microsoft.com/office/drawing/2014/main" id="{BCFAD6AC-7024-466E-85E4-79651F63272E}"/>
              </a:ext>
            </a:extLst>
          </p:cNvPr>
          <p:cNvSpPr/>
          <p:nvPr/>
        </p:nvSpPr>
        <p:spPr>
          <a:xfrm rot="12868874">
            <a:off x="4195866" y="3676003"/>
            <a:ext cx="3833215" cy="2748400"/>
          </a:xfrm>
          <a:custGeom>
            <a:avLst/>
            <a:gdLst>
              <a:gd name="connsiteX0" fmla="*/ 1916607 w 3833215"/>
              <a:gd name="connsiteY0" fmla="*/ 0 h 2748400"/>
              <a:gd name="connsiteX1" fmla="*/ 3283731 w 3833215"/>
              <a:gd name="connsiteY1" fmla="*/ 411086 h 2748400"/>
              <a:gd name="connsiteX2" fmla="*/ 3631826 w 3833215"/>
              <a:gd name="connsiteY2" fmla="*/ 1987392 h 2748400"/>
              <a:gd name="connsiteX3" fmla="*/ 1916608 w 3833215"/>
              <a:gd name="connsiteY3" fmla="*/ 1374200 h 2748400"/>
              <a:gd name="connsiteX4" fmla="*/ 1916607 w 3833215"/>
              <a:gd name="connsiteY4" fmla="*/ 0 h 2748400"/>
              <a:gd name="connsiteX0" fmla="*/ 1916607 w 3833215"/>
              <a:gd name="connsiteY0" fmla="*/ 0 h 2748400"/>
              <a:gd name="connsiteX1" fmla="*/ 3283731 w 3833215"/>
              <a:gd name="connsiteY1" fmla="*/ 411086 h 2748400"/>
              <a:gd name="connsiteX2" fmla="*/ 3631826 w 3833215"/>
              <a:gd name="connsiteY2" fmla="*/ 1987392 h 2748400"/>
            </a:gdLst>
            <a:ahLst/>
            <a:cxnLst>
              <a:cxn ang="0">
                <a:pos x="connsiteX0" y="connsiteY0"/>
              </a:cxn>
              <a:cxn ang="0">
                <a:pos x="connsiteX1" y="connsiteY1"/>
              </a:cxn>
              <a:cxn ang="0">
                <a:pos x="connsiteX2" y="connsiteY2"/>
              </a:cxn>
            </a:cxnLst>
            <a:rect l="l" t="t" r="r" b="b"/>
            <a:pathLst>
              <a:path w="3833215" h="2748400" stroke="0" extrusionOk="0">
                <a:moveTo>
                  <a:pt x="1916607" y="0"/>
                </a:moveTo>
                <a:cubicBezTo>
                  <a:pt x="2399689" y="-19173"/>
                  <a:pt x="2891099" y="160237"/>
                  <a:pt x="3283731" y="411086"/>
                </a:cubicBezTo>
                <a:cubicBezTo>
                  <a:pt x="3873276" y="832853"/>
                  <a:pt x="3988063" y="1462810"/>
                  <a:pt x="3631826" y="1987392"/>
                </a:cubicBezTo>
                <a:cubicBezTo>
                  <a:pt x="3460078" y="1896484"/>
                  <a:pt x="2472992" y="1485014"/>
                  <a:pt x="1916608" y="1374200"/>
                </a:cubicBezTo>
                <a:cubicBezTo>
                  <a:pt x="1893633" y="903563"/>
                  <a:pt x="1980649" y="488667"/>
                  <a:pt x="1916607" y="0"/>
                </a:cubicBezTo>
                <a:close/>
              </a:path>
              <a:path w="3833215" h="2748400" fill="none" extrusionOk="0">
                <a:moveTo>
                  <a:pt x="1916607" y="0"/>
                </a:moveTo>
                <a:cubicBezTo>
                  <a:pt x="2423445" y="-69871"/>
                  <a:pt x="2879202" y="209512"/>
                  <a:pt x="3283731" y="411086"/>
                </a:cubicBezTo>
                <a:cubicBezTo>
                  <a:pt x="3886735" y="846069"/>
                  <a:pt x="4018988" y="1467862"/>
                  <a:pt x="3631826" y="1987392"/>
                </a:cubicBezTo>
              </a:path>
              <a:path w="3833215" h="2748400" fill="none" stroke="0" extrusionOk="0">
                <a:moveTo>
                  <a:pt x="1916607" y="0"/>
                </a:moveTo>
                <a:cubicBezTo>
                  <a:pt x="2515439" y="10044"/>
                  <a:pt x="2959247" y="74300"/>
                  <a:pt x="3283731" y="411086"/>
                </a:cubicBezTo>
                <a:cubicBezTo>
                  <a:pt x="3842275" y="827172"/>
                  <a:pt x="3979309" y="1479019"/>
                  <a:pt x="3631826" y="1987392"/>
                </a:cubicBezTo>
              </a:path>
            </a:pathLst>
          </a:custGeom>
          <a:ln w="50800">
            <a:solidFill>
              <a:srgbClr val="92D050"/>
            </a:solidFill>
            <a:headEnd type="none"/>
            <a:tailEnd type="triangle" w="lg" len="lg"/>
            <a:extLst>
              <a:ext uri="{C807C97D-BFC1-408E-A445-0C87EB9F89A2}">
                <ask:lineSketchStyleProps xmlns:ask="http://schemas.microsoft.com/office/drawing/2018/sketchyshapes" sd="1219033472">
                  <a:prstGeom prst="arc">
                    <a:avLst>
                      <a:gd name="adj1" fmla="val 16200000"/>
                      <a:gd name="adj2" fmla="val 1180320"/>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9AB33259-3FAF-4796-ACC1-44FB7AED249C}"/>
              </a:ext>
            </a:extLst>
          </p:cNvPr>
          <p:cNvSpPr txBox="1"/>
          <p:nvPr/>
        </p:nvSpPr>
        <p:spPr>
          <a:xfrm>
            <a:off x="2895205" y="2270894"/>
            <a:ext cx="2393852" cy="523220"/>
          </a:xfrm>
          <a:prstGeom prst="rect">
            <a:avLst/>
          </a:prstGeom>
          <a:noFill/>
        </p:spPr>
        <p:txBody>
          <a:bodyPr wrap="square" rtlCol="0">
            <a:spAutoFit/>
          </a:bodyPr>
          <a:lstStyle/>
          <a:p>
            <a:r>
              <a:rPr lang="en-US" sz="2800" dirty="0">
                <a:highlight>
                  <a:srgbClr val="FFFF00"/>
                </a:highlight>
              </a:rPr>
              <a:t>UW Gain/Loss</a:t>
            </a:r>
          </a:p>
        </p:txBody>
      </p:sp>
      <p:sp>
        <p:nvSpPr>
          <p:cNvPr id="24" name="TextBox 23">
            <a:extLst>
              <a:ext uri="{FF2B5EF4-FFF2-40B4-BE49-F238E27FC236}">
                <a16:creationId xmlns:a16="http://schemas.microsoft.com/office/drawing/2014/main" id="{658768CF-BA9B-4000-91BC-7A147CAF6384}"/>
              </a:ext>
            </a:extLst>
          </p:cNvPr>
          <p:cNvSpPr txBox="1"/>
          <p:nvPr/>
        </p:nvSpPr>
        <p:spPr>
          <a:xfrm>
            <a:off x="3283648" y="4102378"/>
            <a:ext cx="2393852" cy="954107"/>
          </a:xfrm>
          <a:prstGeom prst="rect">
            <a:avLst/>
          </a:prstGeom>
          <a:noFill/>
        </p:spPr>
        <p:txBody>
          <a:bodyPr wrap="square" rtlCol="0">
            <a:spAutoFit/>
          </a:bodyPr>
          <a:lstStyle/>
          <a:p>
            <a:r>
              <a:rPr lang="en-US" sz="2800" dirty="0">
                <a:highlight>
                  <a:srgbClr val="FFFF00"/>
                </a:highlight>
              </a:rPr>
              <a:t>Investment Profit/Loss  </a:t>
            </a:r>
          </a:p>
        </p:txBody>
      </p:sp>
      <p:sp>
        <p:nvSpPr>
          <p:cNvPr id="2" name="Oval 1">
            <a:extLst>
              <a:ext uri="{FF2B5EF4-FFF2-40B4-BE49-F238E27FC236}">
                <a16:creationId xmlns:a16="http://schemas.microsoft.com/office/drawing/2014/main" id="{E7B19CE5-E444-4818-8791-63E7D8521651}"/>
              </a:ext>
            </a:extLst>
          </p:cNvPr>
          <p:cNvSpPr/>
          <p:nvPr/>
        </p:nvSpPr>
        <p:spPr>
          <a:xfrm>
            <a:off x="2448286" y="1661581"/>
            <a:ext cx="3251977" cy="3653992"/>
          </a:xfrm>
          <a:custGeom>
            <a:avLst/>
            <a:gdLst>
              <a:gd name="connsiteX0" fmla="*/ 0 w 3251977"/>
              <a:gd name="connsiteY0" fmla="*/ 1826996 h 3653992"/>
              <a:gd name="connsiteX1" fmla="*/ 1625989 w 3251977"/>
              <a:gd name="connsiteY1" fmla="*/ 0 h 3653992"/>
              <a:gd name="connsiteX2" fmla="*/ 3251978 w 3251977"/>
              <a:gd name="connsiteY2" fmla="*/ 1826996 h 3653992"/>
              <a:gd name="connsiteX3" fmla="*/ 1625989 w 3251977"/>
              <a:gd name="connsiteY3" fmla="*/ 3653992 h 3653992"/>
              <a:gd name="connsiteX4" fmla="*/ 0 w 3251977"/>
              <a:gd name="connsiteY4" fmla="*/ 1826996 h 3653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1977" h="3653992" extrusionOk="0">
                <a:moveTo>
                  <a:pt x="0" y="1826996"/>
                </a:moveTo>
                <a:cubicBezTo>
                  <a:pt x="-129453" y="738124"/>
                  <a:pt x="558732" y="63522"/>
                  <a:pt x="1625989" y="0"/>
                </a:cubicBezTo>
                <a:cubicBezTo>
                  <a:pt x="2694450" y="35884"/>
                  <a:pt x="3029110" y="825061"/>
                  <a:pt x="3251978" y="1826996"/>
                </a:cubicBezTo>
                <a:cubicBezTo>
                  <a:pt x="3161750" y="2924130"/>
                  <a:pt x="2495252" y="3812879"/>
                  <a:pt x="1625989" y="3653992"/>
                </a:cubicBezTo>
                <a:cubicBezTo>
                  <a:pt x="658985" y="3616243"/>
                  <a:pt x="202768" y="2932902"/>
                  <a:pt x="0" y="1826996"/>
                </a:cubicBezTo>
                <a:close/>
              </a:path>
            </a:pathLst>
          </a:custGeom>
          <a:noFill/>
          <a:ln w="50800">
            <a:solidFill>
              <a:schemeClr val="accent1">
                <a:shade val="50000"/>
                <a:alpha val="66000"/>
              </a:schemeClr>
            </a:solidFill>
            <a:prstDash val="lgDash"/>
            <a:extLst>
              <a:ext uri="{C807C97D-BFC1-408E-A445-0C87EB9F89A2}">
                <ask:lineSketchStyleProps xmlns:ask="http://schemas.microsoft.com/office/drawing/2018/sketchyshapes" sd="1219033472">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89EAB9C-B0C1-4F15-A3ED-DB5496096AEC}"/>
              </a:ext>
            </a:extLst>
          </p:cNvPr>
          <p:cNvSpPr txBox="1"/>
          <p:nvPr/>
        </p:nvSpPr>
        <p:spPr>
          <a:xfrm>
            <a:off x="2651900" y="1002409"/>
            <a:ext cx="3144818" cy="523220"/>
          </a:xfrm>
          <a:prstGeom prst="rect">
            <a:avLst/>
          </a:prstGeom>
          <a:noFill/>
        </p:spPr>
        <p:txBody>
          <a:bodyPr wrap="square" rtlCol="0">
            <a:spAutoFit/>
          </a:bodyPr>
          <a:lstStyle/>
          <a:p>
            <a:r>
              <a:rPr lang="en-US" sz="2800" b="1" i="1" dirty="0">
                <a:solidFill>
                  <a:srgbClr val="0070C0"/>
                </a:solidFill>
                <a:highlight>
                  <a:srgbClr val="FFFF00"/>
                </a:highlight>
              </a:rPr>
              <a:t>Operating Result</a:t>
            </a:r>
          </a:p>
        </p:txBody>
      </p:sp>
      <p:sp>
        <p:nvSpPr>
          <p:cNvPr id="14" name="TextBox 13">
            <a:extLst>
              <a:ext uri="{FF2B5EF4-FFF2-40B4-BE49-F238E27FC236}">
                <a16:creationId xmlns:a16="http://schemas.microsoft.com/office/drawing/2014/main" id="{C7AD347B-8150-4671-ACD7-F8B263F6F7EE}"/>
              </a:ext>
            </a:extLst>
          </p:cNvPr>
          <p:cNvSpPr txBox="1"/>
          <p:nvPr/>
        </p:nvSpPr>
        <p:spPr>
          <a:xfrm>
            <a:off x="5219115" y="2627585"/>
            <a:ext cx="1732670" cy="1169551"/>
          </a:xfrm>
          <a:prstGeom prst="rect">
            <a:avLst/>
          </a:prstGeom>
          <a:noFill/>
        </p:spPr>
        <p:txBody>
          <a:bodyPr wrap="square" rtlCol="0">
            <a:spAutoFit/>
          </a:bodyPr>
          <a:lstStyle/>
          <a:p>
            <a:pPr algn="ctr"/>
            <a:r>
              <a:rPr lang="en-US" sz="3500" b="1" dirty="0"/>
              <a:t>General Insurer</a:t>
            </a:r>
          </a:p>
        </p:txBody>
      </p:sp>
    </p:spTree>
    <p:extLst>
      <p:ext uri="{BB962C8B-B14F-4D97-AF65-F5344CB8AC3E}">
        <p14:creationId xmlns:p14="http://schemas.microsoft.com/office/powerpoint/2010/main" val="91358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0B9518-46AA-4301-A646-603D0A9434B8}"/>
              </a:ext>
            </a:extLst>
          </p:cNvPr>
          <p:cNvPicPr>
            <a:picLocks noChangeAspect="1"/>
          </p:cNvPicPr>
          <p:nvPr/>
        </p:nvPicPr>
        <p:blipFill>
          <a:blip r:embed="rId2"/>
          <a:stretch>
            <a:fillRect/>
          </a:stretch>
        </p:blipFill>
        <p:spPr>
          <a:xfrm>
            <a:off x="1766873" y="1060753"/>
            <a:ext cx="8658254" cy="4736493"/>
          </a:xfrm>
          <a:prstGeom prst="rect">
            <a:avLst/>
          </a:prstGeom>
        </p:spPr>
      </p:pic>
      <p:pic>
        <p:nvPicPr>
          <p:cNvPr id="10" name="Picture 2" descr="Image result for reinsurance">
            <a:extLst>
              <a:ext uri="{FF2B5EF4-FFF2-40B4-BE49-F238E27FC236}">
                <a16:creationId xmlns:a16="http://schemas.microsoft.com/office/drawing/2014/main" id="{23E92C9D-2EA8-4FA1-98CD-F03A09E216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808A12D-95C3-4701-A6D0-B19B723ED698}"/>
              </a:ext>
            </a:extLst>
          </p:cNvPr>
          <p:cNvSpPr txBox="1"/>
          <p:nvPr/>
        </p:nvSpPr>
        <p:spPr>
          <a:xfrm>
            <a:off x="14068" y="14068"/>
            <a:ext cx="6203852" cy="523220"/>
          </a:xfrm>
          <a:prstGeom prst="rect">
            <a:avLst/>
          </a:prstGeom>
          <a:noFill/>
        </p:spPr>
        <p:txBody>
          <a:bodyPr wrap="square" rtlCol="0">
            <a:spAutoFit/>
          </a:bodyPr>
          <a:lstStyle/>
          <a:p>
            <a:r>
              <a:rPr lang="en-US" sz="2800" b="1" dirty="0"/>
              <a:t>The Rising Trend of Underwriting Losses</a:t>
            </a:r>
          </a:p>
        </p:txBody>
      </p:sp>
      <p:cxnSp>
        <p:nvCxnSpPr>
          <p:cNvPr id="12" name="Straight Arrow Connector 11">
            <a:extLst>
              <a:ext uri="{FF2B5EF4-FFF2-40B4-BE49-F238E27FC236}">
                <a16:creationId xmlns:a16="http://schemas.microsoft.com/office/drawing/2014/main" id="{531882D0-E377-403D-9C99-6D01F87EC7FF}"/>
              </a:ext>
            </a:extLst>
          </p:cNvPr>
          <p:cNvCxnSpPr>
            <a:cxnSpLocks/>
          </p:cNvCxnSpPr>
          <p:nvPr/>
        </p:nvCxnSpPr>
        <p:spPr>
          <a:xfrm>
            <a:off x="1097280" y="4473526"/>
            <a:ext cx="862361" cy="407964"/>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DD6F67E-7E0B-474C-8D92-80821E085A5C}"/>
              </a:ext>
            </a:extLst>
          </p:cNvPr>
          <p:cNvCxnSpPr>
            <a:cxnSpLocks/>
          </p:cNvCxnSpPr>
          <p:nvPr/>
        </p:nvCxnSpPr>
        <p:spPr>
          <a:xfrm>
            <a:off x="1097279" y="1241598"/>
            <a:ext cx="862361" cy="407964"/>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DFF3EAC-4C20-4C1A-A3F4-6166464B01D9}"/>
              </a:ext>
            </a:extLst>
          </p:cNvPr>
          <p:cNvCxnSpPr>
            <a:cxnSpLocks/>
          </p:cNvCxnSpPr>
          <p:nvPr/>
        </p:nvCxnSpPr>
        <p:spPr>
          <a:xfrm flipH="1">
            <a:off x="9933677" y="1267389"/>
            <a:ext cx="645228" cy="356382"/>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860A6B-50B0-40BE-8645-E7ED75C14980}"/>
              </a:ext>
            </a:extLst>
          </p:cNvPr>
          <p:cNvCxnSpPr>
            <a:cxnSpLocks/>
          </p:cNvCxnSpPr>
          <p:nvPr/>
        </p:nvCxnSpPr>
        <p:spPr>
          <a:xfrm flipH="1">
            <a:off x="7587632" y="4525108"/>
            <a:ext cx="645228" cy="356382"/>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85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202AD3-0E9E-45C8-B8F6-555AA9BDB367}"/>
              </a:ext>
            </a:extLst>
          </p:cNvPr>
          <p:cNvPicPr>
            <a:picLocks noChangeAspect="1"/>
          </p:cNvPicPr>
          <p:nvPr/>
        </p:nvPicPr>
        <p:blipFill>
          <a:blip r:embed="rId2"/>
          <a:stretch>
            <a:fillRect/>
          </a:stretch>
        </p:blipFill>
        <p:spPr>
          <a:xfrm>
            <a:off x="139593" y="910442"/>
            <a:ext cx="5858693" cy="2667372"/>
          </a:xfrm>
          <a:prstGeom prst="rect">
            <a:avLst/>
          </a:prstGeom>
        </p:spPr>
      </p:pic>
      <p:pic>
        <p:nvPicPr>
          <p:cNvPr id="3" name="Picture 2">
            <a:extLst>
              <a:ext uri="{FF2B5EF4-FFF2-40B4-BE49-F238E27FC236}">
                <a16:creationId xmlns:a16="http://schemas.microsoft.com/office/drawing/2014/main" id="{63157E24-FF68-4875-90EF-F03C477820BD}"/>
              </a:ext>
            </a:extLst>
          </p:cNvPr>
          <p:cNvPicPr>
            <a:picLocks noChangeAspect="1"/>
          </p:cNvPicPr>
          <p:nvPr/>
        </p:nvPicPr>
        <p:blipFill>
          <a:blip r:embed="rId3"/>
          <a:stretch>
            <a:fillRect/>
          </a:stretch>
        </p:blipFill>
        <p:spPr>
          <a:xfrm>
            <a:off x="6193716" y="924510"/>
            <a:ext cx="5849166" cy="2638793"/>
          </a:xfrm>
          <a:prstGeom prst="rect">
            <a:avLst/>
          </a:prstGeom>
        </p:spPr>
      </p:pic>
      <p:pic>
        <p:nvPicPr>
          <p:cNvPr id="4" name="Picture 3">
            <a:extLst>
              <a:ext uri="{FF2B5EF4-FFF2-40B4-BE49-F238E27FC236}">
                <a16:creationId xmlns:a16="http://schemas.microsoft.com/office/drawing/2014/main" id="{EDA1EBFB-9DF2-48B9-A129-183FECE6389C}"/>
              </a:ext>
            </a:extLst>
          </p:cNvPr>
          <p:cNvPicPr>
            <a:picLocks noChangeAspect="1"/>
          </p:cNvPicPr>
          <p:nvPr/>
        </p:nvPicPr>
        <p:blipFill>
          <a:blip r:embed="rId4"/>
          <a:stretch>
            <a:fillRect/>
          </a:stretch>
        </p:blipFill>
        <p:spPr>
          <a:xfrm>
            <a:off x="139593" y="4152386"/>
            <a:ext cx="5896798" cy="2638793"/>
          </a:xfrm>
          <a:prstGeom prst="rect">
            <a:avLst/>
          </a:prstGeom>
        </p:spPr>
      </p:pic>
      <p:pic>
        <p:nvPicPr>
          <p:cNvPr id="5" name="Picture 4">
            <a:extLst>
              <a:ext uri="{FF2B5EF4-FFF2-40B4-BE49-F238E27FC236}">
                <a16:creationId xmlns:a16="http://schemas.microsoft.com/office/drawing/2014/main" id="{DDCD7756-7E4E-491D-87EE-4BDA6C90C3CD}"/>
              </a:ext>
            </a:extLst>
          </p:cNvPr>
          <p:cNvPicPr>
            <a:picLocks noChangeAspect="1"/>
          </p:cNvPicPr>
          <p:nvPr/>
        </p:nvPicPr>
        <p:blipFill>
          <a:blip r:embed="rId5"/>
          <a:stretch>
            <a:fillRect/>
          </a:stretch>
        </p:blipFill>
        <p:spPr>
          <a:xfrm>
            <a:off x="6193716" y="4156927"/>
            <a:ext cx="5877745" cy="2648320"/>
          </a:xfrm>
          <a:prstGeom prst="rect">
            <a:avLst/>
          </a:prstGeom>
        </p:spPr>
      </p:pic>
      <p:sp>
        <p:nvSpPr>
          <p:cNvPr id="9" name="TextBox 8">
            <a:extLst>
              <a:ext uri="{FF2B5EF4-FFF2-40B4-BE49-F238E27FC236}">
                <a16:creationId xmlns:a16="http://schemas.microsoft.com/office/drawing/2014/main" id="{9B08AD41-EEB3-4264-8F4F-98DAE9019A92}"/>
              </a:ext>
            </a:extLst>
          </p:cNvPr>
          <p:cNvSpPr txBox="1"/>
          <p:nvPr/>
        </p:nvSpPr>
        <p:spPr>
          <a:xfrm rot="20086271">
            <a:off x="1352351" y="1985654"/>
            <a:ext cx="1423851" cy="369332"/>
          </a:xfrm>
          <a:prstGeom prst="rect">
            <a:avLst/>
          </a:prstGeom>
          <a:solidFill>
            <a:srgbClr val="FFC000"/>
          </a:solidFill>
        </p:spPr>
        <p:txBody>
          <a:bodyPr wrap="square" rtlCol="0">
            <a:spAutoFit/>
          </a:bodyPr>
          <a:lstStyle/>
          <a:p>
            <a:r>
              <a:rPr lang="en-US" dirty="0"/>
              <a:t>Ships, Planes</a:t>
            </a:r>
          </a:p>
        </p:txBody>
      </p:sp>
      <p:sp>
        <p:nvSpPr>
          <p:cNvPr id="10" name="TextBox 9">
            <a:extLst>
              <a:ext uri="{FF2B5EF4-FFF2-40B4-BE49-F238E27FC236}">
                <a16:creationId xmlns:a16="http://schemas.microsoft.com/office/drawing/2014/main" id="{3D3E530F-A60E-4387-B87F-C07475C3F034}"/>
              </a:ext>
            </a:extLst>
          </p:cNvPr>
          <p:cNvSpPr txBox="1"/>
          <p:nvPr/>
        </p:nvSpPr>
        <p:spPr>
          <a:xfrm rot="20086271">
            <a:off x="7046538" y="1968558"/>
            <a:ext cx="1570083" cy="369332"/>
          </a:xfrm>
          <a:prstGeom prst="rect">
            <a:avLst/>
          </a:prstGeom>
          <a:solidFill>
            <a:srgbClr val="FFC000"/>
          </a:solidFill>
        </p:spPr>
        <p:txBody>
          <a:bodyPr wrap="square" rtlCol="0">
            <a:spAutoFit/>
          </a:bodyPr>
          <a:lstStyle/>
          <a:p>
            <a:r>
              <a:rPr lang="en-US" dirty="0"/>
              <a:t>Group Health</a:t>
            </a:r>
          </a:p>
        </p:txBody>
      </p:sp>
      <p:sp>
        <p:nvSpPr>
          <p:cNvPr id="11" name="TextBox 10">
            <a:extLst>
              <a:ext uri="{FF2B5EF4-FFF2-40B4-BE49-F238E27FC236}">
                <a16:creationId xmlns:a16="http://schemas.microsoft.com/office/drawing/2014/main" id="{53909CBF-3F7E-4050-ADE0-A2CBB88AAFEB}"/>
              </a:ext>
            </a:extLst>
          </p:cNvPr>
          <p:cNvSpPr txBox="1"/>
          <p:nvPr/>
        </p:nvSpPr>
        <p:spPr>
          <a:xfrm rot="20086271">
            <a:off x="6987504" y="4985373"/>
            <a:ext cx="1570083" cy="646331"/>
          </a:xfrm>
          <a:prstGeom prst="rect">
            <a:avLst/>
          </a:prstGeom>
          <a:solidFill>
            <a:srgbClr val="FFC000"/>
          </a:solidFill>
        </p:spPr>
        <p:txBody>
          <a:bodyPr wrap="square" rtlCol="0">
            <a:spAutoFit/>
          </a:bodyPr>
          <a:lstStyle/>
          <a:p>
            <a:r>
              <a:rPr lang="en-US" dirty="0"/>
              <a:t>Negligence by professionals</a:t>
            </a:r>
          </a:p>
        </p:txBody>
      </p:sp>
      <p:sp>
        <p:nvSpPr>
          <p:cNvPr id="13" name="TextBox 12">
            <a:extLst>
              <a:ext uri="{FF2B5EF4-FFF2-40B4-BE49-F238E27FC236}">
                <a16:creationId xmlns:a16="http://schemas.microsoft.com/office/drawing/2014/main" id="{5A32B4B7-AC11-495E-A0B6-1DB1DCA4B2B1}"/>
              </a:ext>
            </a:extLst>
          </p:cNvPr>
          <p:cNvSpPr txBox="1"/>
          <p:nvPr/>
        </p:nvSpPr>
        <p:spPr>
          <a:xfrm rot="20086271">
            <a:off x="1142570" y="5608991"/>
            <a:ext cx="1570083" cy="369332"/>
          </a:xfrm>
          <a:prstGeom prst="rect">
            <a:avLst/>
          </a:prstGeom>
          <a:solidFill>
            <a:srgbClr val="FFC000"/>
          </a:solidFill>
        </p:spPr>
        <p:txBody>
          <a:bodyPr wrap="square" rtlCol="0">
            <a:spAutoFit/>
          </a:bodyPr>
          <a:lstStyle/>
          <a:p>
            <a:pPr algn="ctr"/>
            <a:r>
              <a:rPr lang="en-US" dirty="0"/>
              <a:t>Motor</a:t>
            </a:r>
          </a:p>
        </p:txBody>
      </p:sp>
      <p:cxnSp>
        <p:nvCxnSpPr>
          <p:cNvPr id="16" name="Straight Connector 15">
            <a:extLst>
              <a:ext uri="{FF2B5EF4-FFF2-40B4-BE49-F238E27FC236}">
                <a16:creationId xmlns:a16="http://schemas.microsoft.com/office/drawing/2014/main" id="{68441CB8-0CCC-4256-A884-406F04D3A459}"/>
              </a:ext>
            </a:extLst>
          </p:cNvPr>
          <p:cNvCxnSpPr>
            <a:cxnSpLocks/>
            <a:stCxn id="17" idx="0"/>
          </p:cNvCxnSpPr>
          <p:nvPr/>
        </p:nvCxnSpPr>
        <p:spPr>
          <a:xfrm flipH="1" flipV="1">
            <a:off x="5767755" y="1223889"/>
            <a:ext cx="2" cy="1983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BE4A2A5-DF4F-48D5-8F11-379F47A2AE92}"/>
              </a:ext>
            </a:extLst>
          </p:cNvPr>
          <p:cNvSpPr/>
          <p:nvPr/>
        </p:nvSpPr>
        <p:spPr>
          <a:xfrm>
            <a:off x="5598944" y="3207431"/>
            <a:ext cx="337625"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31643B8F-A71B-4641-859A-582E68F4ACAD}"/>
              </a:ext>
            </a:extLst>
          </p:cNvPr>
          <p:cNvCxnSpPr>
            <a:cxnSpLocks/>
            <a:stCxn id="20" idx="0"/>
          </p:cNvCxnSpPr>
          <p:nvPr/>
        </p:nvCxnSpPr>
        <p:spPr>
          <a:xfrm flipH="1" flipV="1">
            <a:off x="11842663" y="1221541"/>
            <a:ext cx="2" cy="1983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77A0ECEC-6903-4705-A536-A329F599E41D}"/>
              </a:ext>
            </a:extLst>
          </p:cNvPr>
          <p:cNvSpPr/>
          <p:nvPr/>
        </p:nvSpPr>
        <p:spPr>
          <a:xfrm>
            <a:off x="11673852" y="3205083"/>
            <a:ext cx="337625"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F61125D5-F8FE-4809-BF28-FDC277A3E041}"/>
              </a:ext>
            </a:extLst>
          </p:cNvPr>
          <p:cNvCxnSpPr>
            <a:cxnSpLocks/>
            <a:stCxn id="22" idx="0"/>
          </p:cNvCxnSpPr>
          <p:nvPr/>
        </p:nvCxnSpPr>
        <p:spPr>
          <a:xfrm flipH="1" flipV="1">
            <a:off x="4429669" y="4394976"/>
            <a:ext cx="2" cy="19835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A7F2FFC9-725C-439B-84B8-0E806B0FDCF1}"/>
              </a:ext>
            </a:extLst>
          </p:cNvPr>
          <p:cNvSpPr/>
          <p:nvPr/>
        </p:nvSpPr>
        <p:spPr>
          <a:xfrm>
            <a:off x="4260858" y="6378518"/>
            <a:ext cx="337625" cy="36576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F823244A-DA2B-4DA5-B954-70812113B2AA}"/>
              </a:ext>
            </a:extLst>
          </p:cNvPr>
          <p:cNvCxnSpPr>
            <a:cxnSpLocks/>
            <a:stCxn id="24" idx="0"/>
          </p:cNvCxnSpPr>
          <p:nvPr/>
        </p:nvCxnSpPr>
        <p:spPr>
          <a:xfrm flipH="1" flipV="1">
            <a:off x="11867190" y="4409044"/>
            <a:ext cx="2" cy="19835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82D4A508-0923-42DE-9CDD-896F0B95BB21}"/>
              </a:ext>
            </a:extLst>
          </p:cNvPr>
          <p:cNvSpPr/>
          <p:nvPr/>
        </p:nvSpPr>
        <p:spPr>
          <a:xfrm>
            <a:off x="11698379" y="6392586"/>
            <a:ext cx="337625" cy="36576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Image result for reinsurance">
            <a:extLst>
              <a:ext uri="{FF2B5EF4-FFF2-40B4-BE49-F238E27FC236}">
                <a16:creationId xmlns:a16="http://schemas.microsoft.com/office/drawing/2014/main" id="{63BD9C2B-68F4-4688-B2F9-5C16483C5A7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174" r="21466"/>
          <a:stretch/>
        </p:blipFill>
        <p:spPr bwMode="auto">
          <a:xfrm rot="10800000">
            <a:off x="-24910" y="-9590"/>
            <a:ext cx="981513" cy="94736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BE7C9460-846E-45C9-8829-3091024ECD05}"/>
              </a:ext>
            </a:extLst>
          </p:cNvPr>
          <p:cNvSpPr txBox="1"/>
          <p:nvPr/>
        </p:nvSpPr>
        <p:spPr>
          <a:xfrm>
            <a:off x="2994074" y="15528"/>
            <a:ext cx="6203852" cy="523220"/>
          </a:xfrm>
          <a:prstGeom prst="rect">
            <a:avLst/>
          </a:prstGeom>
          <a:noFill/>
        </p:spPr>
        <p:txBody>
          <a:bodyPr wrap="square" rtlCol="0">
            <a:spAutoFit/>
          </a:bodyPr>
          <a:lstStyle/>
          <a:p>
            <a:pPr algn="ctr"/>
            <a:r>
              <a:rPr lang="en-US" sz="2800" b="1" dirty="0"/>
              <a:t>Losers …</a:t>
            </a:r>
          </a:p>
        </p:txBody>
      </p:sp>
    </p:spTree>
    <p:extLst>
      <p:ext uri="{BB962C8B-B14F-4D97-AF65-F5344CB8AC3E}">
        <p14:creationId xmlns:p14="http://schemas.microsoft.com/office/powerpoint/2010/main" val="272620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AA92FB-2834-4BE7-8192-9A1779FD0934}"/>
              </a:ext>
            </a:extLst>
          </p:cNvPr>
          <p:cNvPicPr>
            <a:picLocks noChangeAspect="1"/>
          </p:cNvPicPr>
          <p:nvPr/>
        </p:nvPicPr>
        <p:blipFill>
          <a:blip r:embed="rId2"/>
          <a:stretch>
            <a:fillRect/>
          </a:stretch>
        </p:blipFill>
        <p:spPr>
          <a:xfrm>
            <a:off x="1720046" y="1060754"/>
            <a:ext cx="8751908" cy="4736492"/>
          </a:xfrm>
          <a:prstGeom prst="rect">
            <a:avLst/>
          </a:prstGeom>
        </p:spPr>
      </p:pic>
      <p:pic>
        <p:nvPicPr>
          <p:cNvPr id="11" name="Picture 2" descr="Image result for reinsurance">
            <a:extLst>
              <a:ext uri="{FF2B5EF4-FFF2-40B4-BE49-F238E27FC236}">
                <a16:creationId xmlns:a16="http://schemas.microsoft.com/office/drawing/2014/main" id="{47DA77DD-0A6A-4399-90CE-B9C3509F6B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4B217E8-3B93-4794-9BE6-A81487FE3005}"/>
              </a:ext>
            </a:extLst>
          </p:cNvPr>
          <p:cNvSpPr txBox="1"/>
          <p:nvPr/>
        </p:nvSpPr>
        <p:spPr>
          <a:xfrm>
            <a:off x="14068" y="14068"/>
            <a:ext cx="5219115" cy="523220"/>
          </a:xfrm>
          <a:prstGeom prst="rect">
            <a:avLst/>
          </a:prstGeom>
          <a:noFill/>
        </p:spPr>
        <p:txBody>
          <a:bodyPr wrap="square" rtlCol="0">
            <a:spAutoFit/>
          </a:bodyPr>
          <a:lstStyle/>
          <a:p>
            <a:r>
              <a:rPr lang="en-US" sz="2800" b="1" dirty="0"/>
              <a:t>… and yet… More Insurers!</a:t>
            </a:r>
          </a:p>
        </p:txBody>
      </p:sp>
      <p:cxnSp>
        <p:nvCxnSpPr>
          <p:cNvPr id="13" name="Straight Arrow Connector 12">
            <a:extLst>
              <a:ext uri="{FF2B5EF4-FFF2-40B4-BE49-F238E27FC236}">
                <a16:creationId xmlns:a16="http://schemas.microsoft.com/office/drawing/2014/main" id="{16B36290-6827-43B4-B97F-E06D29741632}"/>
              </a:ext>
            </a:extLst>
          </p:cNvPr>
          <p:cNvCxnSpPr>
            <a:cxnSpLocks/>
          </p:cNvCxnSpPr>
          <p:nvPr/>
        </p:nvCxnSpPr>
        <p:spPr>
          <a:xfrm flipV="1">
            <a:off x="7455877" y="1167618"/>
            <a:ext cx="3044213" cy="3840482"/>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371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mage result for reinsurance">
            <a:extLst>
              <a:ext uri="{FF2B5EF4-FFF2-40B4-BE49-F238E27FC236}">
                <a16:creationId xmlns:a16="http://schemas.microsoft.com/office/drawing/2014/main" id="{47DA77DD-0A6A-4399-90CE-B9C3509F6B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519332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80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3BD903-2C3D-4717-BEC7-BF6C6975CD08}"/>
              </a:ext>
            </a:extLst>
          </p:cNvPr>
          <p:cNvSpPr txBox="1"/>
          <p:nvPr/>
        </p:nvSpPr>
        <p:spPr>
          <a:xfrm>
            <a:off x="464231" y="275950"/>
            <a:ext cx="5219115" cy="523220"/>
          </a:xfrm>
          <a:prstGeom prst="rect">
            <a:avLst/>
          </a:prstGeom>
          <a:noFill/>
        </p:spPr>
        <p:txBody>
          <a:bodyPr wrap="square" rtlCol="0">
            <a:spAutoFit/>
          </a:bodyPr>
          <a:lstStyle/>
          <a:p>
            <a:r>
              <a:rPr lang="en-US" sz="2800" b="1" dirty="0"/>
              <a:t>Problem Statement</a:t>
            </a:r>
          </a:p>
        </p:txBody>
      </p:sp>
      <p:pic>
        <p:nvPicPr>
          <p:cNvPr id="2052" name="Picture 4" descr="Image result for fortune teller crystal ball">
            <a:extLst>
              <a:ext uri="{FF2B5EF4-FFF2-40B4-BE49-F238E27FC236}">
                <a16:creationId xmlns:a16="http://schemas.microsoft.com/office/drawing/2014/main" id="{240B4AF0-FE01-44A0-9CC3-E5C6F3824F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7" b="4925"/>
          <a:stretch/>
        </p:blipFill>
        <p:spPr bwMode="auto">
          <a:xfrm>
            <a:off x="9556405" y="0"/>
            <a:ext cx="2635595" cy="31540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D92205-7D48-488E-AF62-DC9312E85609}"/>
              </a:ext>
            </a:extLst>
          </p:cNvPr>
          <p:cNvSpPr txBox="1"/>
          <p:nvPr/>
        </p:nvSpPr>
        <p:spPr>
          <a:xfrm>
            <a:off x="464231" y="3802469"/>
            <a:ext cx="6257704" cy="523220"/>
          </a:xfrm>
          <a:prstGeom prst="rect">
            <a:avLst/>
          </a:prstGeom>
          <a:noFill/>
        </p:spPr>
        <p:txBody>
          <a:bodyPr wrap="square" rtlCol="0">
            <a:spAutoFit/>
          </a:bodyPr>
          <a:lstStyle/>
          <a:p>
            <a:r>
              <a:rPr lang="en-US" sz="2800" b="1" dirty="0">
                <a:solidFill>
                  <a:srgbClr val="002060"/>
                </a:solidFill>
              </a:rPr>
              <a:t>Value Proposition</a:t>
            </a:r>
          </a:p>
        </p:txBody>
      </p:sp>
      <p:pic>
        <p:nvPicPr>
          <p:cNvPr id="6" name="Picture 2" descr="Image result for reinsurance">
            <a:extLst>
              <a:ext uri="{FF2B5EF4-FFF2-40B4-BE49-F238E27FC236}">
                <a16:creationId xmlns:a16="http://schemas.microsoft.com/office/drawing/2014/main" id="{3C937D0E-708A-4313-995E-EB9F032FFA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10839610"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F5174A6-3FDD-47CC-8C62-073848E07487}"/>
              </a:ext>
            </a:extLst>
          </p:cNvPr>
          <p:cNvSpPr txBox="1"/>
          <p:nvPr/>
        </p:nvSpPr>
        <p:spPr>
          <a:xfrm>
            <a:off x="464232" y="907237"/>
            <a:ext cx="8412478" cy="2246769"/>
          </a:xfrm>
          <a:prstGeom prst="rect">
            <a:avLst/>
          </a:prstGeom>
          <a:noFill/>
        </p:spPr>
        <p:txBody>
          <a:bodyPr wrap="square" rtlCol="0">
            <a:spAutoFit/>
          </a:bodyPr>
          <a:lstStyle/>
          <a:p>
            <a:pPr algn="just"/>
            <a:r>
              <a:rPr lang="en-US" sz="2800" i="1" dirty="0"/>
              <a:t>To implement a proof-of-concept, employing only publicly available data, to predict whether the underwriting performance of any given insurance class is likely to result in an underwriting loss at the end of the current 12-month reporting period.</a:t>
            </a:r>
          </a:p>
        </p:txBody>
      </p:sp>
      <p:sp>
        <p:nvSpPr>
          <p:cNvPr id="12" name="TextBox 11">
            <a:extLst>
              <a:ext uri="{FF2B5EF4-FFF2-40B4-BE49-F238E27FC236}">
                <a16:creationId xmlns:a16="http://schemas.microsoft.com/office/drawing/2014/main" id="{6BE817ED-D6F4-4123-BEF6-3DD9EF571D84}"/>
              </a:ext>
            </a:extLst>
          </p:cNvPr>
          <p:cNvSpPr txBox="1"/>
          <p:nvPr/>
        </p:nvSpPr>
        <p:spPr>
          <a:xfrm>
            <a:off x="464231" y="4443350"/>
            <a:ext cx="10086537" cy="1384995"/>
          </a:xfrm>
          <a:prstGeom prst="rect">
            <a:avLst/>
          </a:prstGeom>
          <a:noFill/>
        </p:spPr>
        <p:txBody>
          <a:bodyPr wrap="square" rtlCol="0">
            <a:spAutoFit/>
          </a:bodyPr>
          <a:lstStyle/>
          <a:p>
            <a:pPr algn="just"/>
            <a:r>
              <a:rPr lang="en-US" sz="2800" i="1" dirty="0">
                <a:solidFill>
                  <a:srgbClr val="002060"/>
                </a:solidFill>
              </a:rPr>
              <a:t>With such predictions, underwriters can place more focus on certain insurance classes and review their underwriting approach, and/or take necessary risk management measures such as re-insuring more.</a:t>
            </a:r>
          </a:p>
        </p:txBody>
      </p:sp>
    </p:spTree>
    <p:extLst>
      <p:ext uri="{BB962C8B-B14F-4D97-AF65-F5344CB8AC3E}">
        <p14:creationId xmlns:p14="http://schemas.microsoft.com/office/powerpoint/2010/main" val="388637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fortune teller crystal ball">
            <a:extLst>
              <a:ext uri="{FF2B5EF4-FFF2-40B4-BE49-F238E27FC236}">
                <a16:creationId xmlns:a16="http://schemas.microsoft.com/office/drawing/2014/main" id="{240B4AF0-FE01-44A0-9CC3-E5C6F3824F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7" b="4925"/>
          <a:stretch/>
        </p:blipFill>
        <p:spPr bwMode="auto">
          <a:xfrm>
            <a:off x="9556405" y="0"/>
            <a:ext cx="2635595" cy="31540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D92205-7D48-488E-AF62-DC9312E85609}"/>
              </a:ext>
            </a:extLst>
          </p:cNvPr>
          <p:cNvSpPr txBox="1"/>
          <p:nvPr/>
        </p:nvSpPr>
        <p:spPr>
          <a:xfrm>
            <a:off x="426475" y="1936349"/>
            <a:ext cx="5219115" cy="523220"/>
          </a:xfrm>
          <a:prstGeom prst="rect">
            <a:avLst/>
          </a:prstGeom>
          <a:noFill/>
        </p:spPr>
        <p:txBody>
          <a:bodyPr wrap="square" rtlCol="0">
            <a:spAutoFit/>
          </a:bodyPr>
          <a:lstStyle/>
          <a:p>
            <a:r>
              <a:rPr lang="en-US" sz="2800" b="1" dirty="0"/>
              <a:t>Caveat</a:t>
            </a:r>
          </a:p>
        </p:txBody>
      </p:sp>
      <p:pic>
        <p:nvPicPr>
          <p:cNvPr id="6" name="Picture 2" descr="Image result for reinsurance">
            <a:extLst>
              <a:ext uri="{FF2B5EF4-FFF2-40B4-BE49-F238E27FC236}">
                <a16:creationId xmlns:a16="http://schemas.microsoft.com/office/drawing/2014/main" id="{3C937D0E-708A-4313-995E-EB9F032FFA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10839610"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BE817ED-D6F4-4123-BEF6-3DD9EF571D84}"/>
              </a:ext>
            </a:extLst>
          </p:cNvPr>
          <p:cNvSpPr txBox="1"/>
          <p:nvPr/>
        </p:nvSpPr>
        <p:spPr>
          <a:xfrm>
            <a:off x="426475" y="2675704"/>
            <a:ext cx="8412478" cy="2246769"/>
          </a:xfrm>
          <a:prstGeom prst="rect">
            <a:avLst/>
          </a:prstGeom>
          <a:noFill/>
        </p:spPr>
        <p:txBody>
          <a:bodyPr wrap="square" rtlCol="0">
            <a:spAutoFit/>
          </a:bodyPr>
          <a:lstStyle/>
          <a:p>
            <a:pPr algn="just"/>
            <a:r>
              <a:rPr lang="en-US" sz="2800" i="1" dirty="0"/>
              <a:t>Publicly available data is very coarse. Only shows the start/end state of a 12-month period.</a:t>
            </a:r>
          </a:p>
          <a:p>
            <a:pPr algn="just"/>
            <a:endParaRPr lang="en-US" sz="2800" i="1" dirty="0"/>
          </a:p>
          <a:p>
            <a:pPr algn="just"/>
            <a:r>
              <a:rPr lang="en-US" sz="2800" i="1" dirty="0"/>
              <a:t>Insurers have much higher quality, high-resolution data concerning underwriting and claims details.</a:t>
            </a:r>
          </a:p>
        </p:txBody>
      </p:sp>
    </p:spTree>
    <p:extLst>
      <p:ext uri="{BB962C8B-B14F-4D97-AF65-F5344CB8AC3E}">
        <p14:creationId xmlns:p14="http://schemas.microsoft.com/office/powerpoint/2010/main" val="1039517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575</Words>
  <Application>Microsoft Office PowerPoint</Application>
  <PresentationFormat>Widescreen</PresentationFormat>
  <Paragraphs>144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Helvetica Neue</vt:lpstr>
      <vt:lpstr>Abadi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blood from stone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Irwin Wei</dc:creator>
  <cp:lastModifiedBy>Irwin Wei</cp:lastModifiedBy>
  <cp:revision>14</cp:revision>
  <dcterms:created xsi:type="dcterms:W3CDTF">2019-12-05T03:28:57Z</dcterms:created>
  <dcterms:modified xsi:type="dcterms:W3CDTF">2019-12-05T11:15:39Z</dcterms:modified>
</cp:coreProperties>
</file>