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8DB8-B33E-45D4-90C8-0DC01963A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65E55-8CF2-4FBA-96C5-CC968EDB6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FA16-8B3B-475F-90E6-2AFFCAA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EED-95E5-40ED-BFB2-68C55EA0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59E5-3575-4463-960A-B22A840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EC18-3386-46F9-8BC9-8AEC4919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12AF-7ABF-463C-A6CA-7B0E17E7A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D146-623C-4CC7-8075-6BAE25C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9727-2C99-407E-AB29-F07D55C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99B6-7F49-4D79-90FF-D1FB7C1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ADB2D-5281-45EA-8E05-44D19E9A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F763-3768-49F7-BE41-6E01E0A8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700F-2251-4C5B-9A54-B941429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D8B2-EE60-424D-8C36-301B7826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8E8C-776B-4606-ACA7-2D53235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F5A3-D600-47CC-B57E-10432E9E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8963-D64E-4102-ABA6-0D723BD5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1A2E-CD42-490C-BB89-C907F169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07C7-3718-490E-88C5-F97011D7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C159-27D2-47EA-9C5B-707B4BF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4E70-3BA2-44E2-9BC2-E620381B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B1917-619B-42C5-B58C-2CD73799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9D99-E985-4338-A583-E35A8B9C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ABE9-6AB1-4DC8-AFDE-6F283446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FC00-89FA-47E1-9F24-98453AD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3E5-7B5B-4DCC-AC8D-8829DF19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4B8E-57B5-4357-BDBC-49BA84D79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791E-CA2F-452F-AA5C-C6DC819B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51C3-E36B-4318-9056-E422D98C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7D8E-BEAC-4DC0-86E1-D2F32C8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3FBC-D41D-45A3-BC12-8535B6E8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DCA9-8C34-4305-BF80-1634570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D77C-5FDC-406E-99C8-8EE9A0F0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CDA1-42DE-44FA-A795-B6BC0331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1DBA-C727-47B2-84B6-829F30A2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44412-6172-4FC5-8229-AF93A0355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51C2C-396C-4E11-90B7-B3F2974C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DBC2A-2F51-4D52-97C1-140D9304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663C1-1776-405C-BDC5-C5244812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BBC-8428-4A9E-AB85-83F214B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6138A-2A70-41E6-808E-B339061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DB6AC-C148-4D33-8346-2DFAB98F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E78B-0668-4736-A329-BEB4BF2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1374E-411A-4C45-A799-C9E6DA83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42796-F5CA-40D9-911E-E5A3009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540C6-13DC-4A65-8EC4-AA5CFCF2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1FF8-917F-4691-A8CA-7F49FD64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E40E-3FC5-4E62-B823-162219C0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8F82-59E0-428C-B515-3BFA0B6C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830B-4C4D-435C-AA9D-61DBA652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50C9-C248-4B5F-9B0A-763537B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850E-6340-4B33-A82C-6C543D1B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C36-C955-4D03-AA4B-FA713AD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903C7-AC8D-4594-9087-05AE83B3A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B47A-2E32-408C-B272-A59E8B0A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4E1D-4871-46F1-A601-CB0539E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5160-EEB2-4F2B-8930-5EBC8C8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5BF1-FCB2-49A3-A9B1-1792FE99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32718-DAC8-4D81-B5E3-F475A60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1517D-1C12-469F-86E8-B7C67E2A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0270-131B-4A7E-AFAA-756E6A9DE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D8ED-A231-48F3-8209-FB20CCBEB34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286F-72C8-4B94-91E4-6A936633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FC13-E4DF-48BC-AB29-72EA348FB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365760" y="235131"/>
            <a:ext cx="109597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LAST WEEK:</a:t>
            </a:r>
          </a:p>
          <a:p>
            <a:endParaRPr lang="en-US" sz="2000" dirty="0"/>
          </a:p>
          <a:p>
            <a:r>
              <a:rPr lang="en-US" sz="2000" dirty="0"/>
              <a:t>Yet to obtain data from MAS website (Insurance Statistics).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highlight>
                  <a:srgbClr val="FFFF00"/>
                </a:highlight>
              </a:rPr>
              <a:t>UPDATE:</a:t>
            </a:r>
          </a:p>
          <a:p>
            <a:endParaRPr lang="en-US" sz="2000" b="1" dirty="0"/>
          </a:p>
          <a:p>
            <a:r>
              <a:rPr lang="en-US" sz="2000" dirty="0"/>
              <a:t>Downloaded all relevant PDF documents from MAS (1,085 files)</a:t>
            </a:r>
          </a:p>
          <a:p>
            <a:endParaRPr lang="en-US" sz="2000" dirty="0"/>
          </a:p>
          <a:p>
            <a:r>
              <a:rPr lang="en-US" sz="2000" dirty="0"/>
              <a:t>Located and Extracted relevant table (Form 6 - SIF) from each PDF document </a:t>
            </a:r>
          </a:p>
          <a:p>
            <a:r>
              <a:rPr lang="en-US" sz="2000" dirty="0"/>
              <a:t>=&gt; into ~ 1,500 files</a:t>
            </a:r>
          </a:p>
          <a:p>
            <a:r>
              <a:rPr lang="en-US" sz="2000" dirty="0"/>
              <a:t>		- Some tables contained in 1 page</a:t>
            </a:r>
          </a:p>
          <a:p>
            <a:r>
              <a:rPr lang="en-US" sz="2000" dirty="0"/>
              <a:t>		- Some tables split across 2 pages (at 5 different split points)</a:t>
            </a:r>
          </a:p>
          <a:p>
            <a:r>
              <a:rPr lang="en-US" sz="2000" dirty="0"/>
              <a:t>		- Column format dependent on values in the columns</a:t>
            </a:r>
          </a:p>
          <a:p>
            <a:r>
              <a:rPr lang="en-US" sz="2000" dirty="0"/>
              <a:t>		- Generalized the extraction code to cater for all cases</a:t>
            </a:r>
          </a:p>
          <a:p>
            <a:endParaRPr lang="en-US" sz="2000" dirty="0"/>
          </a:p>
          <a:p>
            <a:r>
              <a:rPr lang="en-US" sz="2000" dirty="0"/>
              <a:t>Have now put all records into a data-frame: (16140 , 37)</a:t>
            </a:r>
          </a:p>
        </p:txBody>
      </p:sp>
    </p:spTree>
    <p:extLst>
      <p:ext uri="{BB962C8B-B14F-4D97-AF65-F5344CB8AC3E}">
        <p14:creationId xmlns:p14="http://schemas.microsoft.com/office/powerpoint/2010/main" val="10830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289560" y="300448"/>
            <a:ext cx="11612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PROBLEM STATEMENT (subject to revision based on EDA findings:</a:t>
            </a:r>
          </a:p>
          <a:p>
            <a:endParaRPr lang="en-US" sz="2000" dirty="0"/>
          </a:p>
          <a:p>
            <a:r>
              <a:rPr lang="en-US" sz="2000" dirty="0"/>
              <a:t>For each </a:t>
            </a:r>
            <a:r>
              <a:rPr lang="en-US" sz="2000" u="sng" dirty="0"/>
              <a:t>“type”</a:t>
            </a:r>
            <a:r>
              <a:rPr lang="en-US" sz="2000" dirty="0"/>
              <a:t> of insurer, given its </a:t>
            </a:r>
            <a:r>
              <a:rPr lang="en-US" sz="2000" u="sng" dirty="0"/>
              <a:t>Policy Liability</a:t>
            </a:r>
            <a:r>
              <a:rPr lang="en-US" sz="2000" dirty="0"/>
              <a:t> (total coverage sold to the market) AND Net Premiums collected .. What adjustments to make. </a:t>
            </a:r>
            <a:endParaRPr lang="en-US" sz="2000" b="1" dirty="0"/>
          </a:p>
          <a:p>
            <a:endParaRPr lang="en-US" sz="2000" b="1" dirty="0">
              <a:highlight>
                <a:srgbClr val="FFFF00"/>
              </a:highlight>
            </a:endParaRPr>
          </a:p>
          <a:p>
            <a:endParaRPr lang="en-US" sz="2000" b="1" dirty="0">
              <a:highlight>
                <a:srgbClr val="FFFF00"/>
              </a:highlight>
            </a:endParaRPr>
          </a:p>
          <a:p>
            <a:r>
              <a:rPr lang="en-US" sz="2000" b="1" dirty="0">
                <a:highlight>
                  <a:srgbClr val="FFFF00"/>
                </a:highlight>
              </a:rPr>
              <a:t>CURRENT SITUATION:</a:t>
            </a:r>
          </a:p>
          <a:p>
            <a:endParaRPr lang="en-US" sz="2000" dirty="0"/>
          </a:p>
          <a:p>
            <a:r>
              <a:rPr lang="en-US" sz="2000" dirty="0"/>
              <a:t>Need to augment data with “Policy Liability” data – was not in the Form 6 (SIF) table but appears elsewhere in the PDF document. Otherwise the data is not very useful.</a:t>
            </a:r>
          </a:p>
          <a:p>
            <a:endParaRPr lang="en-US" sz="2000" dirty="0"/>
          </a:p>
          <a:p>
            <a:r>
              <a:rPr lang="en-US" sz="2000" dirty="0"/>
              <a:t>Checking MAS regulations on the significance on some aspects of the data. Also consulting a retired domain expert.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22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210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Irwin Wei</dc:creator>
  <cp:lastModifiedBy>Irwin Wei</cp:lastModifiedBy>
  <cp:revision>6</cp:revision>
  <dcterms:created xsi:type="dcterms:W3CDTF">2019-11-15T06:22:32Z</dcterms:created>
  <dcterms:modified xsi:type="dcterms:W3CDTF">2019-11-18T01:23:12Z</dcterms:modified>
</cp:coreProperties>
</file>