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8DB8-B33E-45D4-90C8-0DC01963A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65E55-8CF2-4FBA-96C5-CC968EDB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FA16-8B3B-475F-90E6-2AFFCAAD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EED-95E5-40ED-BFB2-68C55EA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59E5-3575-4463-960A-B22A840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EC18-3386-46F9-8BC9-8AEC4919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12AF-7ABF-463C-A6CA-7B0E17E7A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D146-623C-4CC7-8075-6BAE25C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727-2C99-407E-AB29-F07D55C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99B6-7F49-4D79-90FF-D1FB7C1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ADB2D-5281-45EA-8E05-44D19E9A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FF763-3768-49F7-BE41-6E01E0A8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700F-2251-4C5B-9A54-B941429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D8B2-EE60-424D-8C36-301B7826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8E8C-776B-4606-ACA7-2D53235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F5A3-D600-47CC-B57E-10432E9E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8963-D64E-4102-ABA6-0D723BD5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1A2E-CD42-490C-BB89-C907F169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07C7-3718-490E-88C5-F97011D7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C159-27D2-47EA-9C5B-707B4BF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4E70-3BA2-44E2-9BC2-E620381B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1917-619B-42C5-B58C-2CD73799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9D99-E985-4338-A583-E35A8B9C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ABE9-6AB1-4DC8-AFDE-6F283446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FC00-89FA-47E1-9F24-98453AD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3E5-7B5B-4DCC-AC8D-8829DF19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4B8E-57B5-4357-BDBC-49BA84D79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791E-CA2F-452F-AA5C-C6DC819BA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51C3-E36B-4318-9056-E422D98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7D8E-BEAC-4DC0-86E1-D2F32C8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3FBC-D41D-45A3-BC12-8535B6E8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DCA9-8C34-4305-BF80-1634570C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D77C-5FDC-406E-99C8-8EE9A0F0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CDA1-42DE-44FA-A795-B6BC0331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1DBA-C727-47B2-84B6-829F30A2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44412-6172-4FC5-8229-AF93A0355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51C2C-396C-4E11-90B7-B3F2974C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DBC2A-2F51-4D52-97C1-140D9304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663C1-1776-405C-BDC5-C524481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BBC-8428-4A9E-AB85-83F214B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6138A-2A70-41E6-808E-B339061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B6AC-C148-4D33-8346-2DFAB98F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E78B-0668-4736-A329-BEB4BF2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1374E-411A-4C45-A799-C9E6DA83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42796-F5CA-40D9-911E-E5A3009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540C6-13DC-4A65-8EC4-AA5CFCF2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1FF8-917F-4691-A8CA-7F49FD64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E40E-3FC5-4E62-B823-162219C0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8F82-59E0-428C-B515-3BFA0B6C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2830B-4C4D-435C-AA9D-61DBA652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50C9-C248-4B5F-9B0A-763537B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850E-6340-4B33-A82C-6C543D1B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C36-C955-4D03-AA4B-FA713AD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903C7-AC8D-4594-9087-05AE83B3A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B47A-2E32-408C-B272-A59E8B0A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4E1D-4871-46F1-A601-CB0539E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5160-EEB2-4F2B-8930-5EBC8C8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5BF1-FCB2-49A3-A9B1-1792FE99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2718-DAC8-4D81-B5E3-F475A60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517D-1C12-469F-86E8-B7C67E2A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0270-131B-4A7E-AFAA-756E6A9D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D8ED-A231-48F3-8209-FB20CCBEB34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286F-72C8-4B94-91E4-6A936633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FC13-E4DF-48BC-AB29-72EA348FB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961D-2B56-431F-B520-07FC81B6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1036321" y="401320"/>
            <a:ext cx="106157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LAST 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Downloaded all relevant PDF documents from 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Extracted relevant data into data-frame ~ </a:t>
            </a:r>
            <a:r>
              <a:rPr lang="en-US" sz="2000" b="1" u="sng" dirty="0"/>
              <a:t>16140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Outstanding issues: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Apparent absence of key data (representing overall ‘size’ of risk undertaken by company)</a:t>
            </a:r>
          </a:p>
          <a:p>
            <a:pPr lvl="3"/>
            <a:r>
              <a:rPr lang="en-US" sz="2000" dirty="0"/>
              <a:t>(‘’Policy Liability”) in domain-speak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Review of MAS Guidelines on valuation requirements for domain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UPDATE: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Decision to treat each insurance-type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engineering (determine meaningful ratios)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Identified and removed data that represents ‘special’ conditions: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New</a:t>
            </a:r>
            <a:r>
              <a:rPr lang="en-US" sz="2000" dirty="0"/>
              <a:t> business: company/insurance-type(s)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Cease</a:t>
            </a:r>
            <a:r>
              <a:rPr lang="en-US" sz="2000" dirty="0"/>
              <a:t> business: existing company/insurance-type(s)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Acquired</a:t>
            </a:r>
            <a:r>
              <a:rPr lang="en-US" sz="2000" dirty="0"/>
              <a:t> insurance-type from other company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b="1" dirty="0"/>
              <a:t>Surrendered</a:t>
            </a:r>
            <a:r>
              <a:rPr lang="en-US" sz="2000" dirty="0"/>
              <a:t> insurance-type to another company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Resulting relevant/useful data  ~  </a:t>
            </a:r>
            <a:r>
              <a:rPr lang="en-US" sz="2000" b="1" u="sng" dirty="0"/>
              <a:t>6,700 rows </a:t>
            </a:r>
            <a:r>
              <a:rPr lang="en-US" sz="2000" dirty="0"/>
              <a:t>split across </a:t>
            </a:r>
            <a:r>
              <a:rPr lang="en-US" sz="2000" b="1" u="sng" dirty="0"/>
              <a:t>13 insurance-types</a:t>
            </a:r>
          </a:p>
        </p:txBody>
      </p:sp>
    </p:spTree>
    <p:extLst>
      <p:ext uri="{BB962C8B-B14F-4D97-AF65-F5344CB8AC3E}">
        <p14:creationId xmlns:p14="http://schemas.microsoft.com/office/powerpoint/2010/main" val="42893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1760764" y="412994"/>
            <a:ext cx="86704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$ IN     &amp;      $ OUT</a:t>
            </a:r>
          </a:p>
          <a:p>
            <a:pPr algn="ctr"/>
            <a:endParaRPr lang="en-US" sz="24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Company collects PREMIUM upfront	(1) 	</a:t>
            </a:r>
            <a:r>
              <a:rPr lang="en-US" sz="2000" dirty="0">
                <a:highlight>
                  <a:srgbClr val="00FF00"/>
                </a:highlight>
              </a:rPr>
              <a:t>$$$    </a:t>
            </a:r>
            <a:r>
              <a:rPr lang="en-US" sz="2000" b="1" dirty="0">
                <a:highlight>
                  <a:srgbClr val="00FF00"/>
                </a:highlight>
              </a:rPr>
              <a:t>IN</a:t>
            </a:r>
          </a:p>
          <a:p>
            <a:r>
              <a:rPr lang="en-US" sz="2000" dirty="0"/>
              <a:t>Company re-insures some of this		(2) 	$$$ OUT</a:t>
            </a:r>
          </a:p>
          <a:p>
            <a:r>
              <a:rPr lang="en-US" sz="2000" dirty="0">
                <a:highlight>
                  <a:srgbClr val="C0C0C0"/>
                </a:highlight>
              </a:rPr>
              <a:t>Company receives </a:t>
            </a:r>
            <a:r>
              <a:rPr lang="en-US" sz="2000" b="1" dirty="0">
                <a:highlight>
                  <a:srgbClr val="C0C0C0"/>
                </a:highlight>
              </a:rPr>
              <a:t>NET PREMIUM</a:t>
            </a:r>
            <a:r>
              <a:rPr lang="en-US" sz="2000" dirty="0">
                <a:highlight>
                  <a:srgbClr val="C0C0C0"/>
                </a:highlight>
              </a:rPr>
              <a:t>		(3)  = (1) – (2)</a:t>
            </a:r>
          </a:p>
          <a:p>
            <a:endParaRPr lang="en-US" sz="2000" dirty="0">
              <a:highlight>
                <a:srgbClr val="C0C0C0"/>
              </a:highlight>
            </a:endParaRPr>
          </a:p>
          <a:p>
            <a:r>
              <a:rPr lang="en-US" sz="2000" b="1" dirty="0">
                <a:highlight>
                  <a:srgbClr val="C0C0C0"/>
                </a:highlight>
              </a:rPr>
              <a:t>Coverage is then provided</a:t>
            </a:r>
            <a:r>
              <a:rPr lang="en-US" sz="2000" dirty="0">
                <a:highlight>
                  <a:srgbClr val="C0C0C0"/>
                </a:highlight>
              </a:rPr>
              <a:t> (for next 1 year)</a:t>
            </a:r>
          </a:p>
          <a:p>
            <a:r>
              <a:rPr lang="en-US" sz="2000" dirty="0"/>
              <a:t>	Management Expenses		(4)	$$$ OUT</a:t>
            </a:r>
          </a:p>
          <a:p>
            <a:r>
              <a:rPr lang="en-US" sz="2000" dirty="0"/>
              <a:t>	Distribution Expenses		(5)	$$$ OUT</a:t>
            </a:r>
          </a:p>
          <a:p>
            <a:r>
              <a:rPr lang="en-US" sz="2000" dirty="0"/>
              <a:t>	Other Expenses			(6)	$$$ OUT</a:t>
            </a:r>
          </a:p>
          <a:p>
            <a:r>
              <a:rPr lang="en-US" sz="2000" dirty="0"/>
              <a:t>	Claims Paid			(7)	$$$ OUT</a:t>
            </a:r>
          </a:p>
          <a:p>
            <a:endParaRPr lang="en-US" sz="2000" dirty="0"/>
          </a:p>
          <a:p>
            <a:r>
              <a:rPr lang="en-US" sz="2000" b="1" dirty="0">
                <a:highlight>
                  <a:srgbClr val="C0C0C0"/>
                </a:highlight>
              </a:rPr>
              <a:t>Estimated Future Costs (Risks) </a:t>
            </a:r>
            <a:r>
              <a:rPr lang="en-US" sz="2000" dirty="0">
                <a:highlight>
                  <a:srgbClr val="C0C0C0"/>
                </a:highlight>
              </a:rPr>
              <a:t>(for non-expired coverage)</a:t>
            </a:r>
          </a:p>
          <a:p>
            <a:r>
              <a:rPr lang="en-US" sz="2000" dirty="0"/>
              <a:t>	Claims Liabilities (yet to pay…)	(8)	$$$ OUT (Estimated)</a:t>
            </a:r>
          </a:p>
          <a:p>
            <a:r>
              <a:rPr lang="en-US" sz="2000" dirty="0"/>
              <a:t>	Premium Liabilities (maybe …)	(9)	$$$ OUT (Estimated)</a:t>
            </a:r>
          </a:p>
          <a:p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3B1A3-3247-46AE-A32B-27148DF4E10E}"/>
              </a:ext>
            </a:extLst>
          </p:cNvPr>
          <p:cNvSpPr/>
          <p:nvPr/>
        </p:nvSpPr>
        <p:spPr>
          <a:xfrm>
            <a:off x="2625634" y="4853356"/>
            <a:ext cx="3353135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62138-943B-4DEE-B464-3ED940FB426A}"/>
              </a:ext>
            </a:extLst>
          </p:cNvPr>
          <p:cNvSpPr txBox="1"/>
          <p:nvPr/>
        </p:nvSpPr>
        <p:spPr>
          <a:xfrm>
            <a:off x="913040" y="5434377"/>
            <a:ext cx="1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Details are in a “Black Box”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52660B-195F-4360-8E26-9B1366F64F0A}"/>
              </a:ext>
            </a:extLst>
          </p:cNvPr>
          <p:cNvCxnSpPr>
            <a:cxnSpLocks/>
          </p:cNvCxnSpPr>
          <p:nvPr/>
        </p:nvCxnSpPr>
        <p:spPr>
          <a:xfrm flipV="1">
            <a:off x="2053883" y="5193995"/>
            <a:ext cx="571751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4FC6D-B20E-4580-A56F-04C338D78990}"/>
              </a:ext>
            </a:extLst>
          </p:cNvPr>
          <p:cNvSpPr txBox="1"/>
          <p:nvPr/>
        </p:nvSpPr>
        <p:spPr>
          <a:xfrm>
            <a:off x="1048294" y="408110"/>
            <a:ext cx="1009541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FEATURE ENGINEERING:</a:t>
            </a:r>
          </a:p>
          <a:p>
            <a:endParaRPr lang="en-US" sz="2000" dirty="0"/>
          </a:p>
          <a:p>
            <a:r>
              <a:rPr lang="en-US" sz="2000" dirty="0"/>
              <a:t>Intended to capture the ‘behavior’ based on: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EWM of how much was spent on providing coverage (</a:t>
            </a:r>
            <a:r>
              <a:rPr lang="en-US" sz="2000" b="1" dirty="0"/>
              <a:t>up to current period</a:t>
            </a:r>
            <a:r>
              <a:rPr lang="en-US" sz="2000" dirty="0"/>
              <a:t>), based on EWM of Net Premiums collected (</a:t>
            </a:r>
            <a:r>
              <a:rPr lang="en-US" sz="2000" b="1" dirty="0"/>
              <a:t>up to previous period</a:t>
            </a:r>
            <a:r>
              <a:rPr lang="en-US" sz="2000" dirty="0"/>
              <a:t>)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much Net Premium was collected (</a:t>
            </a:r>
            <a:r>
              <a:rPr lang="en-US" sz="2000" b="1" dirty="0"/>
              <a:t>current period</a:t>
            </a:r>
            <a:r>
              <a:rPr lang="en-US" sz="2000" dirty="0"/>
              <a:t>), in exchange for </a:t>
            </a:r>
            <a:r>
              <a:rPr lang="en-US" sz="2000" b="1" dirty="0"/>
              <a:t>future risk undertaken</a:t>
            </a:r>
            <a:r>
              <a:rPr lang="en-US" sz="2000" dirty="0"/>
              <a:t> (‘Policy Liability’)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FEATURES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Net Premiums (t)  /  Policy Liability (t)</a:t>
            </a:r>
          </a:p>
          <a:p>
            <a:pPr marL="457200" indent="-457200">
              <a:buAutoNum type="arabicParenR"/>
            </a:pPr>
            <a:r>
              <a:rPr lang="en-US" sz="2000" dirty="0"/>
              <a:t>EWM(t) of [ Claims Paid  +  Est. Future Claims ]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Management Expenses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Distribution Expenses  /  EWM(t-1) of Net Premiums</a:t>
            </a:r>
          </a:p>
          <a:p>
            <a:pPr marL="457200" indent="-457200">
              <a:buFontTx/>
              <a:buAutoNum type="arabicParenR"/>
            </a:pPr>
            <a:r>
              <a:rPr lang="en-US" sz="2000" dirty="0"/>
              <a:t>EWM(t) of Other Expenses  /  EWM(t-1) of Net Premiums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TARGET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   Underwriting Gain (t)  /  Policy Liability (t)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33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788127" y="841321"/>
            <a:ext cx="106157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LAST 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Completed initial Iterations of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~ 6700 rows x 5 Features</a:t>
            </a:r>
          </a:p>
          <a:p>
            <a:endParaRPr lang="en-US" sz="2000" dirty="0"/>
          </a:p>
          <a:p>
            <a:r>
              <a:rPr lang="en-US" sz="2400" b="1" dirty="0">
                <a:highlight>
                  <a:srgbClr val="FFFF00"/>
                </a:highlight>
              </a:rPr>
              <a:t>UPDATE: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Modeled data using regressions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Decision Tree, Random Forest, Extra Trees,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Ada Boost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Gradient Boost (Best R2 score: </a:t>
            </a:r>
            <a:r>
              <a:rPr lang="en-US" sz="2000" b="1" dirty="0"/>
              <a:t>0.99</a:t>
            </a:r>
            <a:r>
              <a:rPr lang="en-US" sz="2000" dirty="0"/>
              <a:t> / </a:t>
            </a:r>
            <a:r>
              <a:rPr lang="en-US" sz="2000" b="1" dirty="0"/>
              <a:t>0.53</a:t>
            </a:r>
            <a:r>
              <a:rPr lang="en-US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ym typeface="Wingdings" panose="05000000000000000000" pitchFamily="2" charset="2"/>
              </a:rPr>
              <a:t>Not Good</a:t>
            </a:r>
            <a:endParaRPr lang="en-US" sz="2000" b="1" dirty="0"/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Unsupervised Learning in an attempt to identify clusters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K-Means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DBSCAN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Hierarchical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b="1" dirty="0">
                <a:sym typeface="Wingdings" panose="05000000000000000000" pitchFamily="2" charset="2"/>
              </a:rPr>
              <a:t>Not Good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191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169D32-0650-4BA6-82D0-1FBEFE18CB6C}"/>
              </a:ext>
            </a:extLst>
          </p:cNvPr>
          <p:cNvSpPr txBox="1"/>
          <p:nvPr/>
        </p:nvSpPr>
        <p:spPr>
          <a:xfrm>
            <a:off x="742133" y="623695"/>
            <a:ext cx="107077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REMEDIAL ACTION: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FEATURE ENGINEERING </a:t>
            </a:r>
            <a:r>
              <a:rPr lang="en-US" sz="2000" dirty="0"/>
              <a:t>– </a:t>
            </a:r>
            <a:r>
              <a:rPr lang="en-US" sz="2000" b="1" dirty="0"/>
              <a:t>More Iterations!</a:t>
            </a:r>
          </a:p>
          <a:p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Modify existing features (remove dependency on ‘projected’ figures, depending only on historical figures)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features that look further back in time (to t-5)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sign of Outgoing $$  </a:t>
            </a:r>
            <a:r>
              <a:rPr lang="en-US" sz="2000" dirty="0">
                <a:sym typeface="Wingdings" panose="05000000000000000000" pitchFamily="2" charset="2"/>
              </a:rPr>
              <a:t> make these </a:t>
            </a:r>
            <a:r>
              <a:rPr lang="en-US" sz="2000" u="sng" dirty="0">
                <a:sym typeface="Wingdings" panose="05000000000000000000" pitchFamily="2" charset="2"/>
              </a:rPr>
              <a:t>Negative</a:t>
            </a:r>
            <a:r>
              <a:rPr lang="en-US" sz="2000" dirty="0">
                <a:sym typeface="Wingdings" panose="05000000000000000000" pitchFamily="2" charset="2"/>
              </a:rPr>
              <a:t> numbers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Treat existing features as Interaction Terms, and add back component features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 Increased number of features from </a:t>
            </a:r>
            <a:r>
              <a:rPr lang="en-US" sz="2000" b="1" dirty="0">
                <a:sym typeface="Wingdings" panose="05000000000000000000" pitchFamily="2" charset="2"/>
              </a:rPr>
              <a:t>5</a:t>
            </a:r>
            <a:r>
              <a:rPr lang="en-US" sz="2000" dirty="0">
                <a:sym typeface="Wingdings" panose="05000000000000000000" pitchFamily="2" charset="2"/>
              </a:rPr>
              <a:t> to </a:t>
            </a:r>
            <a:r>
              <a:rPr lang="en-US" sz="2000" b="1" dirty="0">
                <a:sym typeface="Wingdings" panose="05000000000000000000" pitchFamily="2" charset="2"/>
              </a:rPr>
              <a:t>29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highlight>
                  <a:srgbClr val="FFFF00"/>
                </a:highlight>
              </a:rPr>
              <a:t>Run the models again!</a:t>
            </a:r>
          </a:p>
        </p:txBody>
      </p:sp>
    </p:spTree>
    <p:extLst>
      <p:ext uri="{BB962C8B-B14F-4D97-AF65-F5344CB8AC3E}">
        <p14:creationId xmlns:p14="http://schemas.microsoft.com/office/powerpoint/2010/main" val="30012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E0A67-890E-4F40-9074-9846C638EA86}"/>
              </a:ext>
            </a:extLst>
          </p:cNvPr>
          <p:cNvSpPr txBox="1"/>
          <p:nvPr/>
        </p:nvSpPr>
        <p:spPr>
          <a:xfrm>
            <a:off x="2446564" y="2120949"/>
            <a:ext cx="72988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PROBLEM STATEMENT (re-re-refined …)</a:t>
            </a:r>
          </a:p>
          <a:p>
            <a:endParaRPr lang="en-US" sz="2000" dirty="0"/>
          </a:p>
          <a:p>
            <a:r>
              <a:rPr lang="en-US" sz="2000" strike="sngStrike" dirty="0"/>
              <a:t>For each insurance-type (13 of them e.g. motor, fire, liability etc.) :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strike="sngStrike" dirty="0"/>
              <a:t>For each class of behavior :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  <a:r>
              <a:rPr lang="en-US" sz="2000" u="sng" dirty="0"/>
              <a:t>Predict the Underwriting Gain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22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14424</TotalTime>
  <Words>609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Irwin Wei</dc:creator>
  <cp:lastModifiedBy>Irwin Wei</cp:lastModifiedBy>
  <cp:revision>31</cp:revision>
  <dcterms:created xsi:type="dcterms:W3CDTF">2019-11-15T06:22:32Z</dcterms:created>
  <dcterms:modified xsi:type="dcterms:W3CDTF">2019-11-29T05:31:49Z</dcterms:modified>
</cp:coreProperties>
</file>