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8288000" cy="10287000"/>
  <p:notesSz cx="6858000" cy="9144000"/>
  <p:embeddedFontLst>
    <p:embeddedFont>
      <p:font typeface="Assistant Regular" panose="020B0604020202020204" charset="-79"/>
      <p:regular r:id="rId17"/>
    </p:embeddedFont>
    <p:embeddedFont>
      <p:font typeface="Assistant Regular Bold" panose="020B0604020202020204" charset="-79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artel Heavy" panose="020B0604020202020204" charset="0"/>
      <p:regular r:id="rId23"/>
    </p:embeddedFont>
    <p:embeddedFont>
      <p:font typeface="Oswald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FE95E-9547-4D57-A433-98908F266E4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5889B-1900-4F3C-A3CC-CC93D64F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5889B-1900-4F3C-A3CC-CC93D64F8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4714A1-F6E5-2C72-7795-8CC800CD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0" r="17188"/>
          <a:stretch/>
        </p:blipFill>
        <p:spPr>
          <a:xfrm>
            <a:off x="25400" y="533400"/>
            <a:ext cx="6781800" cy="97536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-2151862">
            <a:off x="8623897" y="-5576504"/>
            <a:ext cx="9280515" cy="19214121"/>
            <a:chOff x="0" y="0"/>
            <a:chExt cx="2444251" cy="5060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4251" cy="5060509"/>
            </a:xfrm>
            <a:custGeom>
              <a:avLst/>
              <a:gdLst/>
              <a:ahLst/>
              <a:cxnLst/>
              <a:rect l="l" t="t" r="r" b="b"/>
              <a:pathLst>
                <a:path w="2444251" h="5060509">
                  <a:moveTo>
                    <a:pt x="0" y="0"/>
                  </a:moveTo>
                  <a:lnTo>
                    <a:pt x="2444251" y="0"/>
                  </a:lnTo>
                  <a:lnTo>
                    <a:pt x="2444251" y="5060509"/>
                  </a:lnTo>
                  <a:lnTo>
                    <a:pt x="0" y="5060509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275447" y="-123825"/>
            <a:ext cx="7580681" cy="481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57"/>
              </a:lnSpc>
            </a:pPr>
            <a:r>
              <a:rPr lang="en-US" sz="14850">
                <a:solidFill>
                  <a:srgbClr val="FEFEFD"/>
                </a:solidFill>
                <a:latin typeface="Martel Heavy"/>
              </a:rPr>
              <a:t>PANDA CARE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68740" y="5675977"/>
            <a:ext cx="850503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6"/>
              </a:lnSpc>
            </a:pPr>
            <a:r>
              <a:rPr lang="en-US" sz="4290" dirty="0">
                <a:solidFill>
                  <a:srgbClr val="DCB07B"/>
                </a:solidFill>
                <a:latin typeface="Assistant Regular Bold"/>
              </a:rPr>
              <a:t>A New Day for Day-Care!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86100" y="611490"/>
            <a:ext cx="15201900" cy="9064021"/>
          </a:xfrm>
          <a:custGeom>
            <a:avLst/>
            <a:gdLst/>
            <a:ahLst/>
            <a:cxnLst/>
            <a:rect l="l" t="t" r="r" b="b"/>
            <a:pathLst>
              <a:path w="15201900" h="9064021">
                <a:moveTo>
                  <a:pt x="0" y="0"/>
                </a:moveTo>
                <a:lnTo>
                  <a:pt x="15201900" y="0"/>
                </a:lnTo>
                <a:lnTo>
                  <a:pt x="15201900" y="9064020"/>
                </a:lnTo>
                <a:lnTo>
                  <a:pt x="0" y="9064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981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86100" y="859493"/>
            <a:ext cx="15201900" cy="8568014"/>
          </a:xfrm>
          <a:custGeom>
            <a:avLst/>
            <a:gdLst/>
            <a:ahLst/>
            <a:cxnLst/>
            <a:rect l="l" t="t" r="r" b="b"/>
            <a:pathLst>
              <a:path w="15201900" h="8568014">
                <a:moveTo>
                  <a:pt x="0" y="0"/>
                </a:moveTo>
                <a:lnTo>
                  <a:pt x="15201900" y="0"/>
                </a:lnTo>
                <a:lnTo>
                  <a:pt x="15201900" y="8568014"/>
                </a:lnTo>
                <a:lnTo>
                  <a:pt x="0" y="856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243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28730" y="587647"/>
            <a:ext cx="9111705" cy="911170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6673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253459" y="2175752"/>
            <a:ext cx="7497113" cy="383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80"/>
              </a:lnSpc>
            </a:pPr>
            <a:r>
              <a:rPr lang="en-US" sz="5414" dirty="0">
                <a:solidFill>
                  <a:srgbClr val="FFFFFF"/>
                </a:solidFill>
                <a:latin typeface="Assistant Regular Bold"/>
              </a:rPr>
              <a:t>NOTICE BOARD</a:t>
            </a:r>
          </a:p>
          <a:p>
            <a:pPr algn="ctr">
              <a:lnSpc>
                <a:spcPts val="7580"/>
              </a:lnSpc>
            </a:pPr>
            <a:endParaRPr lang="en-US" sz="5414" dirty="0">
              <a:solidFill>
                <a:srgbClr val="FFFFFF"/>
              </a:solidFill>
              <a:latin typeface="Assistant Regular Bold"/>
            </a:endParaRPr>
          </a:p>
          <a:p>
            <a:pPr marL="1168949" lvl="1" indent="-584474">
              <a:lnSpc>
                <a:spcPts val="7580"/>
              </a:lnSpc>
              <a:buFont typeface="Arial"/>
              <a:buChar char="•"/>
            </a:pPr>
            <a:r>
              <a:rPr lang="en-US" sz="5414" dirty="0">
                <a:solidFill>
                  <a:srgbClr val="FFFFFF"/>
                </a:solidFill>
                <a:latin typeface="Assistant Regular Bold"/>
              </a:rPr>
              <a:t>General Notices</a:t>
            </a:r>
          </a:p>
          <a:p>
            <a:pPr marL="1168949" lvl="1" indent="-584474">
              <a:lnSpc>
                <a:spcPts val="7580"/>
              </a:lnSpc>
              <a:buFont typeface="Arial"/>
              <a:buChar char="•"/>
            </a:pPr>
            <a:r>
              <a:rPr lang="en-US" sz="5414" dirty="0">
                <a:solidFill>
                  <a:srgbClr val="FFFFFF"/>
                </a:solidFill>
                <a:latin typeface="Assistant Regular Bold"/>
              </a:rPr>
              <a:t>Calendar Events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8263700"/>
            <a:ext cx="3552142" cy="1989200"/>
          </a:xfrm>
          <a:custGeom>
            <a:avLst/>
            <a:gdLst/>
            <a:ahLst/>
            <a:cxnLst/>
            <a:rect l="l" t="t" r="r" b="b"/>
            <a:pathLst>
              <a:path w="3552142" h="1989200">
                <a:moveTo>
                  <a:pt x="0" y="0"/>
                </a:moveTo>
                <a:lnTo>
                  <a:pt x="3552142" y="0"/>
                </a:lnTo>
                <a:lnTo>
                  <a:pt x="3552142" y="1989200"/>
                </a:lnTo>
                <a:lnTo>
                  <a:pt x="0" y="19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83079" y="3015289"/>
            <a:ext cx="6745651" cy="4189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Key Features Include...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9090"/>
            <a:ext cx="9730777" cy="1809537"/>
            <a:chOff x="0" y="0"/>
            <a:chExt cx="2562838" cy="4765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143927"/>
            <a:ext cx="9730777" cy="1809537"/>
            <a:chOff x="0" y="0"/>
            <a:chExt cx="2562838" cy="4765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7448763"/>
            <a:ext cx="9730777" cy="1809537"/>
            <a:chOff x="0" y="0"/>
            <a:chExt cx="2562838" cy="4765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21400" y="2839090"/>
            <a:ext cx="7176383" cy="5153948"/>
          </a:xfrm>
          <a:custGeom>
            <a:avLst/>
            <a:gdLst/>
            <a:ahLst/>
            <a:cxnLst/>
            <a:rect l="l" t="t" r="r" b="b"/>
            <a:pathLst>
              <a:path w="7176383" h="5153948">
                <a:moveTo>
                  <a:pt x="0" y="0"/>
                </a:moveTo>
                <a:lnTo>
                  <a:pt x="7176383" y="0"/>
                </a:lnTo>
                <a:lnTo>
                  <a:pt x="7176383" y="5153948"/>
                </a:lnTo>
                <a:lnTo>
                  <a:pt x="0" y="51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059525"/>
            <a:ext cx="139827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42"/>
              </a:lnSpc>
            </a:pPr>
            <a:r>
              <a:rPr lang="en-US" sz="7458" dirty="0">
                <a:solidFill>
                  <a:srgbClr val="000000"/>
                </a:solidFill>
                <a:latin typeface="Martel Heavy Bold"/>
              </a:rPr>
              <a:t>Addressing Concerns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56424" y="3130435"/>
            <a:ext cx="452199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28"/>
              </a:lnSpc>
            </a:pPr>
            <a:r>
              <a:rPr lang="en-US" sz="6448">
                <a:solidFill>
                  <a:srgbClr val="A66735"/>
                </a:solidFill>
                <a:latin typeface="Assistant Regular Bold"/>
              </a:rPr>
              <a:t>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56424" y="5435272"/>
            <a:ext cx="485775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28"/>
              </a:lnSpc>
            </a:pPr>
            <a:r>
              <a:rPr lang="en-US" sz="6448">
                <a:solidFill>
                  <a:srgbClr val="243E4D"/>
                </a:solidFill>
                <a:latin typeface="Assistant Regular Bold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56424" y="7740108"/>
            <a:ext cx="470178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28"/>
              </a:lnSpc>
            </a:pPr>
            <a:r>
              <a:rPr lang="en-US" sz="6448">
                <a:solidFill>
                  <a:srgbClr val="DCB07B"/>
                </a:solidFill>
                <a:latin typeface="Assistant Regular Bold"/>
              </a:rPr>
              <a:t>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23949" y="3465925"/>
            <a:ext cx="7968564" cy="432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6"/>
              </a:lnSpc>
            </a:pPr>
            <a:r>
              <a:rPr lang="en-US" sz="2540" dirty="0">
                <a:solidFill>
                  <a:srgbClr val="000000"/>
                </a:solidFill>
                <a:latin typeface="Assistant Regular Bold"/>
              </a:rPr>
              <a:t>Privacy and data security</a:t>
            </a:r>
            <a:endParaRPr lang="en-US" sz="2540" dirty="0">
              <a:solidFill>
                <a:srgbClr val="000000"/>
              </a:solidFill>
              <a:latin typeface="Assistant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11009" y="5832610"/>
            <a:ext cx="7968564" cy="43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2"/>
              </a:lnSpc>
            </a:pPr>
            <a:r>
              <a:rPr lang="en-US" sz="2544" dirty="0">
                <a:solidFill>
                  <a:srgbClr val="000000"/>
                </a:solidFill>
                <a:latin typeface="Assistant Regular Bold"/>
              </a:rPr>
              <a:t>User Friendliness</a:t>
            </a:r>
            <a:endParaRPr lang="en-US" sz="2544" dirty="0">
              <a:solidFill>
                <a:srgbClr val="000000"/>
              </a:solidFill>
              <a:latin typeface="Assistant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623949" y="8095908"/>
            <a:ext cx="7968564" cy="43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2"/>
              </a:lnSpc>
            </a:pPr>
            <a:r>
              <a:rPr lang="en-US" sz="2544" dirty="0">
                <a:solidFill>
                  <a:srgbClr val="000000"/>
                </a:solidFill>
                <a:latin typeface="Assistant Regular Bold"/>
              </a:rPr>
              <a:t>Reliability</a:t>
            </a:r>
            <a:endParaRPr lang="en-US" sz="2544" dirty="0">
              <a:solidFill>
                <a:srgbClr val="000000"/>
              </a:solidFill>
              <a:latin typeface="Assistant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580377">
            <a:off x="10250140" y="-9283026"/>
            <a:ext cx="23219312" cy="23825787"/>
          </a:xfrm>
          <a:custGeom>
            <a:avLst/>
            <a:gdLst/>
            <a:ahLst/>
            <a:cxnLst/>
            <a:rect l="l" t="t" r="r" b="b"/>
            <a:pathLst>
              <a:path w="23219312" h="23825787">
                <a:moveTo>
                  <a:pt x="0" y="0"/>
                </a:moveTo>
                <a:lnTo>
                  <a:pt x="23219312" y="0"/>
                </a:lnTo>
                <a:lnTo>
                  <a:pt x="23219312" y="23825787"/>
                </a:lnTo>
                <a:lnTo>
                  <a:pt x="0" y="2382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3352777"/>
            <a:ext cx="9064460" cy="6142583"/>
          </a:xfrm>
          <a:custGeom>
            <a:avLst/>
            <a:gdLst/>
            <a:ahLst/>
            <a:cxnLst/>
            <a:rect l="l" t="t" r="r" b="b"/>
            <a:pathLst>
              <a:path w="9064460" h="6142583">
                <a:moveTo>
                  <a:pt x="0" y="0"/>
                </a:moveTo>
                <a:lnTo>
                  <a:pt x="9064460" y="0"/>
                </a:lnTo>
                <a:lnTo>
                  <a:pt x="9064460" y="6142583"/>
                </a:lnTo>
                <a:lnTo>
                  <a:pt x="0" y="61425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83324" y="110814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3209">
            <a:off x="-2003455" y="6597304"/>
            <a:ext cx="21881704" cy="10065584"/>
          </a:xfrm>
          <a:custGeom>
            <a:avLst/>
            <a:gdLst/>
            <a:ahLst/>
            <a:cxnLst/>
            <a:rect l="l" t="t" r="r" b="b"/>
            <a:pathLst>
              <a:path w="21881704" h="10065584">
                <a:moveTo>
                  <a:pt x="0" y="0"/>
                </a:moveTo>
                <a:lnTo>
                  <a:pt x="21881704" y="0"/>
                </a:lnTo>
                <a:lnTo>
                  <a:pt x="21881704" y="10065584"/>
                </a:lnTo>
                <a:lnTo>
                  <a:pt x="0" y="1006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69382" y="0"/>
            <a:ext cx="8418618" cy="6876353"/>
          </a:xfrm>
          <a:custGeom>
            <a:avLst/>
            <a:gdLst/>
            <a:ahLst/>
            <a:cxnLst/>
            <a:rect l="l" t="t" r="r" b="b"/>
            <a:pathLst>
              <a:path w="8418618" h="6876353">
                <a:moveTo>
                  <a:pt x="0" y="0"/>
                </a:moveTo>
                <a:lnTo>
                  <a:pt x="8418618" y="0"/>
                </a:lnTo>
                <a:lnTo>
                  <a:pt x="8418618" y="6876353"/>
                </a:lnTo>
                <a:lnTo>
                  <a:pt x="0" y="6876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005" r="-2185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57250"/>
            <a:ext cx="4205645" cy="149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97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We Are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488" y="2357957"/>
            <a:ext cx="9259894" cy="290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4641" dirty="0">
                <a:solidFill>
                  <a:srgbClr val="000000"/>
                </a:solidFill>
                <a:latin typeface="Assistant Regular Bold"/>
              </a:rPr>
              <a:t>A team of developers interested in formulating cutting-edge solutions to everyday situations.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267800">
            <a:off x="-3727278" y="7325331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31493" y="201839"/>
            <a:ext cx="14891564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 dirty="0">
                <a:solidFill>
                  <a:srgbClr val="000000"/>
                </a:solidFill>
                <a:latin typeface="Martel Heavy Bold"/>
              </a:rPr>
              <a:t> PANDA CARE</a:t>
            </a:r>
          </a:p>
        </p:txBody>
      </p:sp>
      <p:sp>
        <p:nvSpPr>
          <p:cNvPr id="12" name="Freeform 12"/>
          <p:cNvSpPr/>
          <p:nvPr/>
        </p:nvSpPr>
        <p:spPr>
          <a:xfrm rot="805906">
            <a:off x="454471" y="1625971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6" y="0"/>
                </a:lnTo>
                <a:lnTo>
                  <a:pt x="6044986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C24DE-F0BD-C6E6-CD0D-C95FD4368B72}"/>
              </a:ext>
            </a:extLst>
          </p:cNvPr>
          <p:cNvSpPr txBox="1"/>
          <p:nvPr/>
        </p:nvSpPr>
        <p:spPr>
          <a:xfrm>
            <a:off x="11953642" y="3712339"/>
            <a:ext cx="5392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Efficient</a:t>
            </a:r>
          </a:p>
          <a:p>
            <a:r>
              <a:rPr lang="en-US" sz="6000" dirty="0"/>
              <a:t>Real-time</a:t>
            </a:r>
          </a:p>
          <a:p>
            <a:r>
              <a:rPr lang="en-US" sz="6000" dirty="0"/>
              <a:t>Connected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48593" y="730942"/>
            <a:ext cx="8313241" cy="8527358"/>
            <a:chOff x="0" y="0"/>
            <a:chExt cx="925743" cy="949587"/>
          </a:xfrm>
        </p:grpSpPr>
        <p:sp>
          <p:nvSpPr>
            <p:cNvPr id="6" name="Freeform 6"/>
            <p:cNvSpPr/>
            <p:nvPr/>
          </p:nvSpPr>
          <p:spPr>
            <a:xfrm>
              <a:off x="-9803" y="0"/>
              <a:ext cx="945350" cy="949587"/>
            </a:xfrm>
            <a:custGeom>
              <a:avLst/>
              <a:gdLst/>
              <a:ahLst/>
              <a:cxnLst/>
              <a:rect l="l" t="t" r="r" b="b"/>
              <a:pathLst>
                <a:path w="945350" h="949587">
                  <a:moveTo>
                    <a:pt x="472675" y="0"/>
                  </a:moveTo>
                  <a:cubicBezTo>
                    <a:pt x="734067" y="1169"/>
                    <a:pt x="945350" y="213399"/>
                    <a:pt x="945350" y="474794"/>
                  </a:cubicBezTo>
                  <a:cubicBezTo>
                    <a:pt x="945350" y="736189"/>
                    <a:pt x="734067" y="948418"/>
                    <a:pt x="472675" y="949587"/>
                  </a:cubicBezTo>
                  <a:cubicBezTo>
                    <a:pt x="211282" y="948418"/>
                    <a:pt x="0" y="736189"/>
                    <a:pt x="0" y="474794"/>
                  </a:cubicBezTo>
                  <a:cubicBezTo>
                    <a:pt x="0" y="213399"/>
                    <a:pt x="211282" y="1169"/>
                    <a:pt x="472675" y="0"/>
                  </a:cubicBezTo>
                  <a:close/>
                </a:path>
              </a:pathLst>
            </a:custGeom>
            <a:solidFill>
              <a:srgbClr val="A6673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8263700"/>
            <a:ext cx="3552142" cy="1989200"/>
          </a:xfrm>
          <a:custGeom>
            <a:avLst/>
            <a:gdLst/>
            <a:ahLst/>
            <a:cxnLst/>
            <a:rect l="l" t="t" r="r" b="b"/>
            <a:pathLst>
              <a:path w="3552142" h="1989200">
                <a:moveTo>
                  <a:pt x="0" y="0"/>
                </a:moveTo>
                <a:lnTo>
                  <a:pt x="3552142" y="0"/>
                </a:lnTo>
                <a:lnTo>
                  <a:pt x="3552142" y="1989200"/>
                </a:lnTo>
                <a:lnTo>
                  <a:pt x="0" y="19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81392" y="2626796"/>
            <a:ext cx="6745651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 dirty="0">
                <a:solidFill>
                  <a:srgbClr val="000000"/>
                </a:solidFill>
                <a:latin typeface="Martel Heavy Bold"/>
              </a:rPr>
              <a:t>Features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11525" y="2159596"/>
            <a:ext cx="6363540" cy="4606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6"/>
              </a:lnSpc>
            </a:pPr>
            <a:r>
              <a:rPr lang="en-US" sz="4533" dirty="0">
                <a:solidFill>
                  <a:srgbClr val="FFFFFF"/>
                </a:solidFill>
                <a:latin typeface="Assistant Regular Bold"/>
              </a:rPr>
              <a:t>DIGITAL ENGAGEMENT FOR DAYCARE</a:t>
            </a:r>
          </a:p>
          <a:p>
            <a:pPr algn="ctr">
              <a:lnSpc>
                <a:spcPts val="4806"/>
              </a:lnSpc>
            </a:pPr>
            <a:endParaRPr lang="en-US" sz="4533" dirty="0">
              <a:solidFill>
                <a:srgbClr val="FFFFFF"/>
              </a:solidFill>
              <a:latin typeface="Assistant Regular Bold"/>
            </a:endParaRPr>
          </a:p>
          <a:p>
            <a:pPr marL="978699" lvl="1" indent="-489349">
              <a:lnSpc>
                <a:spcPts val="6346"/>
              </a:lnSpc>
              <a:buFont typeface="Arial"/>
              <a:buChar char="•"/>
            </a:pPr>
            <a:r>
              <a:rPr lang="en-US" sz="4533" dirty="0">
                <a:solidFill>
                  <a:srgbClr val="FFFFFF"/>
                </a:solidFill>
                <a:latin typeface="Assistant Regular Bold"/>
              </a:rPr>
              <a:t>Automation</a:t>
            </a:r>
          </a:p>
          <a:p>
            <a:pPr marL="978699" lvl="1" indent="-489349">
              <a:lnSpc>
                <a:spcPts val="6346"/>
              </a:lnSpc>
              <a:buFont typeface="Arial"/>
              <a:buChar char="•"/>
            </a:pPr>
            <a:r>
              <a:rPr lang="en-US" sz="4533" dirty="0">
                <a:solidFill>
                  <a:srgbClr val="FFFFFF"/>
                </a:solidFill>
                <a:latin typeface="Assistant Regular Bold"/>
              </a:rPr>
              <a:t>Saves time.</a:t>
            </a:r>
          </a:p>
          <a:p>
            <a:pPr marL="978699" lvl="1" indent="-489349">
              <a:lnSpc>
                <a:spcPts val="6346"/>
              </a:lnSpc>
              <a:buFont typeface="Arial"/>
              <a:buChar char="•"/>
            </a:pPr>
            <a:r>
              <a:rPr lang="en-US" sz="4533" dirty="0">
                <a:solidFill>
                  <a:srgbClr val="FFFFFF"/>
                </a:solidFill>
                <a:latin typeface="Assistant Regular Bold"/>
              </a:rPr>
              <a:t>Hassle-free.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86100" y="337127"/>
            <a:ext cx="15201900" cy="9612747"/>
          </a:xfrm>
          <a:custGeom>
            <a:avLst/>
            <a:gdLst/>
            <a:ahLst/>
            <a:cxnLst/>
            <a:rect l="l" t="t" r="r" b="b"/>
            <a:pathLst>
              <a:path w="15201900" h="9612747">
                <a:moveTo>
                  <a:pt x="0" y="0"/>
                </a:moveTo>
                <a:lnTo>
                  <a:pt x="15201900" y="0"/>
                </a:lnTo>
                <a:lnTo>
                  <a:pt x="15201900" y="9612746"/>
                </a:lnTo>
                <a:lnTo>
                  <a:pt x="0" y="96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8068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50713" y="806293"/>
            <a:ext cx="8419199" cy="8573640"/>
            <a:chOff x="0" y="0"/>
            <a:chExt cx="937479" cy="954676"/>
          </a:xfrm>
        </p:grpSpPr>
        <p:sp>
          <p:nvSpPr>
            <p:cNvPr id="6" name="Freeform 6"/>
            <p:cNvSpPr/>
            <p:nvPr/>
          </p:nvSpPr>
          <p:spPr>
            <a:xfrm>
              <a:off x="-6469" y="0"/>
              <a:ext cx="950416" cy="954676"/>
            </a:xfrm>
            <a:custGeom>
              <a:avLst/>
              <a:gdLst/>
              <a:ahLst/>
              <a:cxnLst/>
              <a:rect l="l" t="t" r="r" b="b"/>
              <a:pathLst>
                <a:path w="950416" h="954676">
                  <a:moveTo>
                    <a:pt x="475208" y="0"/>
                  </a:moveTo>
                  <a:cubicBezTo>
                    <a:pt x="738002" y="1175"/>
                    <a:pt x="950416" y="214542"/>
                    <a:pt x="950416" y="477338"/>
                  </a:cubicBezTo>
                  <a:cubicBezTo>
                    <a:pt x="950416" y="740134"/>
                    <a:pt x="738002" y="953501"/>
                    <a:pt x="475208" y="954676"/>
                  </a:cubicBezTo>
                  <a:cubicBezTo>
                    <a:pt x="212415" y="953501"/>
                    <a:pt x="0" y="740134"/>
                    <a:pt x="0" y="477338"/>
                  </a:cubicBezTo>
                  <a:cubicBezTo>
                    <a:pt x="0" y="214542"/>
                    <a:pt x="212415" y="1175"/>
                    <a:pt x="475208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A66735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8297800"/>
            <a:ext cx="3552142" cy="1989200"/>
          </a:xfrm>
          <a:custGeom>
            <a:avLst/>
            <a:gdLst/>
            <a:ahLst/>
            <a:cxnLst/>
            <a:rect l="l" t="t" r="r" b="b"/>
            <a:pathLst>
              <a:path w="3552142" h="1989200">
                <a:moveTo>
                  <a:pt x="0" y="0"/>
                </a:moveTo>
                <a:lnTo>
                  <a:pt x="3552142" y="0"/>
                </a:lnTo>
                <a:lnTo>
                  <a:pt x="3552142" y="1989200"/>
                </a:lnTo>
                <a:lnTo>
                  <a:pt x="0" y="19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547343" y="2439505"/>
            <a:ext cx="6485120" cy="534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1"/>
              </a:lnSpc>
            </a:pPr>
            <a:r>
              <a:rPr lang="en-US" sz="4179" dirty="0">
                <a:solidFill>
                  <a:srgbClr val="000000"/>
                </a:solidFill>
                <a:latin typeface="Assistant Regular Bold"/>
              </a:rPr>
              <a:t>CHAT GPT</a:t>
            </a:r>
          </a:p>
          <a:p>
            <a:pPr algn="ctr">
              <a:lnSpc>
                <a:spcPts val="4313"/>
              </a:lnSpc>
            </a:pPr>
            <a:endParaRPr lang="en-US" sz="4179" dirty="0">
              <a:solidFill>
                <a:srgbClr val="000000"/>
              </a:solidFill>
              <a:latin typeface="Assistant Regular Bold"/>
            </a:endParaRPr>
          </a:p>
          <a:p>
            <a:pPr marL="813407" lvl="1" indent="-406704">
              <a:lnSpc>
                <a:spcPts val="5274"/>
              </a:lnSpc>
              <a:buFont typeface="Arial"/>
              <a:buChar char="•"/>
            </a:pPr>
            <a:r>
              <a:rPr lang="en-US" sz="3767" dirty="0">
                <a:solidFill>
                  <a:srgbClr val="000000"/>
                </a:solidFill>
                <a:latin typeface="Assistant Regular Bold"/>
              </a:rPr>
              <a:t>Interactive AI.</a:t>
            </a:r>
          </a:p>
          <a:p>
            <a:pPr marL="813407" lvl="1" indent="-406704">
              <a:lnSpc>
                <a:spcPts val="5274"/>
              </a:lnSpc>
              <a:buFont typeface="Arial"/>
              <a:buChar char="•"/>
            </a:pPr>
            <a:r>
              <a:rPr lang="en-US" sz="3767" dirty="0">
                <a:solidFill>
                  <a:srgbClr val="000000"/>
                </a:solidFill>
                <a:latin typeface="Assistant Regular Bold"/>
              </a:rPr>
              <a:t>Provides instant support, suggestions and/or recommendations on each child.</a:t>
            </a:r>
          </a:p>
          <a:p>
            <a:pPr marL="813407" lvl="1" indent="-406704">
              <a:lnSpc>
                <a:spcPts val="5274"/>
              </a:lnSpc>
              <a:buFont typeface="Arial"/>
              <a:buChar char="•"/>
            </a:pPr>
            <a:r>
              <a:rPr lang="en-US" sz="3767" dirty="0">
                <a:solidFill>
                  <a:srgbClr val="000000"/>
                </a:solidFill>
                <a:latin typeface="Assistant Regular Bold"/>
              </a:rPr>
              <a:t>24/7 availability to staff.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062" y="2964902"/>
            <a:ext cx="6745651" cy="4189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Key Features Include...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86100" y="1191617"/>
            <a:ext cx="15201900" cy="7541568"/>
          </a:xfrm>
          <a:custGeom>
            <a:avLst/>
            <a:gdLst/>
            <a:ahLst/>
            <a:cxnLst/>
            <a:rect l="l" t="t" r="r" b="b"/>
            <a:pathLst>
              <a:path w="15201900" h="7541568">
                <a:moveTo>
                  <a:pt x="0" y="0"/>
                </a:moveTo>
                <a:lnTo>
                  <a:pt x="15201900" y="0"/>
                </a:lnTo>
                <a:lnTo>
                  <a:pt x="15201900" y="7541567"/>
                </a:lnTo>
                <a:lnTo>
                  <a:pt x="0" y="7541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82530" y="0"/>
            <a:ext cx="12604927" cy="10287000"/>
          </a:xfrm>
          <a:custGeom>
            <a:avLst/>
            <a:gdLst/>
            <a:ahLst/>
            <a:cxnLst/>
            <a:rect l="l" t="t" r="r" b="b"/>
            <a:pathLst>
              <a:path w="12604927" h="10287000">
                <a:moveTo>
                  <a:pt x="0" y="0"/>
                </a:moveTo>
                <a:lnTo>
                  <a:pt x="12604928" y="0"/>
                </a:lnTo>
                <a:lnTo>
                  <a:pt x="126049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E2B4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47329" y="462308"/>
            <a:ext cx="8795992" cy="879599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43E4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13459" y="2123501"/>
            <a:ext cx="8063730" cy="494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42"/>
              </a:lnSpc>
            </a:pPr>
            <a:r>
              <a:rPr lang="en-US" sz="4958">
                <a:solidFill>
                  <a:srgbClr val="FFFFFF"/>
                </a:solidFill>
                <a:latin typeface="Assistant Regular Bold"/>
              </a:rPr>
              <a:t>POWER BI</a:t>
            </a:r>
          </a:p>
          <a:p>
            <a:pPr algn="ctr">
              <a:lnSpc>
                <a:spcPts val="5055"/>
              </a:lnSpc>
            </a:pPr>
            <a:endParaRPr lang="en-US" sz="4958">
              <a:solidFill>
                <a:srgbClr val="FFFFFF"/>
              </a:solidFill>
              <a:latin typeface="Assistant Regular Bold"/>
            </a:endParaRPr>
          </a:p>
          <a:p>
            <a:pPr marL="1070565" lvl="1" indent="-535283">
              <a:lnSpc>
                <a:spcPts val="6942"/>
              </a:lnSpc>
              <a:buFont typeface="Arial"/>
              <a:buChar char="•"/>
            </a:pPr>
            <a:r>
              <a:rPr lang="en-US" sz="4958">
                <a:solidFill>
                  <a:srgbClr val="FFFFFF"/>
                </a:solidFill>
                <a:latin typeface="Assistant Regular Bold"/>
              </a:rPr>
              <a:t>Compilation of Daily, Weekly or Monthly Reports.</a:t>
            </a:r>
          </a:p>
          <a:p>
            <a:pPr marL="1070565" lvl="1" indent="-535283">
              <a:lnSpc>
                <a:spcPts val="6942"/>
              </a:lnSpc>
              <a:buFont typeface="Arial"/>
              <a:buChar char="•"/>
            </a:pPr>
            <a:r>
              <a:rPr lang="en-US" sz="4958">
                <a:solidFill>
                  <a:srgbClr val="FFFFFF"/>
                </a:solidFill>
                <a:latin typeface="Assistant Regular Bold"/>
              </a:rPr>
              <a:t>Trend Analyses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8263700"/>
            <a:ext cx="3552142" cy="1989200"/>
          </a:xfrm>
          <a:custGeom>
            <a:avLst/>
            <a:gdLst/>
            <a:ahLst/>
            <a:cxnLst/>
            <a:rect l="l" t="t" r="r" b="b"/>
            <a:pathLst>
              <a:path w="3552142" h="1989200">
                <a:moveTo>
                  <a:pt x="0" y="0"/>
                </a:moveTo>
                <a:lnTo>
                  <a:pt x="3552142" y="0"/>
                </a:lnTo>
                <a:lnTo>
                  <a:pt x="3552142" y="1989200"/>
                </a:lnTo>
                <a:lnTo>
                  <a:pt x="0" y="19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01678" y="2732093"/>
            <a:ext cx="6745651" cy="4189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Key Features Include...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110</Words>
  <Application>Microsoft Office PowerPoint</Application>
  <PresentationFormat>Custom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Assistant Regular Bold</vt:lpstr>
      <vt:lpstr>Oswald Bold</vt:lpstr>
      <vt:lpstr>Martel Heavy Bold</vt:lpstr>
      <vt:lpstr>Martel Heavy</vt:lpstr>
      <vt:lpstr>Assistant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Beige Illustrative Business Pitch Deck Presentation</dc:title>
  <cp:lastModifiedBy>Irwin Williams</cp:lastModifiedBy>
  <cp:revision>2</cp:revision>
  <dcterms:created xsi:type="dcterms:W3CDTF">2006-08-16T00:00:00Z</dcterms:created>
  <dcterms:modified xsi:type="dcterms:W3CDTF">2023-06-16T02:05:57Z</dcterms:modified>
  <dc:identifier>DAFlz82J_Fk</dc:identifier>
</cp:coreProperties>
</file>