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abd08a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abd08a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0a1e96e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0a1e96e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0a1e96e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0a1e96e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0a1e96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0a1e96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0a1e96e9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0a1e96e9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0a1e96e9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80a1e96e9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0a1e96e9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0a1e96e9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0a1e96e9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80a1e96e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80a1e96e9d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80a1e96e9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0a1e96e9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0a1e96e9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abd08ab3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abd08ab3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82150f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82150f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ed83b9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ed83b9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abd08ab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abd08ab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bd08ab3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bd08ab3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82150fe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82150fe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0a1e96e9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0a1e96e9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0a1e96e9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0a1e96e9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0a1e96e9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0a1e96e9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723275" y="1475825"/>
            <a:ext cx="5072400" cy="144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723275" y="3000775"/>
            <a:ext cx="47562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20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443125" y="811375"/>
            <a:ext cx="7836600" cy="16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Розробка застосунку “Design Doggy” для навчання та роботи веб-дизайнерів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737675" y="3000775"/>
            <a:ext cx="47562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chemeClr val="dk2"/>
                </a:solidFill>
              </a:rPr>
              <a:t>Курсова робота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chemeClr val="dk2"/>
                </a:solidFill>
              </a:rPr>
              <a:t>Студентки 6 курсу, групи ПМІм-21,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chemeClr val="dk2"/>
                </a:solidFill>
              </a:rPr>
              <a:t>Мерцало Ірини Ігорівни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chemeClr val="dk2"/>
                </a:solidFill>
              </a:rPr>
              <a:t>Керівник: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chemeClr val="dk2"/>
                </a:solidFill>
              </a:rPr>
              <a:t>доцент Клакович Леся Миронівна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his is fine mask | This is fine dog, This is fine meme, Everything is fine  dog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00" y="2891350"/>
            <a:ext cx="2937925" cy="18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Аналіз когнітивним (поведінковим методом)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759525" y="1364963"/>
            <a:ext cx="59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Design Doggy: ціль 1 досягнута за 2 кроки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3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3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3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3"/>
          <p:cNvCxnSpPr/>
          <p:nvPr/>
        </p:nvCxnSpPr>
        <p:spPr>
          <a:xfrm rot="10800000">
            <a:off x="207475" y="4900000"/>
            <a:ext cx="2151000" cy="17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3"/>
          <p:cNvCxnSpPr/>
          <p:nvPr/>
        </p:nvCxnSpPr>
        <p:spPr>
          <a:xfrm rot="10800000">
            <a:off x="483975" y="4624050"/>
            <a:ext cx="1623600" cy="5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3"/>
          <p:cNvCxnSpPr/>
          <p:nvPr/>
        </p:nvCxnSpPr>
        <p:spPr>
          <a:xfrm rot="10800000">
            <a:off x="196185" y="3594856"/>
            <a:ext cx="12300" cy="1317302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3"/>
          <p:cNvCxnSpPr/>
          <p:nvPr/>
        </p:nvCxnSpPr>
        <p:spPr>
          <a:xfrm rot="10800000">
            <a:off x="484531" y="3959259"/>
            <a:ext cx="0" cy="664801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3"/>
          <p:cNvCxnSpPr/>
          <p:nvPr/>
        </p:nvCxnSpPr>
        <p:spPr>
          <a:xfrm rot="10800000">
            <a:off x="671725" y="4762350"/>
            <a:ext cx="1172400" cy="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 rot="10800000">
            <a:off x="346372" y="4096971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25" y="1892713"/>
            <a:ext cx="4738351" cy="22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850" y="2266063"/>
            <a:ext cx="4738351" cy="219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212" y="2638300"/>
            <a:ext cx="3912773" cy="21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759525" y="1365010"/>
            <a:ext cx="59877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Design Doggy: ціль 2 досягнута за 3 кроки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75" y="1839350"/>
            <a:ext cx="3434349" cy="19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Аналіз когнітивним (поведінковим методом)</a:t>
            </a:r>
            <a:endParaRPr/>
          </a:p>
        </p:txBody>
      </p:sp>
      <p:cxnSp>
        <p:nvCxnSpPr>
          <p:cNvPr id="208" name="Google Shape;208;p24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4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4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4"/>
          <p:cNvCxnSpPr/>
          <p:nvPr/>
        </p:nvCxnSpPr>
        <p:spPr>
          <a:xfrm rot="10800000">
            <a:off x="207475" y="4900000"/>
            <a:ext cx="2151000" cy="17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4"/>
          <p:cNvCxnSpPr/>
          <p:nvPr/>
        </p:nvCxnSpPr>
        <p:spPr>
          <a:xfrm rot="10800000">
            <a:off x="483975" y="4624050"/>
            <a:ext cx="1623600" cy="5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4"/>
          <p:cNvCxnSpPr/>
          <p:nvPr/>
        </p:nvCxnSpPr>
        <p:spPr>
          <a:xfrm rot="10800000">
            <a:off x="196185" y="3594856"/>
            <a:ext cx="12300" cy="1317302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 rot="10800000">
            <a:off x="484531" y="3959259"/>
            <a:ext cx="0" cy="664801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4"/>
          <p:cNvCxnSpPr/>
          <p:nvPr/>
        </p:nvCxnSpPr>
        <p:spPr>
          <a:xfrm rot="10800000">
            <a:off x="671725" y="4762350"/>
            <a:ext cx="1172400" cy="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4"/>
          <p:cNvCxnSpPr/>
          <p:nvPr/>
        </p:nvCxnSpPr>
        <p:spPr>
          <a:xfrm rot="10800000">
            <a:off x="346372" y="4096971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000" y="2212600"/>
            <a:ext cx="3767625" cy="204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7700" y="2691175"/>
            <a:ext cx="4528501" cy="215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Аналіз когнітивним (поведінковим методом)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759525" y="1364963"/>
            <a:ext cx="59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UXcel:</a:t>
            </a:r>
            <a:r>
              <a:rPr lang="uk"/>
              <a:t> ціль 1 досягнута за 8 кроків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5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5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5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5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5"/>
          <p:cNvCxnSpPr/>
          <p:nvPr/>
        </p:nvCxnSpPr>
        <p:spPr>
          <a:xfrm rot="10800000">
            <a:off x="207475" y="4900000"/>
            <a:ext cx="2151000" cy="17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483975" y="4624050"/>
            <a:ext cx="1623600" cy="5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196185" y="3594856"/>
            <a:ext cx="12300" cy="1317302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/>
          <p:nvPr/>
        </p:nvCxnSpPr>
        <p:spPr>
          <a:xfrm rot="10800000">
            <a:off x="484531" y="3959259"/>
            <a:ext cx="0" cy="664801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5"/>
          <p:cNvCxnSpPr/>
          <p:nvPr/>
        </p:nvCxnSpPr>
        <p:spPr>
          <a:xfrm rot="10800000">
            <a:off x="671725" y="4762350"/>
            <a:ext cx="1172400" cy="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5"/>
          <p:cNvCxnSpPr/>
          <p:nvPr/>
        </p:nvCxnSpPr>
        <p:spPr>
          <a:xfrm rot="10800000">
            <a:off x="346372" y="4096971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99" y="1764325"/>
            <a:ext cx="4734201" cy="22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75" y="1881600"/>
            <a:ext cx="4854756" cy="23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050" y="2054850"/>
            <a:ext cx="5194675" cy="24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4175" y="2250325"/>
            <a:ext cx="5603451" cy="26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0125" y="2224300"/>
            <a:ext cx="6109326" cy="2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4825" y="2375025"/>
            <a:ext cx="6111332" cy="29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Аналіз когнітивним (поведінковим методом)</a:t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759525" y="1364963"/>
            <a:ext cx="59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UXcel</a:t>
            </a:r>
            <a:r>
              <a:rPr lang="uk"/>
              <a:t>: ціль 2 досягнута за 5 кроки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6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6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6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6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6"/>
          <p:cNvCxnSpPr/>
          <p:nvPr/>
        </p:nvCxnSpPr>
        <p:spPr>
          <a:xfrm rot="10800000">
            <a:off x="207475" y="4900000"/>
            <a:ext cx="2151000" cy="17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6"/>
          <p:cNvCxnSpPr/>
          <p:nvPr/>
        </p:nvCxnSpPr>
        <p:spPr>
          <a:xfrm rot="10800000">
            <a:off x="483975" y="4624050"/>
            <a:ext cx="1623600" cy="5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6"/>
          <p:cNvCxnSpPr/>
          <p:nvPr/>
        </p:nvCxnSpPr>
        <p:spPr>
          <a:xfrm rot="10800000">
            <a:off x="196185" y="3594856"/>
            <a:ext cx="12300" cy="1317302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6"/>
          <p:cNvCxnSpPr/>
          <p:nvPr/>
        </p:nvCxnSpPr>
        <p:spPr>
          <a:xfrm rot="10800000">
            <a:off x="484531" y="3959259"/>
            <a:ext cx="0" cy="664801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6"/>
          <p:cNvCxnSpPr/>
          <p:nvPr/>
        </p:nvCxnSpPr>
        <p:spPr>
          <a:xfrm rot="10800000">
            <a:off x="671725" y="4762350"/>
            <a:ext cx="1172400" cy="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6"/>
          <p:cNvCxnSpPr/>
          <p:nvPr/>
        </p:nvCxnSpPr>
        <p:spPr>
          <a:xfrm rot="10800000">
            <a:off x="346372" y="4096971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" y="1891177"/>
            <a:ext cx="5183448" cy="205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850" y="2289524"/>
            <a:ext cx="4904241" cy="23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Аналіз когнітивним (поведінковим методом)</a:t>
            </a:r>
            <a:endParaRPr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759525" y="1364963"/>
            <a:ext cx="59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W3school</a:t>
            </a:r>
            <a:r>
              <a:rPr lang="uk"/>
              <a:t>: ціль 1 досягнута за 3 кроки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7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7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7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7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7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7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7"/>
          <p:cNvCxnSpPr/>
          <p:nvPr/>
        </p:nvCxnSpPr>
        <p:spPr>
          <a:xfrm rot="10800000">
            <a:off x="207475" y="4900000"/>
            <a:ext cx="2151000" cy="17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7"/>
          <p:cNvCxnSpPr/>
          <p:nvPr/>
        </p:nvCxnSpPr>
        <p:spPr>
          <a:xfrm rot="10800000">
            <a:off x="483975" y="4624050"/>
            <a:ext cx="1623600" cy="5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7"/>
          <p:cNvCxnSpPr/>
          <p:nvPr/>
        </p:nvCxnSpPr>
        <p:spPr>
          <a:xfrm rot="10800000">
            <a:off x="196185" y="3594856"/>
            <a:ext cx="12300" cy="1317302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7"/>
          <p:cNvCxnSpPr/>
          <p:nvPr/>
        </p:nvCxnSpPr>
        <p:spPr>
          <a:xfrm rot="10800000">
            <a:off x="484531" y="3959259"/>
            <a:ext cx="0" cy="664801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7"/>
          <p:cNvCxnSpPr/>
          <p:nvPr/>
        </p:nvCxnSpPr>
        <p:spPr>
          <a:xfrm rot="10800000">
            <a:off x="671725" y="4762350"/>
            <a:ext cx="1172400" cy="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7"/>
          <p:cNvCxnSpPr/>
          <p:nvPr/>
        </p:nvCxnSpPr>
        <p:spPr>
          <a:xfrm rot="10800000">
            <a:off x="346372" y="4096971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95" y="1875820"/>
            <a:ext cx="5432100" cy="2603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800" y="2198775"/>
            <a:ext cx="4798505" cy="27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Аналіз когнітивним (поведінковим методом)</a:t>
            </a:r>
            <a:endParaRPr/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759525" y="1364963"/>
            <a:ext cx="59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W3school: ціль 2 досягнута за 9 кроки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28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8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8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8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8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8"/>
          <p:cNvCxnSpPr/>
          <p:nvPr/>
        </p:nvCxnSpPr>
        <p:spPr>
          <a:xfrm rot="10800000">
            <a:off x="207475" y="4900000"/>
            <a:ext cx="2151000" cy="17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8"/>
          <p:cNvCxnSpPr/>
          <p:nvPr/>
        </p:nvCxnSpPr>
        <p:spPr>
          <a:xfrm rot="10800000">
            <a:off x="483975" y="4624050"/>
            <a:ext cx="1623600" cy="5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8"/>
          <p:cNvCxnSpPr/>
          <p:nvPr/>
        </p:nvCxnSpPr>
        <p:spPr>
          <a:xfrm rot="10800000">
            <a:off x="196185" y="3594856"/>
            <a:ext cx="12300" cy="1317302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8"/>
          <p:cNvCxnSpPr/>
          <p:nvPr/>
        </p:nvCxnSpPr>
        <p:spPr>
          <a:xfrm rot="10800000">
            <a:off x="484531" y="3959259"/>
            <a:ext cx="0" cy="664801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8"/>
          <p:cNvCxnSpPr/>
          <p:nvPr/>
        </p:nvCxnSpPr>
        <p:spPr>
          <a:xfrm rot="10800000">
            <a:off x="671725" y="4762350"/>
            <a:ext cx="1172400" cy="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8"/>
          <p:cNvCxnSpPr/>
          <p:nvPr/>
        </p:nvCxnSpPr>
        <p:spPr>
          <a:xfrm rot="10800000">
            <a:off x="346372" y="4096971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95" y="1875820"/>
            <a:ext cx="5432100" cy="2603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840" y="2008550"/>
            <a:ext cx="4765061" cy="26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7575" y="2251250"/>
            <a:ext cx="6115958" cy="26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7325" y="2461100"/>
            <a:ext cx="5776446" cy="2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921300" y="3997200"/>
            <a:ext cx="39429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React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Material UI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Visual Studio Code</a:t>
            </a:r>
            <a:endParaRPr/>
          </a:p>
        </p:txBody>
      </p:sp>
      <p:cxnSp>
        <p:nvCxnSpPr>
          <p:cNvPr id="313" name="Google Shape;313;p29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9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9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9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" name="Google Shape;3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300" y="587750"/>
            <a:ext cx="6073526" cy="28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 txBox="1"/>
          <p:nvPr>
            <p:ph type="title"/>
          </p:nvPr>
        </p:nvSpPr>
        <p:spPr>
          <a:xfrm>
            <a:off x="921300" y="34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Технології </a:t>
            </a:r>
            <a:endParaRPr/>
          </a:p>
        </p:txBody>
      </p:sp>
      <p:sp>
        <p:nvSpPr>
          <p:cNvPr id="321" name="Google Shape;321;p29"/>
          <p:cNvSpPr txBox="1"/>
          <p:nvPr>
            <p:ph type="title"/>
          </p:nvPr>
        </p:nvSpPr>
        <p:spPr>
          <a:xfrm>
            <a:off x="921300" y="6537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Можливості додатку</a:t>
            </a:r>
            <a:endParaRPr/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56137"/>
            <a:ext cx="3795300" cy="217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0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0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0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0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0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0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3" name="Google Shape;333;p30"/>
          <p:cNvPicPr preferRelativeResize="0"/>
          <p:nvPr/>
        </p:nvPicPr>
        <p:blipFill rotWithShape="1">
          <a:blip r:embed="rId3">
            <a:alphaModFix/>
          </a:blip>
          <a:srcRect b="60145" l="23471" r="0" t="0"/>
          <a:stretch/>
        </p:blipFill>
        <p:spPr>
          <a:xfrm>
            <a:off x="235500" y="1624450"/>
            <a:ext cx="3657525" cy="19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0"/>
          <p:cNvSpPr txBox="1"/>
          <p:nvPr>
            <p:ph type="title"/>
          </p:nvPr>
        </p:nvSpPr>
        <p:spPr>
          <a:xfrm>
            <a:off x="311700" y="908350"/>
            <a:ext cx="8520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Базова та повна версії</a:t>
            </a:r>
            <a:endParaRPr/>
          </a:p>
        </p:txBody>
      </p:sp>
      <p:pic>
        <p:nvPicPr>
          <p:cNvPr id="335" name="Google Shape;335;p30"/>
          <p:cNvPicPr preferRelativeResize="0"/>
          <p:nvPr/>
        </p:nvPicPr>
        <p:blipFill rotWithShape="1">
          <a:blip r:embed="rId3">
            <a:alphaModFix/>
          </a:blip>
          <a:srcRect b="0" l="0" r="0" t="39773"/>
          <a:stretch/>
        </p:blipFill>
        <p:spPr>
          <a:xfrm>
            <a:off x="3965450" y="1542950"/>
            <a:ext cx="4916051" cy="306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Перспективи</a:t>
            </a:r>
            <a:endParaRPr/>
          </a:p>
        </p:txBody>
      </p:sp>
      <p:sp>
        <p:nvSpPr>
          <p:cNvPr id="341" name="Google Shape;341;p31"/>
          <p:cNvSpPr txBox="1"/>
          <p:nvPr>
            <p:ph idx="1" type="body"/>
          </p:nvPr>
        </p:nvSpPr>
        <p:spPr>
          <a:xfrm>
            <a:off x="540300" y="1228675"/>
            <a:ext cx="782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Реалізовано базовий та повний режим</a:t>
            </a:r>
            <a:br>
              <a:rPr lang="uk"/>
            </a:br>
            <a:r>
              <a:rPr lang="uk"/>
              <a:t>Побудована як фундамент, завдяки технологіям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Наприклад: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Командне навчання, відстеження спільних успіхів, аналіз досягнень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Мережа користувачів, публічні нотатки, валідація експертності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uk"/>
            </a:br>
            <a:r>
              <a:rPr lang="uk"/>
              <a:t>Особливість використання не порушуватиметься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31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1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1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1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1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1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1"/>
          <p:cNvCxnSpPr/>
          <p:nvPr/>
        </p:nvCxnSpPr>
        <p:spPr>
          <a:xfrm rot="10800000">
            <a:off x="207475" y="4900000"/>
            <a:ext cx="2151000" cy="17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1"/>
          <p:cNvCxnSpPr/>
          <p:nvPr/>
        </p:nvCxnSpPr>
        <p:spPr>
          <a:xfrm rot="10800000">
            <a:off x="483975" y="4624050"/>
            <a:ext cx="1623600" cy="5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1"/>
          <p:cNvCxnSpPr/>
          <p:nvPr/>
        </p:nvCxnSpPr>
        <p:spPr>
          <a:xfrm rot="10800000">
            <a:off x="196185" y="3594856"/>
            <a:ext cx="12300" cy="1317302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1"/>
          <p:cNvCxnSpPr/>
          <p:nvPr/>
        </p:nvCxnSpPr>
        <p:spPr>
          <a:xfrm rot="10800000">
            <a:off x="484531" y="3959259"/>
            <a:ext cx="0" cy="664801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1"/>
          <p:cNvCxnSpPr/>
          <p:nvPr/>
        </p:nvCxnSpPr>
        <p:spPr>
          <a:xfrm rot="10800000">
            <a:off x="671725" y="4762350"/>
            <a:ext cx="1172400" cy="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1"/>
          <p:cNvCxnSpPr/>
          <p:nvPr/>
        </p:nvCxnSpPr>
        <p:spPr>
          <a:xfrm rot="10800000">
            <a:off x="346372" y="4096971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Висновки</a:t>
            </a:r>
            <a:endParaRPr/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540300" y="1228675"/>
            <a:ext cx="67761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Комплексний підхід - ефективніша взаємодія з матеріалом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Сформовано особливості для зручності використання</a:t>
            </a:r>
            <a:br>
              <a:rPr lang="uk"/>
            </a:br>
            <a:r>
              <a:rPr lang="uk"/>
              <a:t>Двома методами оцінено ефективність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Проілюстровано у MVP на React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Як наслідок: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зменшення кількості правок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відсутність елементарних помилок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зменшення контролю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зниження стресовості на роботі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можливість мати перед очима всі складові розробки одночасно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Результати пройшли апробацію на двох конференціях.</a:t>
            </a:r>
            <a:endParaRPr/>
          </a:p>
        </p:txBody>
      </p:sp>
      <p:cxnSp>
        <p:nvCxnSpPr>
          <p:cNvPr id="360" name="Google Shape;360;p32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2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2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2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2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2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2"/>
          <p:cNvCxnSpPr/>
          <p:nvPr/>
        </p:nvCxnSpPr>
        <p:spPr>
          <a:xfrm rot="10800000">
            <a:off x="207475" y="4900000"/>
            <a:ext cx="2151000" cy="17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2"/>
          <p:cNvCxnSpPr/>
          <p:nvPr/>
        </p:nvCxnSpPr>
        <p:spPr>
          <a:xfrm rot="10800000">
            <a:off x="483975" y="4624050"/>
            <a:ext cx="1623600" cy="5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2"/>
          <p:cNvCxnSpPr/>
          <p:nvPr/>
        </p:nvCxnSpPr>
        <p:spPr>
          <a:xfrm rot="10800000">
            <a:off x="196185" y="3594856"/>
            <a:ext cx="12300" cy="1317302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2"/>
          <p:cNvCxnSpPr/>
          <p:nvPr/>
        </p:nvCxnSpPr>
        <p:spPr>
          <a:xfrm rot="10800000">
            <a:off x="484531" y="3959259"/>
            <a:ext cx="0" cy="664801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2"/>
          <p:cNvCxnSpPr/>
          <p:nvPr/>
        </p:nvCxnSpPr>
        <p:spPr>
          <a:xfrm rot="10800000">
            <a:off x="671725" y="4762350"/>
            <a:ext cx="1172400" cy="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2"/>
          <p:cNvCxnSpPr/>
          <p:nvPr/>
        </p:nvCxnSpPr>
        <p:spPr>
          <a:xfrm rot="10800000">
            <a:off x="346372" y="4096971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77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Актуальність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70425" y="1421551"/>
            <a:ext cx="4176600" cy="1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професійне вигорання</a:t>
            </a:r>
            <a:br>
              <a:rPr lang="uk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ефективність навчання та роботи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викладачі vs програмне забезпечення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відсутність структурованості додатків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багатопотоковість робочого процесу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53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Мета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70425" y="4107925"/>
            <a:ext cx="72783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С</a:t>
            </a:r>
            <a:r>
              <a:rPr lang="uk"/>
              <a:t>творення програмного продукту “Design Doggy” (навчання та робота)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050" y="1097950"/>
            <a:ext cx="3834663" cy="25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6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>
            <p:ph type="title"/>
          </p:nvPr>
        </p:nvSpPr>
        <p:spPr>
          <a:xfrm>
            <a:off x="370425" y="74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Завдання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70425" y="1512000"/>
            <a:ext cx="70710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Порівняти функціонал схожих додатків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Визначити найбільш вдалі базові приклади UI/UX</a:t>
            </a:r>
            <a:br>
              <a:rPr lang="uk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Підібрати методи аналізу ергономіки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Оцінити конкурентні та розроблений додаток</a:t>
            </a:r>
            <a:br>
              <a:rPr lang="uk"/>
            </a:br>
            <a:r>
              <a:rPr lang="uk"/>
              <a:t>(структура й ефективність)</a:t>
            </a:r>
            <a:br>
              <a:rPr lang="uk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Підібрати найефективнішу програмну реалізацію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Створити додаток для демонстрації </a:t>
            </a:r>
            <a:br>
              <a:rPr lang="uk"/>
            </a:br>
            <a:r>
              <a:rPr lang="uk"/>
              <a:t>(навчання + персональний блокнот)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7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704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Цільова аудиторія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99500" y="1353715"/>
            <a:ext cx="41766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розробники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веб-дизайнери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фрілансери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2593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Практичне значення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99500" y="3203738"/>
            <a:ext cx="60378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ергономіка       -&gt;    ефективність навчання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структура         -&gt;</a:t>
            </a:r>
            <a:r>
              <a:rPr lang="uk"/>
              <a:t>    менше часу на пошук дизайну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все під рукою   -&gt;    час, спокій, уникнення помилок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300" y="2193125"/>
            <a:ext cx="3410125" cy="24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Аналіз конкурентів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540300" y="1152475"/>
            <a:ext cx="61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На відміну від курсів у ІТ-школах, безкоштовно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На відміну від онлайн-платформ (udemy, w3school, prometheus), вберігає від помилок, а не просто про технологію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На відміну від самостійного пошуку, все необхідне в одному місці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>
            <p:ph type="title"/>
          </p:nvPr>
        </p:nvSpPr>
        <p:spPr>
          <a:xfrm>
            <a:off x="623400" y="22853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Порівняння з UXcel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71" y="3221550"/>
            <a:ext cx="3743251" cy="17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000" y="2571750"/>
            <a:ext cx="4250226" cy="24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540300" y="2793525"/>
            <a:ext cx="490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планувальник vs персональний блокнот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Методи аналізу ергономіки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59525" y="1288775"/>
            <a:ext cx="80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Відповідно до </a:t>
            </a:r>
            <a:r>
              <a:rPr lang="uk"/>
              <a:t>ISO 9241-11: ефективність, результативність, задоволеність</a:t>
            </a:r>
            <a:br>
              <a:rPr lang="uk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Тривимірна система координат: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uk"/>
              <a:t>Поведінкові та ідейні </a:t>
            </a:r>
            <a:r>
              <a:rPr lang="uk"/>
              <a:t>(сортування карток, фокус-групи, | A/B-тестування, “відстеження очей” | </a:t>
            </a:r>
            <a:r>
              <a:rPr lang="uk" u="sng"/>
              <a:t>аналіз зручності</a:t>
            </a:r>
            <a:r>
              <a:rPr lang="uk"/>
              <a:t>, польові дослідження)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uk"/>
              <a:t>Якісні та кількісні </a:t>
            </a:r>
            <a:r>
              <a:rPr lang="uk"/>
              <a:t>(</a:t>
            </a:r>
            <a:r>
              <a:rPr lang="uk" u="sng"/>
              <a:t>евристики</a:t>
            </a:r>
            <a:r>
              <a:rPr lang="uk"/>
              <a:t> | </a:t>
            </a:r>
            <a:r>
              <a:rPr lang="uk" u="sng"/>
              <a:t>когнітивна прогонка</a:t>
            </a:r>
            <a:r>
              <a:rPr lang="uk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uk"/>
              <a:t>Етап реалізації </a:t>
            </a:r>
            <a:r>
              <a:rPr lang="uk"/>
              <a:t>(початкові стадії - генеративні, етап проектування - </a:t>
            </a:r>
            <a:r>
              <a:rPr lang="uk" u="sng"/>
              <a:t>дизайн</a:t>
            </a:r>
            <a:r>
              <a:rPr lang="uk"/>
              <a:t> </a:t>
            </a:r>
            <a:r>
              <a:rPr lang="uk"/>
              <a:t>та </a:t>
            </a:r>
            <a:r>
              <a:rPr lang="uk" u="sng"/>
              <a:t>структура</a:t>
            </a:r>
            <a:r>
              <a:rPr lang="uk"/>
              <a:t>, фінальні стадії - </a:t>
            </a:r>
            <a:r>
              <a:rPr lang="uk" u="sng"/>
              <a:t>оціночні</a:t>
            </a:r>
            <a:r>
              <a:rPr lang="uk"/>
              <a:t>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Спосіб аналізу: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Експертне</a:t>
            </a:r>
            <a:r>
              <a:rPr lang="uk"/>
              <a:t> оцінювання (</a:t>
            </a:r>
            <a:r>
              <a:rPr lang="uk" u="sng"/>
              <a:t>евристики</a:t>
            </a:r>
            <a:r>
              <a:rPr lang="uk"/>
              <a:t>, </a:t>
            </a:r>
            <a:r>
              <a:rPr lang="uk" u="sng"/>
              <a:t>тестування дерева</a:t>
            </a:r>
            <a:r>
              <a:rPr lang="uk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Користувацьке тестування (фокус-груп)</a:t>
            </a:r>
            <a:endParaRPr/>
          </a:p>
        </p:txBody>
      </p:sp>
      <p:cxnSp>
        <p:nvCxnSpPr>
          <p:cNvPr id="132" name="Google Shape;132;p19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 rot="10800000">
            <a:off x="207475" y="4900000"/>
            <a:ext cx="2151000" cy="17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 rot="10800000">
            <a:off x="483975" y="4624050"/>
            <a:ext cx="1623600" cy="5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rot="10800000">
            <a:off x="196185" y="3594856"/>
            <a:ext cx="12300" cy="1317302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 rot="10800000">
            <a:off x="484531" y="3959259"/>
            <a:ext cx="0" cy="664801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 rot="10800000">
            <a:off x="671725" y="4762350"/>
            <a:ext cx="1172400" cy="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 rot="10800000">
            <a:off x="346372" y="4096971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Евристичне оцінювання (евристики Нільсена)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530925" y="1364975"/>
            <a:ext cx="83844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Design Doggy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Видимість стану системи - 10 (взаємодія швидка і логічна - структурованість)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Схожість системи та реального світу - 10 (записи + код + візуалізація)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Контроль та свобода користувача - 9 (додавання, видалення записів; але без відновлення)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Послідовність та стандарти - 9 (блоки, іконки, назви; але деталізація UI)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Запобігання помилок - 10 (місце для нотаток про помилки)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Впізнавання замість вгадування - 10 (короткочасно пам’ять - розташування на одній сторінці)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Гнучкість та ефективність у використанні - 10 (базовий vs повний режим)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Естетичний та мінімалістичний дизайн - 6 (реклама </a:t>
            </a:r>
            <a:r>
              <a:rPr lang="uk"/>
              <a:t>де </a:t>
            </a:r>
            <a:r>
              <a:rPr lang="uk"/>
              <a:t>не заважає, але естетичність MVP)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Допомога користувачу відновитись після помилки - 0 (передбачено лише попередження)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Допомога та документація - 10 (правила, підписи кнопок)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Середній бал в результаті аналізу - 8.4 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Евристичне оцінювання (евристики Нільсена)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530925" y="1364975"/>
            <a:ext cx="83844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UXcel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Видимість стану системи - 6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Схожість системи та реального світу - 3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Контроль та свобода користувача - 10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Послідовність та стандарти - 9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Запобігання помилок - 6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Впізнавання замість вгадування - 3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Гнучкість та ефективність у використанні - 10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Естетичний та мінімалістичний дизайн - 9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Допомога користувачу відновитись після помилки - 10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Допомога та документація - 10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Середній бал в результаті аналізу - 7.6</a:t>
            </a:r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1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5403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Евристичне оцінювання (евристики Нільсена)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530925" y="1364975"/>
            <a:ext cx="83844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W3School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Видимість стану системи - 8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Схожість системи та реального світу - 8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Контроль та свобода користувача - 10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Послідовність та стандарти - 10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Запобігання помилок - 10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Впізнавання замість вгадування - 6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Гнучкість та ефективність у використанні - 8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Естетичний та мінімалістичний дизайн - 8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Допомога користувачу відновитись після помилки - 5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Допомога та документація - 9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Середній бал в результаті аналізу - 8.4 </a:t>
            </a:r>
            <a:endParaRPr/>
          </a:p>
        </p:txBody>
      </p:sp>
      <p:cxnSp>
        <p:nvCxnSpPr>
          <p:cNvPr id="174" name="Google Shape;174;p22"/>
          <p:cNvCxnSpPr/>
          <p:nvPr/>
        </p:nvCxnSpPr>
        <p:spPr>
          <a:xfrm>
            <a:off x="3399725" y="263450"/>
            <a:ext cx="5432100" cy="126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3536800" y="526900"/>
            <a:ext cx="5032500" cy="141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8831825" y="263450"/>
            <a:ext cx="12600" cy="13173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2"/>
          <p:cNvCxnSpPr/>
          <p:nvPr/>
        </p:nvCxnSpPr>
        <p:spPr>
          <a:xfrm>
            <a:off x="8555775" y="551975"/>
            <a:ext cx="0" cy="6648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2"/>
          <p:cNvCxnSpPr/>
          <p:nvPr/>
        </p:nvCxnSpPr>
        <p:spPr>
          <a:xfrm>
            <a:off x="3838800" y="388900"/>
            <a:ext cx="4528500" cy="252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>
            <a:off x="8693775" y="740150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BBFC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