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d27874bcbb_0_9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d27874bcbb_0_9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d27874bcbb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d27874bcbb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d27874bcbb_0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d27874bcbb_0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d27874bcbb_0_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d27874bcbb_0_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27874bcbb_0_10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27874bcbb_0_10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7725" y="581175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Побудова асоціативних правил. 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</a:t>
            </a:r>
            <a:r>
              <a:rPr lang="uk"/>
              <a:t>Apriori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099725" y="3779775"/>
            <a:ext cx="42555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Підготувала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студентка групи ПМІ-41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Мерцало Ірина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Трохи про сучасне життя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028700"/>
            <a:ext cx="70389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маркетинг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імпульсивні покупки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клієнту тяжко сказати “ні”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/>
              <a:t>… що ж, чудова нагода запропонувати щось додаткове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uk" sz="1500"/>
            </a:br>
            <a:br>
              <a:rPr lang="uk" sz="1500"/>
            </a:br>
            <a:r>
              <a:rPr lang="uk" sz="1500"/>
              <a:t>Побудова асоціативних правил базується на: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транзакціях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співпадіннях у них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500"/>
              <a:t>… але ж таких транзакцій для аналізу </a:t>
            </a:r>
            <a:br>
              <a:rPr lang="uk" sz="1500"/>
            </a:br>
            <a:r>
              <a:rPr lang="uk" sz="1500"/>
              <a:t>може бути хоч 10 000 …  Як бути тоді?</a:t>
            </a:r>
            <a:endParaRPr sz="1500"/>
          </a:p>
        </p:txBody>
      </p:sp>
      <p:pic>
        <p:nvPicPr>
          <p:cNvPr id="142" name="Google Shape;14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100" y="728475"/>
            <a:ext cx="2092656" cy="167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3625" y="2892300"/>
            <a:ext cx="3244125" cy="167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Асоціативні правила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018200"/>
            <a:ext cx="7038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пошук взаємозв’язків в датасетах (точніше в itemsets)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/>
              <a:t>Вперше - 1991р., “Discovery, Analysis, and Presentation of Strong Rules.” Детальніше досліджували в 1993-1994рр., “Mining Association Rules between Sets of Items in Large Databases” та “Fast Algorithms for Mining Association Rules.”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500"/>
              <a:t>(If -&gt; Then) у транзакції.</a:t>
            </a:r>
            <a:br>
              <a:rPr lang="uk" sz="1500"/>
            </a:br>
            <a:r>
              <a:rPr lang="uk" sz="1500"/>
              <a:t>Мета - побудувати правила співпадінь.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uk" sz="1500"/>
            </a:br>
            <a:r>
              <a:rPr lang="uk" sz="1500"/>
              <a:t>“Правило пива та підгузків”</a:t>
            </a:r>
            <a:endParaRPr sz="1500"/>
          </a:p>
        </p:txBody>
      </p:sp>
      <p:pic>
        <p:nvPicPr>
          <p:cNvPr id="150" name="Google Shape;15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0123" y="3046225"/>
            <a:ext cx="2703325" cy="10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Apriori</a:t>
            </a:r>
            <a:endParaRPr/>
          </a:p>
        </p:txBody>
      </p:sp>
      <p:sp>
        <p:nvSpPr>
          <p:cNvPr id="156" name="Google Shape;156;p16"/>
          <p:cNvSpPr txBox="1"/>
          <p:nvPr>
            <p:ph idx="1" type="body"/>
          </p:nvPr>
        </p:nvSpPr>
        <p:spPr>
          <a:xfrm>
            <a:off x="1297500" y="1018200"/>
            <a:ext cx="7038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… і залишилось їх 9 999.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uk" sz="1500"/>
            </a:br>
            <a:r>
              <a:rPr lang="uk" sz="1500"/>
              <a:t>1.  </a:t>
            </a:r>
            <a:r>
              <a:rPr lang="uk" sz="1500"/>
              <a:t>Генерує множини елементів-кандидатів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підхід «знизу вгору»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пошук у ширину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структуру геш-дерева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500"/>
              <a:t>2. Відсікає нечасті підмножини</a:t>
            </a:r>
            <a:br>
              <a:rPr lang="uk" sz="1500"/>
            </a:br>
            <a:r>
              <a:rPr lang="uk" sz="1500"/>
              <a:t>3. Скан множини транзакцій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Алгоритм Apriori</a:t>
            </a:r>
            <a:endParaRPr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1297500" y="1018200"/>
            <a:ext cx="7038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1500"/>
              <a:t>Нам порібно: 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AutoNum type="arabicPeriod"/>
            </a:pPr>
            <a:r>
              <a:rPr lang="uk" sz="1500"/>
              <a:t>threshold, задати порогове значення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uk" sz="1500"/>
              <a:t>support, визначити затребуваність  </a:t>
            </a:r>
            <a:br>
              <a:rPr lang="uk" sz="1500"/>
            </a:br>
            <a:r>
              <a:rPr lang="uk" sz="1500"/>
              <a:t>(число входжень кожного ел.), Табл..1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uk" sz="1500"/>
              <a:t>confidence, створити список всіх пар ел., Табл..2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lang="uk" sz="1500"/>
              <a:t>lift, відкинути не часті пари</a:t>
            </a:r>
            <a:endParaRPr sz="1500"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150" y="3421625"/>
            <a:ext cx="1182725" cy="101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3325" y="3269307"/>
            <a:ext cx="1120063" cy="132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13775" y="1404262"/>
            <a:ext cx="1452217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13775" y="2016466"/>
            <a:ext cx="1452225" cy="414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29850" y="3689300"/>
            <a:ext cx="1278035" cy="4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13778" y="2562312"/>
            <a:ext cx="1412071" cy="4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/>
              <a:t>Висновки</a:t>
            </a:r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1297500" y="1018200"/>
            <a:ext cx="7038900" cy="3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допомога маркетингу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робота з великим об’ємом даних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найпростіший алг. для побудови асоціативних правил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uk" sz="1500"/>
              <a:t>чіткий структурований виклад результатів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