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8" r:id="rId13"/>
    <p:sldId id="272" r:id="rId14"/>
    <p:sldId id="267" r:id="rId15"/>
  </p:sldIdLst>
  <p:sldSz cx="9144000" cy="5143500" type="screen16x9"/>
  <p:notesSz cx="6858000" cy="9144000"/>
  <p:embeddedFontLst>
    <p:embeddedFont>
      <p:font typeface="Economica" panose="020B0604020202020204" charset="0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60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5D33D95E-0EA7-F842-8353-84DB2C617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43BB8491-8EAE-9C4F-4D15-A0A31D84C0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62F7568F-CBAF-7EA3-5BF4-ED587303AC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809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126C32C3-0D01-C869-C618-B71E13E4F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E4154EB0-A2B6-AADE-FDF4-FC75F3A949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E12046F6-C5D5-73C4-07FB-7AAD963A59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380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Існує потреба в автоматизації ключових процесів терапевтичного відділення стоматологічної поліклініки через неефективність ручного ведення записів, документації та взаємодії з пацієнтами.</a:t>
            </a:r>
          </a:p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Очікується створення програмної системи з електронною реєстрацією, медичними картками, особистим кабінетом пацієнта та звітністю, що покращить якість обслуговування та ефективність роботи персоналу.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У роботі було використано </a:t>
            </a:r>
            <a:r>
              <a:rPr lang="uk-UA" dirty="0" err="1">
                <a:solidFill>
                  <a:srgbClr val="0D0D0D"/>
                </a:solidFill>
                <a:highlight>
                  <a:srgbClr val="FFFFFF"/>
                </a:highlight>
              </a:rPr>
              <a:t>фреймворк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Django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як основну серверну технологію завдяки його швидкості розробки, архітектурі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MVC.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Для </a:t>
            </a:r>
            <a:r>
              <a:rPr lang="uk-UA" dirty="0" err="1">
                <a:solidFill>
                  <a:srgbClr val="0D0D0D"/>
                </a:solidFill>
                <a:highlight>
                  <a:srgbClr val="FFFFFF"/>
                </a:highlight>
              </a:rPr>
              <a:t>фронтенду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 застосовано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HTML, CSS, Bootstrap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і </a:t>
            </a:r>
            <a:r>
              <a:rPr lang="uk-UA" dirty="0" err="1">
                <a:solidFill>
                  <a:srgbClr val="0D0D0D"/>
                </a:solidFill>
                <a:highlight>
                  <a:srgbClr val="FFFFFF"/>
                </a:highlight>
              </a:rPr>
              <a:t>шаблонізатор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Django Templates,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що забезпечують адаптивний і зручний інтерфейс користувача. Розробка здійснювалась у середовищі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Visual Studio Code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з підтримкою </a:t>
            </a: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</a:rPr>
              <a:t>Git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та інструментів налагодження, а для генерації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PDF-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документів використовувалась бібліотека </a:t>
            </a: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</a:rPr>
              <a:t>WeasyPrint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lang="en-US" dirty="0">
              <a:latin typeface="Economica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-UA" dirty="0"/>
              <a:t>Спочатку було обрано архітектурний підхід і визначено компоненти системи (модулі, шари, БД), після чого </a:t>
            </a:r>
            <a:r>
              <a:rPr lang="uk-UA" dirty="0" err="1"/>
              <a:t>спроєктовано</a:t>
            </a:r>
            <a:r>
              <a:rPr lang="uk-UA" dirty="0"/>
              <a:t> структуру зберігання даних на основі сутностей та </a:t>
            </a:r>
            <a:r>
              <a:rPr lang="uk-UA" dirty="0" err="1"/>
              <a:t>зв’язків</a:t>
            </a:r>
            <a:r>
              <a:rPr lang="uk-UA" dirty="0"/>
              <a:t>, які згодом реалізовано через </a:t>
            </a:r>
            <a:r>
              <a:rPr lang="en-US" dirty="0"/>
              <a:t>Django ORM.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-UA" dirty="0"/>
              <a:t>У розробці використано </a:t>
            </a:r>
            <a:r>
              <a:rPr lang="en-US" dirty="0"/>
              <a:t>Django (Python), HTML, CSS, Bootstrap </a:t>
            </a:r>
            <a:r>
              <a:rPr lang="uk-UA" dirty="0"/>
              <a:t>для інтерфейсу, </a:t>
            </a:r>
            <a:r>
              <a:rPr lang="en-US" dirty="0"/>
              <a:t>MySQL </a:t>
            </a:r>
            <a:r>
              <a:rPr lang="uk-UA" dirty="0"/>
              <a:t>для зберігання даних, а також </a:t>
            </a:r>
            <a:r>
              <a:rPr lang="en-US" dirty="0"/>
              <a:t>Django Template Language </a:t>
            </a:r>
            <a:r>
              <a:rPr lang="uk-UA" dirty="0"/>
              <a:t>та </a:t>
            </a:r>
            <a:r>
              <a:rPr lang="en-US" dirty="0"/>
              <a:t>function-based views </a:t>
            </a:r>
            <a:r>
              <a:rPr lang="uk-UA" dirty="0"/>
              <a:t>для реалізації логіки взаємодії між шарами системи.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300"/>
            <a:ext cx="4230200" cy="4039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Кваліфікаційна робота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131175" y="3635125"/>
            <a:ext cx="6415673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ПІБ, </a:t>
            </a:r>
            <a:r>
              <a:rPr lang="ru-RU" dirty="0" err="1"/>
              <a:t>група</a:t>
            </a:r>
            <a:r>
              <a:rPr lang="ru-RU" dirty="0"/>
              <a:t>              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Макєєва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Ірина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Георгіївна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група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ПЗПІпз-23-1</a:t>
            </a: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Керівник</a:t>
            </a:r>
            <a:r>
              <a:rPr lang="ru-RU" dirty="0"/>
              <a:t>:              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викл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каф. ПІ </a:t>
            </a:r>
            <a:r>
              <a:rPr lang="uk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Зибіна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Катерина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Вікторівна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-UA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</a:t>
            </a:r>
            <a:r>
              <a:rPr lang="uk" dirty="0"/>
              <a:t>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EB4655-2894-FA6B-8E2E-AD15ACC9D531}"/>
              </a:ext>
            </a:extLst>
          </p:cNvPr>
          <p:cNvSpPr txBox="1"/>
          <p:nvPr/>
        </p:nvSpPr>
        <p:spPr>
          <a:xfrm>
            <a:off x="2805450" y="1133856"/>
            <a:ext cx="5448534" cy="66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None/>
              <a:tabLst>
                <a:tab pos="5939790" algn="l"/>
              </a:tabLst>
            </a:pPr>
            <a:r>
              <a:rPr lang="uk-U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Програмна система обліку пацієнтів терапевтичного відділення</a:t>
            </a:r>
            <a:r>
              <a:rPr lang="uk-UA" sz="1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uk-U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приватної стоматологічної клініки</a:t>
            </a:r>
            <a:endParaRPr lang="uk-U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Блог кліники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1D4EAC-9293-1C53-1E93-950781278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850" y="1991934"/>
            <a:ext cx="4101442" cy="252491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91141B2-878F-B648-2395-1F649293F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1" y="687680"/>
            <a:ext cx="4242816" cy="2002481"/>
          </a:xfrm>
          <a:prstGeom prst="rect">
            <a:avLst/>
          </a:prstGeom>
        </p:spPr>
      </p:pic>
      <p:sp>
        <p:nvSpPr>
          <p:cNvPr id="7" name="Google Shape;127;p22"/>
          <p:cNvSpPr txBox="1">
            <a:spLocks/>
          </p:cNvSpPr>
          <p:nvPr/>
        </p:nvSpPr>
        <p:spPr>
          <a:xfrm>
            <a:off x="4717142" y="1071131"/>
            <a:ext cx="4203123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 sz="3200" dirty="0"/>
              <a:t>Записи </a:t>
            </a:r>
            <a:r>
              <a:rPr lang="ru-RU" sz="3200" dirty="0" err="1"/>
              <a:t>пацієнта</a:t>
            </a:r>
            <a:endParaRPr lang="ru-RU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29988160-FAE3-A765-1FDD-5AC1AB25C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3359073D-0825-A835-532C-8B341144A2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лікаря </a:t>
            </a:r>
            <a:endParaRPr sz="3200" dirty="0"/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E69B2C76-8B98-145C-27DA-43AC35A3ACB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045FD6-DDA5-ED19-9641-3B6A3A2CCA6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4AB837-A6B4-227C-A0BD-0FDF4DB3F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25" y="687680"/>
            <a:ext cx="4550355" cy="14154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D47AC3-D528-5596-31AB-10E31B025B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10688"/>
            <a:ext cx="6140482" cy="176230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C364ED-0BFD-C3F6-0454-54D4EC7701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8715" y="1466080"/>
            <a:ext cx="4245285" cy="27069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4616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3FAE58-2F54-BEC7-FBE7-C45ED3CB9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50" y="712986"/>
            <a:ext cx="3380345" cy="325618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175BFF1-3A3E-1D8D-7D1A-97E1BF72AE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2959" y="272030"/>
            <a:ext cx="3840481" cy="424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03B0DDDF-8E40-CBDE-0644-D29879598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D4D32626-9B02-BD32-4825-26FF883FD8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49D6A4DF-ED00-C69E-4E92-6C858F53428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305B5C-E5C7-295C-4F87-00BA07276E4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pic>
        <p:nvPicPr>
          <p:cNvPr id="3" name="Рисунок 2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1136F44-E2FA-F0DE-7369-CF86E97A9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25" y="589279"/>
            <a:ext cx="4709474" cy="2302935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снимок экрана, линия, диаграмм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DC0E1F8-A51D-E456-7C70-6C6434209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7946" y="2892214"/>
            <a:ext cx="5161281" cy="188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99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99666" y="95090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lnSpc>
                <a:spcPct val="125000"/>
              </a:lnSpc>
              <a:spcBef>
                <a:spcPts val="600"/>
              </a:spcBef>
            </a:pP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проаналізовано предметну галузь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lnSpc>
                <a:spcPct val="125000"/>
              </a:lnSpc>
              <a:spcBef>
                <a:spcPts val="600"/>
              </a:spcBef>
            </a:pP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визначено вимоги до функціоналу системи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lvl="0" indent="-285750" algn="just">
              <a:lnSpc>
                <a:spcPct val="125000"/>
              </a:lnSpc>
              <a:spcBef>
                <a:spcPts val="600"/>
              </a:spcBef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uk-UA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проєктовано</a:t>
            </a: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реалізовано та </a:t>
            </a:r>
            <a:r>
              <a:rPr lang="uk-UA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протестовано</a:t>
            </a: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програмну систему обліку пацієнтів терапевтичного відділення приватної стоматологічної клініки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uk-UA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25000"/>
              </a:lnSpc>
              <a:spcBef>
                <a:spcPts val="600"/>
              </a:spcBef>
            </a:pP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забезпечено обмін даними між клієнтською частиною та сервером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lnSpc>
                <a:spcPct val="125000"/>
              </a:lnSpc>
              <a:spcBef>
                <a:spcPts val="600"/>
              </a:spcBef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uk-UA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истема</a:t>
            </a: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забезпечує зручну взаємодію пацієнтів з клінікою через функціонал онлайн-запису, доступ до інформації про лікарів та послуги, рекомендації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25000"/>
              </a:lnSpc>
              <a:spcBef>
                <a:spcPts val="600"/>
              </a:spcBef>
              <a:buNone/>
            </a:pPr>
            <a:endParaRPr lang="uk-UA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79306" y="831300"/>
            <a:ext cx="8452993" cy="3747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285750" indent="-28575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провадити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автоматизовану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обліку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пацієнтів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терапевтичного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відділення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меншити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навантаження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персонал шляхом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рутинних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Актуальність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зростає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потреба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цифровізації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обслуговування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пацієнтів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медичних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закладах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автоматизована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обліку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дозволить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покращити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точність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зручність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персоналу.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У процесі аналізу було розглянуто веб-застосунки таких </a:t>
            </a:r>
            <a:r>
              <a:rPr lang="uk-UA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клінік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як “Доктор Алекс”, “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DG Dental Studio”, “32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Перлини” та “Професорська стоматологія Любченко”. Вивчено їх функціональні можливості, зокрема онлайн-запис, інтерфейс користувача та інформаційний зміст.</a:t>
            </a:r>
          </a:p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Більшість конкурентів обмежуються базовими можливостями: переглядом інформації про клініку, лікарів та простим записом через форму або месенджери. Водночас у них відсутні такі функції, як повноцінний особистий кабінет пацієнта, збереження історії візитів, медичних призначень і керування прийомами.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Спроєктувати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реалізувати, протестувати програмну систему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автоматизації обліку роботи у терапевтичному відділенні стоматологічної клініки.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Функції системи:</a:t>
            </a:r>
          </a:p>
          <a:p>
            <a:pPr marL="285750" indent="-285750" algn="just">
              <a:spcBef>
                <a:spcPts val="600"/>
              </a:spcBef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ведення карток пацієнтів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600"/>
              </a:spcBef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автоматизація процесу запису пацієнтів на прийом до лікаря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spcBef>
                <a:spcPts val="600"/>
              </a:spcBef>
            </a:pPr>
            <a:r>
              <a:rPr lang="ru-RU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підтримка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актуальності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даних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про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лікування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та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візити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;</a:t>
            </a:r>
            <a:endParaRPr lang="uk-U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Bef>
                <a:spcPts val="600"/>
              </a:spcBef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розробка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зручного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та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інтуїтивно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зрозумілого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інтерфейсу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для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користувачів</a:t>
            </a:r>
            <a:r>
              <a:rPr lang="uk-UA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1487714" y="2184399"/>
            <a:ext cx="7344586" cy="239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dirty="0" err="1">
                <a:solidFill>
                  <a:srgbClr val="0D0D0D"/>
                </a:solidFill>
                <a:highlight>
                  <a:srgbClr val="FFFFFF"/>
                </a:highlight>
              </a:rPr>
              <a:t>фреймворк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Django ;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архітектурі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MVC/MVT;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HTML, CSS, Bootstrap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і </a:t>
            </a:r>
            <a:r>
              <a:rPr lang="uk-UA" dirty="0" err="1">
                <a:solidFill>
                  <a:srgbClr val="0D0D0D"/>
                </a:solidFill>
                <a:highlight>
                  <a:srgbClr val="FFFFFF"/>
                </a:highlight>
              </a:rPr>
              <a:t>шаблонізатор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Django Templates; 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середовище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Visual Studio Code;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для генерації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PDF-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документів використовувалась бібліотека </a:t>
            </a: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</a:rPr>
              <a:t>WeasyPrint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pic>
        <p:nvPicPr>
          <p:cNvPr id="1026" name="Picture 2" descr="Python Django framework best tutorial">
            <a:extLst>
              <a:ext uri="{FF2B5EF4-FFF2-40B4-BE49-F238E27FC236}">
                <a16:creationId xmlns:a16="http://schemas.microsoft.com/office/drawing/2014/main" id="{1C6F6A65-BDAB-8028-40C7-2572222CB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82" y="762836"/>
            <a:ext cx="5273367" cy="150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Use-case </a:t>
            </a:r>
            <a:r>
              <a:rPr lang="ru-RU" sz="3200" dirty="0" err="1"/>
              <a:t>діаграма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268925" y="1180959"/>
            <a:ext cx="4096512" cy="3543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indent="0" algn="just">
              <a:lnSpc>
                <a:spcPct val="135000"/>
              </a:lnSpc>
              <a:spcBef>
                <a:spcPts val="600"/>
              </a:spcBef>
              <a:buNone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системі передбачено три основні ролі користувачів:</a:t>
            </a:r>
          </a:p>
          <a:p>
            <a:pPr marL="285750" lvl="0" indent="-285750" algn="just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лікарі-фахівці, які надають пацієнтам діагностичні та лікувальні послуги, працюють із медичними картками, переглядають історію візитів та редагують записи про лікування;</a:t>
            </a:r>
          </a:p>
          <a:p>
            <a:pPr marL="285750" indent="-285750" algn="just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клієнти (пацієнти) — користувачі, які можуть переглядати інформацію про клініку, лікарів, записуватись на прийом, керувати своїми візитами та переглядати історію лікування;</a:t>
            </a:r>
          </a:p>
          <a:p>
            <a:pPr marL="285750" lvl="0" indent="-285750" algn="just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адміністратори-співробітники клініки, які відповідають за оновлення інформації про лікарів, клініку, розклад роботи лікарів.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3" name="Рисунок 2" descr="Изображение выглядит как текст, диаграмма, линия, рукописный текс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A8387EC-BD02-ABD0-F520-CC3EAC698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457" y="86339"/>
            <a:ext cx="4632543" cy="45200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ER </a:t>
            </a:r>
            <a:r>
              <a:rPr lang="uk-UA" sz="3200" dirty="0"/>
              <a:t>діаграма</a:t>
            </a:r>
            <a:endParaRPr sz="3200" dirty="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3" name="Рисунок 2" descr="Изображение выглядит как текст, снимок экрана, диаграмма, Параллельн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94B3A28-AD24-590B-1103-3FF3D12A5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440" y="645886"/>
            <a:ext cx="5222790" cy="38380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MVC/MVT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4222827" y="1005500"/>
            <a:ext cx="4555413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Під час проектування системи використано модульний підхід на основі архітектури </a:t>
            </a:r>
            <a:r>
              <a:rPr lang="en-US" dirty="0"/>
              <a:t>MVC/MTV</a:t>
            </a:r>
            <a:r>
              <a:rPr lang="uk-UA" dirty="0"/>
              <a:t>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4" name="Рисунок 3" descr="Изображение выглядит как текст, снимок экрана, диаграмма, Прямоугольник">
            <a:extLst>
              <a:ext uri="{FF2B5EF4-FFF2-40B4-BE49-F238E27FC236}">
                <a16:creationId xmlns:a16="http://schemas.microsoft.com/office/drawing/2014/main" id="{FAA346AF-1A5E-96D9-4C47-9F9F5D4C3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61" y="1610169"/>
            <a:ext cx="3272315" cy="21815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реалізації. Запис до лікаря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7D506B-ACD8-6886-AADB-346F7E85E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25" y="629903"/>
            <a:ext cx="4045217" cy="364948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4550E6-43CD-4084-C7F0-9344F1E6F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645" y="781873"/>
            <a:ext cx="4379430" cy="33939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презентації до кв_р_бакалавра-2025</Template>
  <TotalTime>436</TotalTime>
  <Words>621</Words>
  <Application>Microsoft Office PowerPoint</Application>
  <PresentationFormat>Экран (16:9)</PresentationFormat>
  <Paragraphs>68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Economica</vt:lpstr>
      <vt:lpstr>Times New Roman</vt:lpstr>
      <vt:lpstr>Open Sans</vt:lpstr>
      <vt:lpstr>Arial</vt:lpstr>
      <vt:lpstr>Aptos</vt:lpstr>
      <vt:lpstr>Шаблон презентації кваліфікаційної роботи магістрів</vt:lpstr>
      <vt:lpstr>Кваліфікаційна робота</vt:lpstr>
      <vt:lpstr>Мета роботи</vt:lpstr>
      <vt:lpstr>Аналіз проблеми</vt:lpstr>
      <vt:lpstr>Постановка задачі</vt:lpstr>
      <vt:lpstr>Вибір технологій розробки </vt:lpstr>
      <vt:lpstr>Use-case діаграма</vt:lpstr>
      <vt:lpstr>ER діаграма</vt:lpstr>
      <vt:lpstr>MVC/MVT</vt:lpstr>
      <vt:lpstr>Приклад реалізації. Запис до лікаря</vt:lpstr>
      <vt:lpstr>Блог кліники</vt:lpstr>
      <vt:lpstr>Інтерфейс лікаря </vt:lpstr>
      <vt:lpstr>Тестування</vt:lpstr>
      <vt:lpstr>Тестування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Кваліфікаційна робота</dc:title>
  <dc:creator>irinamakeeva2707@gmail.com</dc:creator>
  <cp:lastModifiedBy>irinamakeeva2707@gmail.com</cp:lastModifiedBy>
  <cp:revision>20</cp:revision>
  <dcterms:created xsi:type="dcterms:W3CDTF">2025-06-15T05:27:15Z</dcterms:created>
  <dcterms:modified xsi:type="dcterms:W3CDTF">2025-06-23T16:48:39Z</dcterms:modified>
</cp:coreProperties>
</file>