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8" r:id="rId3"/>
    <p:sldId id="270" r:id="rId4"/>
    <p:sldId id="271" r:id="rId5"/>
    <p:sldId id="269" r:id="rId6"/>
    <p:sldId id="267" r:id="rId7"/>
    <p:sldId id="27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eksandr Semych" initials="OS" lastIdx="9" clrIdx="0">
    <p:extLst>
      <p:ext uri="{19B8F6BF-5375-455C-9EA6-DF929625EA0E}">
        <p15:presenceInfo xmlns:p15="http://schemas.microsoft.com/office/powerpoint/2012/main" userId="S-1-5-21-3465154619-3282790773-2173923322-41724" providerId="AD"/>
      </p:ext>
    </p:extLst>
  </p:cmAuthor>
  <p:cmAuthor id="2" name="Iryna Diudiuk" initials="ID" lastIdx="9" clrIdx="1">
    <p:extLst>
      <p:ext uri="{19B8F6BF-5375-455C-9EA6-DF929625EA0E}">
        <p15:presenceInfo xmlns:p15="http://schemas.microsoft.com/office/powerpoint/2012/main" userId="S-1-5-21-3465154619-3282790773-2173923322-358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0T15:05:06.447" idx="6">
    <p:pos x="7194" y="534"/>
    <p:text>і скільки партицій доступно для Лінукса? :)</p:text>
    <p:extLst>
      <p:ext uri="{C676402C-5697-4E1C-873F-D02D1690AC5C}">
        <p15:threadingInfo xmlns:p15="http://schemas.microsoft.com/office/powerpoint/2012/main" timeZoneBias="-180"/>
      </p:ext>
    </p:extLst>
  </p:cm>
  <p:cm authorId="2" dt="2017-09-21T13:05:16.361" idx="9">
    <p:pos x="7194" y="630"/>
    <p:text>edited)</p:text>
    <p:extLst>
      <p:ext uri="{C676402C-5697-4E1C-873F-D02D1690AC5C}">
        <p15:threadingInfo xmlns:p15="http://schemas.microsoft.com/office/powerpoint/2012/main" timeZoneBias="-180">
          <p15:parentCm authorId="1" idx="6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0T14:56:43" idx="1">
    <p:pos x="6127" y="105"/>
    <p:text>вірно, але що відбувається "під капотом"?</p:text>
    <p:extLst mod="1">
      <p:ext uri="{C676402C-5697-4E1C-873F-D02D1690AC5C}">
        <p15:threadingInfo xmlns:p15="http://schemas.microsoft.com/office/powerpoint/2012/main" timeZoneBias="-180"/>
      </p:ext>
    </p:extLst>
  </p:cm>
  <p:cm authorId="2" dt="2017-09-21T12:30:08.872" idx="1">
    <p:pos x="6127" y="201"/>
    <p:text>mount -a - mounts all filesystems mentioned in fstab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  <p:cm authorId="1" dt="2017-09-20T14:59:15.847" idx="2">
    <p:pos x="4794" y="1212"/>
    <p:text>не тільки</p:text>
    <p:extLst>
      <p:ext uri="{C676402C-5697-4E1C-873F-D02D1690AC5C}">
        <p15:threadingInfo xmlns:p15="http://schemas.microsoft.com/office/powerpoint/2012/main" timeZoneBias="-180"/>
      </p:ext>
    </p:extLst>
  </p:cm>
  <p:cm authorId="2" dt="2017-09-21T12:31:07.705" idx="2">
    <p:pos x="4794" y="1308"/>
    <p:text>df -h - lists all mounted devices and prints sizes in powers of 1024 (e.g., 1023M)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  <p:cm authorId="1" dt="2017-09-20T15:00:07.073" idx="3">
    <p:pos x="4872" y="1794"/>
    <p:text>я б сказав to create and/or format file system on selected partition</p:text>
    <p:extLst>
      <p:ext uri="{C676402C-5697-4E1C-873F-D02D1690AC5C}">
        <p15:threadingInfo xmlns:p15="http://schemas.microsoft.com/office/powerpoint/2012/main" timeZoneBias="-180"/>
      </p:ext>
    </p:extLst>
  </p:cm>
  <p:cm authorId="2" dt="2017-09-21T12:31:37.983" idx="3">
    <p:pos x="4872" y="1890"/>
    <p:text>edited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  <p:cm authorId="1" dt="2017-09-20T15:02:36.039" idx="4">
    <p:pos x="6492" y="3000"/>
    <p:text>а що ж тоді в випадку з рутовою / партицією?</p:text>
    <p:extLst>
      <p:ext uri="{C676402C-5697-4E1C-873F-D02D1690AC5C}">
        <p15:threadingInfo xmlns:p15="http://schemas.microsoft.com/office/powerpoint/2012/main" timeZoneBias="-180"/>
      </p:ext>
    </p:extLst>
  </p:cm>
  <p:cm authorId="2" dt="2017-09-21T12:44:45.042" idx="4">
    <p:pos x="6492" y="3096"/>
    <p:text>resize2fs can be used on mounted. with partition resize I am not sure why resize root partition (and how)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  <p:cm authorId="1" dt="2017-09-20T15:04:07.381" idx="5">
    <p:pos x="4488" y="3426"/>
    <p:text>exact sector position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0T15:11:49.922" idx="9">
    <p:pos x="2736" y="2202"/>
    <p:text>це щось надто глибоко ти копнула</p:text>
    <p:extLst>
      <p:ext uri="{C676402C-5697-4E1C-873F-D02D1690AC5C}">
        <p15:threadingInfo xmlns:p15="http://schemas.microsoft.com/office/powerpoint/2012/main" timeZoneBias="-180"/>
      </p:ext>
    </p:extLst>
  </p:cm>
  <p:cm authorId="2" dt="2017-09-21T12:46:37.513" idx="5">
    <p:pos x="2736" y="2298"/>
    <p:text>edited</p:text>
    <p:extLst>
      <p:ext uri="{C676402C-5697-4E1C-873F-D02D1690AC5C}">
        <p15:threadingInfo xmlns:p15="http://schemas.microsoft.com/office/powerpoint/2012/main" timeZoneBias="-180">
          <p15:parentCm authorId="1" idx="9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81-BC2E-4C7C-900F-8A60B59081D0}" type="datetimeFigureOut">
              <a:rPr lang="en-US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EBEB6-988D-487A-BECB-44D57623AE8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430D-C74C-43C9-AD62-A616850FFC3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bibyt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3.xml"/><Relationship Id="rId4" Type="http://schemas.openxmlformats.org/officeDocument/2006/relationships/hyperlink" Target="https://en.wikipedia.org/wiki/By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skubuntu.com/questions/24027/how-can-i-resize-an-ext-root-partition-at-runtime" TargetMode="External"/><Relationship Id="rId3" Type="http://schemas.openxmlformats.org/officeDocument/2006/relationships/hyperlink" Target="https://askubuntu.com/questions/19796/filesystem-types-for-partitions" TargetMode="External"/><Relationship Id="rId7" Type="http://schemas.openxmlformats.org/officeDocument/2006/relationships/hyperlink" Target="http://www.tldp.org/HOWTO/LVM-HOWTO/upgraderoottolvm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skubuntu.com/questions/76913/how-can-i-check-if-a-particular-partition-ext4-is-journaled" TargetMode="External"/><Relationship Id="rId11" Type="http://schemas.openxmlformats.org/officeDocument/2006/relationships/hyperlink" Target="NULL" TargetMode="External"/><Relationship Id="rId5" Type="http://schemas.openxmlformats.org/officeDocument/2006/relationships/hyperlink" Target="https://www.howtogeek.com/howto/40702/how-to-manage-and-use-lvm-logical-volume-management-in-ubuntu/" TargetMode="External"/><Relationship Id="rId10" Type="http://schemas.openxmlformats.org/officeDocument/2006/relationships/hyperlink" Target="http://www.nix.ru/computer_hardware_news/hardware_news_viewer.html?id=187685" TargetMode="External"/><Relationship Id="rId4" Type="http://schemas.openxmlformats.org/officeDocument/2006/relationships/hyperlink" Target="http://cybergav.in/2011/11/15/how-to-disableenable-journaling-on-an-ext4-filesystem/" TargetMode="External"/><Relationship Id="rId9" Type="http://schemas.openxmlformats.org/officeDocument/2006/relationships/hyperlink" Target="https://unix.stackexchange.com/questions/79395/how-does-the-sticky-bit-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300038" y="82550"/>
            <a:ext cx="4402137" cy="11740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File Systems and Disk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>
          <a:xfrm>
            <a:off x="5538788" y="366713"/>
            <a:ext cx="6172200" cy="5159016"/>
          </a:xfrm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In computing, a file system or 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filesystem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 is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used to control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how data is stored and retrieved.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There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are many file systems known. Windows uses NTFS while Linux can choose from a great number of available file system types. To list kinds of fs the kernel supports we can type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mksf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. and use tab key.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Ext fs is very common and below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is a display of the evolution of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this fs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. </a:t>
            </a:r>
          </a:p>
          <a:p>
            <a:pPr>
              <a:buNone/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Ext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 - Solved 2 big problems that were found in the previous (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Minix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System): maximum partition size and filename length limitation to 14 characters</a:t>
            </a:r>
            <a:endParaRPr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Ext2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 - Added several things that lacked in Ext. Support for separate access,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modification and data modification timestamps.</a:t>
            </a:r>
            <a:endParaRPr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Ext3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 - Added journaling to file system, online file system growth,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tree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indexing for larger directories missing from Ext3 and faster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performance overall</a:t>
            </a:r>
            <a:endParaRPr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Ext4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 - is a large file system which supports volumes with sizes up to 1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exabyte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and files with sizes up to 16 terabytes. It breaks 32,000 subdirectory limit found in ext3.It performs Faster file system checking and has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multiblock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allocator</a:t>
            </a:r>
            <a:endParaRPr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rgbClr val="222222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22222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/>
          </p:nvPr>
        </p:nvSpPr>
        <p:spPr>
          <a:xfrm>
            <a:off x="300038" y="1256628"/>
            <a:ext cx="4132806" cy="2450133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Plan: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System types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Disk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Management Procedures and Commands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LVM Commands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MBR-based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GPT Partition Table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Journaling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Permissions and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unmask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Command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6935" y="6331352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</p:spTree>
    <p:extLst>
      <p:ext uri="{BB962C8B-B14F-4D97-AF65-F5344CB8AC3E}">
        <p14:creationId xmlns:p14="http://schemas.microsoft.com/office/powerpoint/2010/main" val="11272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381000" y="26670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548235"/>
                </a:solidFill>
              </a:rPr>
              <a:t>File Systems and Disk Management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>
          <a:xfrm>
            <a:off x="4784725" y="457201"/>
            <a:ext cx="6846888" cy="6189406"/>
          </a:xfrm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548235"/>
                </a:solidFill>
              </a:rPr>
              <a:t>Useful commands:</a:t>
            </a:r>
          </a:p>
          <a:p>
            <a:r>
              <a:rPr lang="en-US" sz="1600" b="1" dirty="0" smtClean="0">
                <a:solidFill>
                  <a:srgbClr val="548235"/>
                </a:solidFill>
              </a:rPr>
              <a:t>mount </a:t>
            </a:r>
            <a:r>
              <a:rPr lang="en-US" sz="1600" b="1" dirty="0">
                <a:solidFill>
                  <a:srgbClr val="548235"/>
                </a:solidFill>
              </a:rPr>
              <a:t>–a </a:t>
            </a:r>
            <a:r>
              <a:rPr lang="en-US" sz="1600" dirty="0">
                <a:solidFill>
                  <a:srgbClr val="FF0000"/>
                </a:solidFill>
              </a:rPr>
              <a:t>to check whether after boot FS' would </a:t>
            </a:r>
            <a:r>
              <a:rPr lang="en-US" sz="1600" dirty="0" smtClean="0">
                <a:solidFill>
                  <a:srgbClr val="FF0000"/>
                </a:solidFill>
              </a:rPr>
              <a:t>mount correctly on boot and/or </a:t>
            </a:r>
            <a:r>
              <a:rPr lang="en-US" sz="1600" dirty="0">
                <a:solidFill>
                  <a:srgbClr val="FF0000"/>
                </a:solidFill>
              </a:rPr>
              <a:t>to </a:t>
            </a:r>
            <a:r>
              <a:rPr lang="en-US" sz="1600" dirty="0" smtClean="0">
                <a:solidFill>
                  <a:srgbClr val="FF0000"/>
                </a:solidFill>
              </a:rPr>
              <a:t>mount all </a:t>
            </a:r>
            <a:r>
              <a:rPr lang="en-US" sz="1600" dirty="0" err="1">
                <a:solidFill>
                  <a:srgbClr val="FF0000"/>
                </a:solidFill>
              </a:rPr>
              <a:t>filesystems</a:t>
            </a:r>
            <a:r>
              <a:rPr lang="en-US" sz="1600" dirty="0">
                <a:solidFill>
                  <a:srgbClr val="FF0000"/>
                </a:solidFill>
              </a:rPr>
              <a:t> mentioned in </a:t>
            </a:r>
            <a:r>
              <a:rPr lang="en-US" sz="1600" dirty="0" err="1" smtClean="0">
                <a:solidFill>
                  <a:srgbClr val="FF0000"/>
                </a:solidFill>
              </a:rPr>
              <a:t>fstab</a:t>
            </a:r>
            <a:r>
              <a:rPr lang="en-US" sz="1600" dirty="0" smtClean="0">
                <a:solidFill>
                  <a:srgbClr val="FF0000"/>
                </a:solidFill>
              </a:rPr>
              <a:t> without restart</a:t>
            </a:r>
            <a:endParaRPr lang="en-US" sz="1600" dirty="0">
              <a:solidFill>
                <a:srgbClr val="FF0000"/>
              </a:solidFill>
            </a:endParaRPr>
          </a:p>
          <a:p>
            <a:pPr fontAlgn="base"/>
            <a:r>
              <a:rPr lang="en-US" sz="1600" b="1" dirty="0" err="1">
                <a:solidFill>
                  <a:srgbClr val="548235"/>
                </a:solidFill>
              </a:rPr>
              <a:t>lsblk</a:t>
            </a:r>
            <a:r>
              <a:rPr lang="en-US" sz="1600" dirty="0">
                <a:solidFill>
                  <a:srgbClr val="548235"/>
                </a:solidFill>
              </a:rPr>
              <a:t> </a:t>
            </a:r>
            <a:r>
              <a:rPr lang="en-US" sz="1600" dirty="0" smtClean="0">
                <a:solidFill>
                  <a:srgbClr val="548235"/>
                </a:solidFill>
              </a:rPr>
              <a:t>- to </a:t>
            </a:r>
            <a:r>
              <a:rPr lang="en-US" sz="1600" dirty="0">
                <a:solidFill>
                  <a:srgbClr val="548235"/>
                </a:solidFill>
              </a:rPr>
              <a:t>view devices </a:t>
            </a:r>
            <a:endParaRPr lang="en-US" sz="1600" dirty="0" smtClean="0">
              <a:solidFill>
                <a:srgbClr val="548235"/>
              </a:solidFill>
            </a:endParaRPr>
          </a:p>
          <a:p>
            <a:pPr fontAlgn="base"/>
            <a:r>
              <a:rPr lang="en-US" sz="1600" b="1" dirty="0" err="1">
                <a:solidFill>
                  <a:srgbClr val="548235"/>
                </a:solidFill>
              </a:rPr>
              <a:t>lsblk</a:t>
            </a:r>
            <a:r>
              <a:rPr lang="en-US" sz="1600" b="1" dirty="0">
                <a:solidFill>
                  <a:srgbClr val="548235"/>
                </a:solidFill>
              </a:rPr>
              <a:t> –f (or </a:t>
            </a:r>
            <a:r>
              <a:rPr lang="en-US" sz="1600" b="1" dirty="0" err="1">
                <a:solidFill>
                  <a:srgbClr val="548235"/>
                </a:solidFill>
              </a:rPr>
              <a:t>blkid</a:t>
            </a:r>
            <a:r>
              <a:rPr lang="en-US" sz="1600" b="1" dirty="0">
                <a:solidFill>
                  <a:srgbClr val="548235"/>
                </a:solidFill>
              </a:rPr>
              <a:t>) for viewing graphically the first persistent schemes</a:t>
            </a:r>
          </a:p>
          <a:p>
            <a:pPr fontAlgn="base"/>
            <a:r>
              <a:rPr lang="en-US" sz="1600" b="1" dirty="0" err="1" smtClean="0">
                <a:solidFill>
                  <a:srgbClr val="548235"/>
                </a:solidFill>
              </a:rPr>
              <a:t>sudo</a:t>
            </a:r>
            <a:r>
              <a:rPr lang="en-US" sz="1600" b="1" dirty="0" smtClean="0">
                <a:solidFill>
                  <a:srgbClr val="548235"/>
                </a:solidFill>
              </a:rPr>
              <a:t> </a:t>
            </a:r>
            <a:r>
              <a:rPr lang="en-US" sz="1600" b="1" dirty="0" err="1" smtClean="0">
                <a:solidFill>
                  <a:srgbClr val="548235"/>
                </a:solidFill>
              </a:rPr>
              <a:t>fdisk</a:t>
            </a:r>
            <a:r>
              <a:rPr lang="en-US" sz="1600" b="1" dirty="0" smtClean="0">
                <a:solidFill>
                  <a:srgbClr val="548235"/>
                </a:solidFill>
              </a:rPr>
              <a:t> –l</a:t>
            </a:r>
            <a:r>
              <a:rPr lang="en-US" sz="1600" dirty="0" smtClean="0">
                <a:solidFill>
                  <a:srgbClr val="548235"/>
                </a:solidFill>
              </a:rPr>
              <a:t>  - to list devices </a:t>
            </a:r>
          </a:p>
          <a:p>
            <a:pPr fontAlgn="base"/>
            <a:r>
              <a:rPr lang="en-US" sz="1600" b="1" dirty="0" err="1" smtClean="0">
                <a:solidFill>
                  <a:srgbClr val="548235"/>
                </a:solidFill>
              </a:rPr>
              <a:t>df</a:t>
            </a:r>
            <a:r>
              <a:rPr lang="en-US" sz="1600" b="1" dirty="0" smtClean="0">
                <a:solidFill>
                  <a:srgbClr val="548235"/>
                </a:solidFill>
              </a:rPr>
              <a:t> </a:t>
            </a:r>
            <a:r>
              <a:rPr lang="en-US" sz="1600" b="1" dirty="0">
                <a:solidFill>
                  <a:srgbClr val="548235"/>
                </a:solidFill>
              </a:rPr>
              <a:t>–h</a:t>
            </a:r>
            <a:r>
              <a:rPr lang="en-US" sz="1600" dirty="0">
                <a:solidFill>
                  <a:srgbClr val="548235"/>
                </a:solidFill>
              </a:rPr>
              <a:t> – </a:t>
            </a:r>
            <a:r>
              <a:rPr lang="en-US" sz="1600" dirty="0">
                <a:solidFill>
                  <a:srgbClr val="FF0000"/>
                </a:solidFill>
              </a:rPr>
              <a:t>to list mounted devices  </a:t>
            </a:r>
            <a:r>
              <a:rPr lang="en-US" sz="1600" dirty="0" smtClean="0">
                <a:solidFill>
                  <a:srgbClr val="FF0000"/>
                </a:solidFill>
              </a:rPr>
              <a:t>and print </a:t>
            </a:r>
            <a:r>
              <a:rPr lang="en-US" sz="1600" dirty="0">
                <a:solidFill>
                  <a:srgbClr val="FF0000"/>
                </a:solidFill>
              </a:rPr>
              <a:t>sizes in powers of </a:t>
            </a:r>
            <a:r>
              <a:rPr lang="en-US" sz="1600" dirty="0" smtClean="0">
                <a:solidFill>
                  <a:srgbClr val="FF0000"/>
                </a:solidFill>
              </a:rPr>
              <a:t>1024 </a:t>
            </a:r>
            <a:endParaRPr lang="en-US" sz="1600" dirty="0">
              <a:solidFill>
                <a:srgbClr val="FF0000"/>
              </a:solidFill>
            </a:endParaRPr>
          </a:p>
          <a:p>
            <a:pPr fontAlgn="base"/>
            <a:r>
              <a:rPr lang="en-US" sz="1600" b="1" dirty="0" err="1">
                <a:solidFill>
                  <a:srgbClr val="548235"/>
                </a:solidFill>
              </a:rPr>
              <a:t>sudo</a:t>
            </a:r>
            <a:r>
              <a:rPr lang="en-US" sz="1600" b="1" dirty="0">
                <a:solidFill>
                  <a:srgbClr val="548235"/>
                </a:solidFill>
              </a:rPr>
              <a:t> vim /</a:t>
            </a:r>
            <a:r>
              <a:rPr lang="en-US" sz="1600" b="1" dirty="0" err="1">
                <a:solidFill>
                  <a:srgbClr val="548235"/>
                </a:solidFill>
              </a:rPr>
              <a:t>etc</a:t>
            </a:r>
            <a:r>
              <a:rPr lang="en-US" sz="1600" b="1" dirty="0">
                <a:solidFill>
                  <a:srgbClr val="548235"/>
                </a:solidFill>
              </a:rPr>
              <a:t>/</a:t>
            </a:r>
            <a:r>
              <a:rPr lang="en-US" sz="1600" b="1" dirty="0" err="1">
                <a:solidFill>
                  <a:srgbClr val="548235"/>
                </a:solidFill>
              </a:rPr>
              <a:t>fstab</a:t>
            </a:r>
            <a:r>
              <a:rPr lang="en-US" sz="1600" dirty="0">
                <a:solidFill>
                  <a:srgbClr val="548235"/>
                </a:solidFill>
              </a:rPr>
              <a:t> -  </a:t>
            </a:r>
            <a:r>
              <a:rPr lang="en-US" sz="1600" dirty="0" smtClean="0">
                <a:solidFill>
                  <a:srgbClr val="548235"/>
                </a:solidFill>
              </a:rPr>
              <a:t>edited to </a:t>
            </a:r>
            <a:r>
              <a:rPr lang="en-US" sz="1600" dirty="0">
                <a:solidFill>
                  <a:srgbClr val="548235"/>
                </a:solidFill>
              </a:rPr>
              <a:t>mount device on boot </a:t>
            </a:r>
          </a:p>
          <a:p>
            <a:pPr fontAlgn="base"/>
            <a:r>
              <a:rPr lang="en-US" sz="1600" b="1" dirty="0" err="1">
                <a:solidFill>
                  <a:srgbClr val="548235"/>
                </a:solidFill>
              </a:rPr>
              <a:t>sudo</a:t>
            </a:r>
            <a:r>
              <a:rPr lang="en-US" sz="1600" b="1" dirty="0">
                <a:solidFill>
                  <a:srgbClr val="548235"/>
                </a:solidFill>
              </a:rPr>
              <a:t> e2fsck -f /dev/</a:t>
            </a:r>
            <a:r>
              <a:rPr lang="en-US" sz="1600" b="1" dirty="0" err="1">
                <a:solidFill>
                  <a:srgbClr val="548235"/>
                </a:solidFill>
              </a:rPr>
              <a:t>sdd</a:t>
            </a:r>
            <a:r>
              <a:rPr lang="en-US" sz="1600" b="1" dirty="0">
                <a:solidFill>
                  <a:srgbClr val="548235"/>
                </a:solidFill>
              </a:rPr>
              <a:t>* </a:t>
            </a:r>
            <a:r>
              <a:rPr lang="en-US" sz="1600" dirty="0">
                <a:solidFill>
                  <a:srgbClr val="548235"/>
                </a:solidFill>
              </a:rPr>
              <a:t>- to check file system on errors </a:t>
            </a:r>
          </a:p>
          <a:p>
            <a:pPr fontAlgn="base"/>
            <a:r>
              <a:rPr lang="en-US" sz="1600" b="1" dirty="0" err="1">
                <a:solidFill>
                  <a:srgbClr val="548235"/>
                </a:solidFill>
              </a:rPr>
              <a:t>sudo</a:t>
            </a:r>
            <a:r>
              <a:rPr lang="en-US" sz="1600" b="1" dirty="0">
                <a:solidFill>
                  <a:srgbClr val="548235"/>
                </a:solidFill>
              </a:rPr>
              <a:t> </a:t>
            </a:r>
            <a:r>
              <a:rPr lang="en-US" sz="1600" b="1" dirty="0" err="1" smtClean="0">
                <a:solidFill>
                  <a:srgbClr val="548235"/>
                </a:solidFill>
              </a:rPr>
              <a:t>mkfs</a:t>
            </a:r>
            <a:r>
              <a:rPr lang="en-US" sz="1600" b="1" dirty="0" smtClean="0">
                <a:solidFill>
                  <a:srgbClr val="548235"/>
                </a:solidFill>
              </a:rPr>
              <a:t>* </a:t>
            </a:r>
            <a:r>
              <a:rPr lang="en-US" sz="1600" b="1" dirty="0">
                <a:solidFill>
                  <a:srgbClr val="548235"/>
                </a:solidFill>
              </a:rPr>
              <a:t>/dev/</a:t>
            </a:r>
            <a:r>
              <a:rPr lang="en-US" sz="1600" b="1" dirty="0" err="1">
                <a:solidFill>
                  <a:srgbClr val="548235"/>
                </a:solidFill>
              </a:rPr>
              <a:t>sdd</a:t>
            </a:r>
            <a:r>
              <a:rPr lang="en-US" sz="1600" b="1" dirty="0">
                <a:solidFill>
                  <a:srgbClr val="548235"/>
                </a:solidFill>
              </a:rPr>
              <a:t>* </a:t>
            </a:r>
            <a:r>
              <a:rPr lang="en-US" sz="1600" dirty="0">
                <a:solidFill>
                  <a:srgbClr val="548235"/>
                </a:solidFill>
              </a:rPr>
              <a:t>- </a:t>
            </a:r>
            <a:r>
              <a:rPr lang="en-US" sz="1600" dirty="0" smtClean="0">
                <a:solidFill>
                  <a:srgbClr val="548235"/>
                </a:solidFill>
              </a:rPr>
              <a:t>to </a:t>
            </a:r>
            <a:r>
              <a:rPr lang="en-US" sz="1600" dirty="0">
                <a:solidFill>
                  <a:srgbClr val="548235"/>
                </a:solidFill>
              </a:rPr>
              <a:t>create and/or format file system on selected partition</a:t>
            </a:r>
          </a:p>
          <a:p>
            <a:pPr fontAlgn="base"/>
            <a:r>
              <a:rPr lang="en-US" sz="1600" b="1" dirty="0">
                <a:solidFill>
                  <a:srgbClr val="548235"/>
                </a:solidFill>
              </a:rPr>
              <a:t>cat /</a:t>
            </a:r>
            <a:r>
              <a:rPr lang="en-US" sz="1600" b="1" dirty="0" err="1">
                <a:solidFill>
                  <a:srgbClr val="548235"/>
                </a:solidFill>
              </a:rPr>
              <a:t>proc</a:t>
            </a:r>
            <a:r>
              <a:rPr lang="en-US" sz="1600" b="1" dirty="0">
                <a:solidFill>
                  <a:srgbClr val="548235"/>
                </a:solidFill>
              </a:rPr>
              <a:t>/</a:t>
            </a:r>
            <a:r>
              <a:rPr lang="en-US" sz="1600" b="1" dirty="0" err="1">
                <a:solidFill>
                  <a:srgbClr val="548235"/>
                </a:solidFill>
              </a:rPr>
              <a:t>filesystems</a:t>
            </a:r>
            <a:r>
              <a:rPr lang="en-US" sz="1600" dirty="0">
                <a:solidFill>
                  <a:srgbClr val="548235"/>
                </a:solidFill>
              </a:rPr>
              <a:t>  - to see available </a:t>
            </a:r>
            <a:r>
              <a:rPr lang="en-US" sz="1600" dirty="0" err="1">
                <a:solidFill>
                  <a:srgbClr val="548235"/>
                </a:solidFill>
              </a:rPr>
              <a:t>filesystems</a:t>
            </a:r>
            <a:r>
              <a:rPr lang="en-US" sz="1600" dirty="0">
                <a:solidFill>
                  <a:srgbClr val="548235"/>
                </a:solidFill>
              </a:rPr>
              <a:t> supported by kernel associated with physical device </a:t>
            </a:r>
          </a:p>
          <a:p>
            <a:pPr fontAlgn="base"/>
            <a:r>
              <a:rPr lang="en-US" sz="1600" b="1" dirty="0" err="1" smtClean="0">
                <a:solidFill>
                  <a:srgbClr val="548235"/>
                </a:solidFill>
              </a:rPr>
              <a:t>df</a:t>
            </a:r>
            <a:r>
              <a:rPr lang="en-US" sz="1600" b="1" dirty="0">
                <a:solidFill>
                  <a:srgbClr val="548235"/>
                </a:solidFill>
              </a:rPr>
              <a:t> -</a:t>
            </a:r>
            <a:r>
              <a:rPr lang="en-US" sz="1600" b="1" dirty="0" err="1">
                <a:solidFill>
                  <a:srgbClr val="548235"/>
                </a:solidFill>
              </a:rPr>
              <a:t>hT</a:t>
            </a:r>
            <a:r>
              <a:rPr lang="en-US" sz="1600" b="1" dirty="0">
                <a:solidFill>
                  <a:srgbClr val="548235"/>
                </a:solidFill>
              </a:rPr>
              <a:t> | </a:t>
            </a:r>
            <a:r>
              <a:rPr lang="en-US" sz="1600" b="1" dirty="0" err="1">
                <a:solidFill>
                  <a:srgbClr val="548235"/>
                </a:solidFill>
              </a:rPr>
              <a:t>awk</a:t>
            </a:r>
            <a:r>
              <a:rPr lang="en-US" sz="1600" b="1" dirty="0">
                <a:solidFill>
                  <a:srgbClr val="548235"/>
                </a:solidFill>
              </a:rPr>
              <a:t> '{print $1,$2,$NF}' | </a:t>
            </a:r>
            <a:r>
              <a:rPr lang="en-US" sz="1600" b="1" dirty="0" err="1">
                <a:solidFill>
                  <a:srgbClr val="548235"/>
                </a:solidFill>
              </a:rPr>
              <a:t>grep</a:t>
            </a:r>
            <a:r>
              <a:rPr lang="en-US" sz="1600" b="1" dirty="0">
                <a:solidFill>
                  <a:srgbClr val="548235"/>
                </a:solidFill>
              </a:rPr>
              <a:t> "^/dev"</a:t>
            </a:r>
            <a:r>
              <a:rPr lang="en-US" sz="1600" dirty="0">
                <a:solidFill>
                  <a:srgbClr val="548235"/>
                </a:solidFill>
              </a:rPr>
              <a:t>   - to check partition type on the device </a:t>
            </a:r>
          </a:p>
          <a:p>
            <a:pPr fontAlgn="base"/>
            <a:r>
              <a:rPr lang="en-US" sz="1600" b="1" dirty="0" smtClean="0">
                <a:solidFill>
                  <a:srgbClr val="548235"/>
                </a:solidFill>
              </a:rPr>
              <a:t>ls </a:t>
            </a:r>
            <a:r>
              <a:rPr lang="en-US" sz="1600" b="1" dirty="0">
                <a:solidFill>
                  <a:srgbClr val="548235"/>
                </a:solidFill>
              </a:rPr>
              <a:t>-l /dev/disk/by-</a:t>
            </a:r>
            <a:r>
              <a:rPr lang="en-US" sz="1600" b="1" dirty="0" err="1">
                <a:solidFill>
                  <a:srgbClr val="548235"/>
                </a:solidFill>
              </a:rPr>
              <a:t>uuid</a:t>
            </a:r>
            <a:r>
              <a:rPr lang="en-US" sz="1600" b="1" dirty="0">
                <a:solidFill>
                  <a:srgbClr val="548235"/>
                </a:solidFill>
              </a:rPr>
              <a:t> (or </a:t>
            </a:r>
            <a:r>
              <a:rPr lang="en-US" sz="1600" b="1" dirty="0" err="1">
                <a:solidFill>
                  <a:srgbClr val="548235"/>
                </a:solidFill>
              </a:rPr>
              <a:t>blkid</a:t>
            </a:r>
            <a:r>
              <a:rPr lang="en-US" sz="1600" b="1" dirty="0">
                <a:solidFill>
                  <a:srgbClr val="548235"/>
                </a:solidFill>
              </a:rPr>
              <a:t> </a:t>
            </a:r>
            <a:r>
              <a:rPr lang="en-US" sz="1600" dirty="0">
                <a:solidFill>
                  <a:srgbClr val="548235"/>
                </a:solidFill>
              </a:rPr>
              <a:t>)-  to get UUID of the device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548235"/>
                </a:solidFill>
              </a:rPr>
              <a:t>Points to remember:</a:t>
            </a:r>
          </a:p>
          <a:p>
            <a:r>
              <a:rPr lang="en-US" sz="1600" i="1" dirty="0">
                <a:solidFill>
                  <a:srgbClr val="548235"/>
                </a:solidFill>
              </a:rPr>
              <a:t>In order to resize the storage space, we need to unmount the device, resize partition table first with e.g. </a:t>
            </a:r>
            <a:r>
              <a:rPr lang="en-US" sz="1600" b="1" i="1" dirty="0" err="1">
                <a:solidFill>
                  <a:srgbClr val="548235"/>
                </a:solidFill>
              </a:rPr>
              <a:t>fdisk</a:t>
            </a:r>
            <a:r>
              <a:rPr lang="en-US" sz="1600" i="1" dirty="0">
                <a:solidFill>
                  <a:srgbClr val="548235"/>
                </a:solidFill>
              </a:rPr>
              <a:t> command and then we need to resize the FS itself with </a:t>
            </a:r>
            <a:r>
              <a:rPr lang="en-US" sz="1600" b="1" i="1" dirty="0">
                <a:solidFill>
                  <a:srgbClr val="FF0000"/>
                </a:solidFill>
              </a:rPr>
              <a:t>resize2fs </a:t>
            </a:r>
            <a:r>
              <a:rPr lang="en-US" sz="1600" i="1" dirty="0" smtClean="0">
                <a:solidFill>
                  <a:srgbClr val="FF0000"/>
                </a:solidFill>
              </a:rPr>
              <a:t>command which can be used on mounted partitions e.g. the </a:t>
            </a:r>
            <a:r>
              <a:rPr lang="en-US" sz="1600" i="1" dirty="0">
                <a:solidFill>
                  <a:srgbClr val="FF0000"/>
                </a:solidFill>
              </a:rPr>
              <a:t>root partition. </a:t>
            </a:r>
          </a:p>
          <a:p>
            <a:r>
              <a:rPr lang="en-US" sz="1600" i="1" dirty="0" smtClean="0">
                <a:solidFill>
                  <a:srgbClr val="548235"/>
                </a:solidFill>
              </a:rPr>
              <a:t>The exact sector position needs to be set via </a:t>
            </a:r>
            <a:r>
              <a:rPr lang="en-US" sz="1600" b="1" i="1" dirty="0" err="1" smtClean="0">
                <a:solidFill>
                  <a:srgbClr val="548235"/>
                </a:solidFill>
              </a:rPr>
              <a:t>fdisk</a:t>
            </a:r>
            <a:r>
              <a:rPr lang="en-US" sz="1600" i="1" dirty="0" smtClean="0">
                <a:solidFill>
                  <a:srgbClr val="548235"/>
                </a:solidFill>
              </a:rPr>
              <a:t> command in order not to lose any data during FS resize</a:t>
            </a:r>
          </a:p>
          <a:p>
            <a:r>
              <a:rPr lang="en-US" sz="1600" i="1" dirty="0" smtClean="0">
                <a:solidFill>
                  <a:srgbClr val="548235"/>
                </a:solidFill>
              </a:rPr>
              <a:t>There </a:t>
            </a:r>
            <a:r>
              <a:rPr lang="en-US" sz="1600" i="1" dirty="0">
                <a:solidFill>
                  <a:srgbClr val="548235"/>
                </a:solidFill>
              </a:rPr>
              <a:t>can only be one extended partition in MSDOS partition table (it can further be </a:t>
            </a:r>
            <a:r>
              <a:rPr lang="en-US" sz="1600" i="1" dirty="0" err="1">
                <a:solidFill>
                  <a:srgbClr val="548235"/>
                </a:solidFill>
              </a:rPr>
              <a:t>devided</a:t>
            </a:r>
            <a:r>
              <a:rPr lang="en-US" sz="1600" i="1" dirty="0">
                <a:solidFill>
                  <a:srgbClr val="548235"/>
                </a:solidFill>
              </a:rPr>
              <a:t> into logical parts)</a:t>
            </a:r>
          </a:p>
          <a:p>
            <a:pPr marL="0" indent="0">
              <a:buNone/>
            </a:pPr>
            <a:endParaRPr lang="en-US" sz="1600" i="1" dirty="0">
              <a:solidFill>
                <a:srgbClr val="548235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54823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/>
          </p:nvPr>
        </p:nvSpPr>
        <p:spPr>
          <a:xfrm>
            <a:off x="342900" y="1390650"/>
            <a:ext cx="4132263" cy="4941324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Disk management procedures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new volume needs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added the following steps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are necessary: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physical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 added</a:t>
            </a:r>
          </a:p>
          <a:p>
            <a:pPr marL="285750" indent="-285750"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availability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checked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lsblk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command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artition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table added and storage split into partitions depending 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type of partition table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parted,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fdisk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disk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management tools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Otherwise, </a:t>
            </a:r>
            <a:r>
              <a:rPr lang="en-US" b="1" dirty="0" smtClean="0">
                <a:solidFill>
                  <a:srgbClr val="FF0000"/>
                </a:solidFill>
              </a:rPr>
              <a:t>LVM</a:t>
            </a:r>
            <a:r>
              <a:rPr lang="en-US" dirty="0">
                <a:solidFill>
                  <a:srgbClr val="FF0000"/>
                </a:solidFill>
              </a:rPr>
              <a:t> device </a:t>
            </a:r>
            <a:r>
              <a:rPr lang="en-US" dirty="0" smtClean="0">
                <a:solidFill>
                  <a:srgbClr val="FF0000"/>
                </a:solidFill>
              </a:rPr>
              <a:t>mapper </a:t>
            </a:r>
            <a:r>
              <a:rPr lang="en-US" dirty="0" err="1">
                <a:solidFill>
                  <a:srgbClr val="FF0000"/>
                </a:solidFill>
              </a:rPr>
              <a:t>choosen</a:t>
            </a:r>
            <a:r>
              <a:rPr lang="en-US" dirty="0">
                <a:solidFill>
                  <a:srgbClr val="FF0000"/>
                </a:solidFill>
              </a:rPr>
              <a:t> to work with logical </a:t>
            </a:r>
            <a:r>
              <a:rPr lang="en-US" dirty="0" smtClean="0">
                <a:solidFill>
                  <a:srgbClr val="FF0000"/>
                </a:solidFill>
              </a:rPr>
              <a:t>volumes.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filesystem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assigned via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mkfs.*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command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rgbClr val="548235"/>
                </a:solidFill>
              </a:rPr>
              <a:t>n</a:t>
            </a:r>
            <a:r>
              <a:rPr lang="en-US" dirty="0" smtClean="0">
                <a:solidFill>
                  <a:srgbClr val="548235"/>
                </a:solidFill>
              </a:rPr>
              <a:t>ew mount point </a:t>
            </a:r>
            <a:r>
              <a:rPr lang="en-US" dirty="0">
                <a:solidFill>
                  <a:srgbClr val="548235"/>
                </a:solidFill>
              </a:rPr>
              <a:t>created at the appropriate location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548235"/>
                </a:solidFill>
              </a:rPr>
              <a:t>n</a:t>
            </a:r>
            <a:r>
              <a:rPr lang="en-US" dirty="0" smtClean="0">
                <a:solidFill>
                  <a:srgbClr val="548235"/>
                </a:solidFill>
              </a:rPr>
              <a:t>ew </a:t>
            </a:r>
            <a:r>
              <a:rPr lang="en-US" dirty="0">
                <a:solidFill>
                  <a:srgbClr val="548235"/>
                </a:solidFill>
              </a:rPr>
              <a:t>partition mounted with </a:t>
            </a:r>
            <a:r>
              <a:rPr lang="en-US" b="1" dirty="0">
                <a:solidFill>
                  <a:srgbClr val="548235"/>
                </a:solidFill>
              </a:rPr>
              <a:t>mount </a:t>
            </a:r>
            <a:r>
              <a:rPr lang="en-US" dirty="0">
                <a:solidFill>
                  <a:srgbClr val="548235"/>
                </a:solidFill>
              </a:rPr>
              <a:t>command into a new directory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548235"/>
                </a:solidFill>
              </a:rPr>
              <a:t>n</a:t>
            </a:r>
            <a:r>
              <a:rPr lang="en-US" dirty="0" smtClean="0">
                <a:solidFill>
                  <a:srgbClr val="548235"/>
                </a:solidFill>
              </a:rPr>
              <a:t>ew </a:t>
            </a:r>
            <a:r>
              <a:rPr lang="en-US" dirty="0">
                <a:solidFill>
                  <a:srgbClr val="548235"/>
                </a:solidFill>
              </a:rPr>
              <a:t>storage written into </a:t>
            </a:r>
            <a:r>
              <a:rPr lang="en-US" b="1" dirty="0">
                <a:solidFill>
                  <a:srgbClr val="548235"/>
                </a:solidFill>
              </a:rPr>
              <a:t>/</a:t>
            </a:r>
            <a:r>
              <a:rPr lang="en-US" b="1" dirty="0" err="1">
                <a:solidFill>
                  <a:srgbClr val="548235"/>
                </a:solidFill>
              </a:rPr>
              <a:t>etc</a:t>
            </a:r>
            <a:r>
              <a:rPr lang="en-US" b="1" dirty="0">
                <a:solidFill>
                  <a:srgbClr val="548235"/>
                </a:solidFill>
              </a:rPr>
              <a:t>/</a:t>
            </a:r>
            <a:r>
              <a:rPr lang="en-US" b="1" dirty="0" err="1">
                <a:solidFill>
                  <a:srgbClr val="548235"/>
                </a:solidFill>
              </a:rPr>
              <a:t>fstab</a:t>
            </a:r>
            <a:r>
              <a:rPr lang="en-US" dirty="0">
                <a:solidFill>
                  <a:srgbClr val="548235"/>
                </a:solidFill>
              </a:rPr>
              <a:t> file in order for the new space to be mounted on boot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</p:spTree>
    <p:extLst>
      <p:ext uri="{BB962C8B-B14F-4D97-AF65-F5344CB8AC3E}">
        <p14:creationId xmlns:p14="http://schemas.microsoft.com/office/powerpoint/2010/main" val="37529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381000" y="26670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48235"/>
                </a:solidFill>
              </a:rPr>
              <a:t>File Systems and Disk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/>
          </p:nvPr>
        </p:nvSpPr>
        <p:spPr>
          <a:xfrm>
            <a:off x="342900" y="1390650"/>
            <a:ext cx="4132263" cy="4941324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/>
              <a:t>Logical </a:t>
            </a:r>
            <a:r>
              <a:rPr lang="en-US" dirty="0"/>
              <a:t>Volume Management (LVM) </a:t>
            </a:r>
            <a:endParaRPr lang="en-US" dirty="0" smtClean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is </a:t>
            </a:r>
            <a:r>
              <a:rPr lang="en-US" dirty="0"/>
              <a:t>a disk management </a:t>
            </a:r>
            <a:r>
              <a:rPr lang="en-US" dirty="0" smtClean="0"/>
              <a:t>option.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logical </a:t>
            </a:r>
            <a:r>
              <a:rPr lang="en-US" dirty="0"/>
              <a:t>Volume Manager allows for a layer of abstraction between your operating system and the disks/partitions it uses.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with </a:t>
            </a:r>
            <a:r>
              <a:rPr lang="en-US" dirty="0"/>
              <a:t>LVM, disks and partitions can be abstracted to contain multiple disks and partitions into one device.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operating </a:t>
            </a:r>
            <a:r>
              <a:rPr lang="en-US" dirty="0"/>
              <a:t>systems will never know the difference because LVM will only show the OS the volume groups (disks) and logical volumes (</a:t>
            </a:r>
            <a:r>
              <a:rPr lang="en-US" dirty="0" smtClean="0"/>
              <a:t>partitions).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makes it easy to dynamically resize and create new disks and partitions. ﻿In addition, LVM can give you features that your file system is not capable of </a:t>
            </a:r>
            <a:r>
              <a:rPr lang="en-US" dirty="0" smtClean="0"/>
              <a:t>doing (Ext3 </a:t>
            </a:r>
            <a:r>
              <a:rPr lang="en-US" dirty="0"/>
              <a:t>does not have support for live </a:t>
            </a:r>
            <a:r>
              <a:rPr lang="en-US" dirty="0" smtClean="0"/>
              <a:t>snapshots but LVM does)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have the ability to take a snapshot of your logical volumes without unmounting the disk.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LVM helps to dynamically expand or combine multiple </a:t>
            </a:r>
            <a:r>
              <a:rPr lang="en-US" dirty="0"/>
              <a:t>hard drives into a single pool of </a:t>
            </a:r>
            <a:r>
              <a:rPr lang="en-US" dirty="0" smtClean="0"/>
              <a:t>storage.</a:t>
            </a:r>
            <a:endParaRPr lang="en-US" dirty="0">
              <a:solidFill>
                <a:srgbClr val="54823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32" y="580103"/>
            <a:ext cx="6449962" cy="58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381000" y="26670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48235"/>
                </a:solidFill>
              </a:rPr>
              <a:t>File Systems and Disk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/>
          </p:nvPr>
        </p:nvSpPr>
        <p:spPr>
          <a:xfrm>
            <a:off x="501445" y="1066186"/>
            <a:ext cx="2979174" cy="4941324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70000"/>
              </a:lnSpc>
            </a:pPr>
            <a:r>
              <a:rPr lang="en-US" sz="900" b="1" dirty="0">
                <a:solidFill>
                  <a:srgbClr val="548235"/>
                </a:solidFill>
              </a:rPr>
              <a:t>Commands on Physical Volumes</a:t>
            </a:r>
            <a:r>
              <a:rPr lang="en-US" sz="900" b="1" dirty="0" smtClean="0">
                <a:solidFill>
                  <a:srgbClr val="548235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endParaRPr lang="en-US" sz="900" dirty="0">
              <a:solidFill>
                <a:srgbClr val="548235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The following commands implement the core LVM functionality.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pvchange</a:t>
            </a:r>
            <a:r>
              <a:rPr lang="en-US" sz="900" dirty="0">
                <a:solidFill>
                  <a:srgbClr val="548235"/>
                </a:solidFill>
              </a:rPr>
              <a:t> -- Change attributes of a physical volume.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pvck</a:t>
            </a:r>
            <a:r>
              <a:rPr lang="en-US" sz="900" dirty="0">
                <a:solidFill>
                  <a:srgbClr val="548235"/>
                </a:solidFill>
              </a:rPr>
              <a:t> -- Check physical volume metadata.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pvcreate</a:t>
            </a:r>
            <a:r>
              <a:rPr lang="en-US" sz="900" dirty="0">
                <a:solidFill>
                  <a:srgbClr val="548235"/>
                </a:solidFill>
              </a:rPr>
              <a:t> -- Initialize a disk or partition for use by LVM.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pvdisplay</a:t>
            </a:r>
            <a:r>
              <a:rPr lang="en-US" sz="900" dirty="0">
                <a:solidFill>
                  <a:srgbClr val="548235"/>
                </a:solidFill>
              </a:rPr>
              <a:t> -- Display attributes of a physical volume.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pvmove</a:t>
            </a:r>
            <a:r>
              <a:rPr lang="en-US" sz="900" dirty="0">
                <a:solidFill>
                  <a:srgbClr val="548235"/>
                </a:solidFill>
              </a:rPr>
              <a:t> -- Move physical extents.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pvremove</a:t>
            </a:r>
            <a:r>
              <a:rPr lang="en-US" sz="900" dirty="0">
                <a:solidFill>
                  <a:srgbClr val="548235"/>
                </a:solidFill>
              </a:rPr>
              <a:t> -- Remove a physical volume.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pvresize</a:t>
            </a:r>
            <a:r>
              <a:rPr lang="en-US" sz="900" dirty="0">
                <a:solidFill>
                  <a:srgbClr val="548235"/>
                </a:solidFill>
              </a:rPr>
              <a:t> -- Resize a disk or partition in use by LVM2.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pvs</a:t>
            </a:r>
            <a:r>
              <a:rPr lang="en-US" sz="900" dirty="0">
                <a:solidFill>
                  <a:srgbClr val="548235"/>
                </a:solidFill>
              </a:rPr>
              <a:t> -- Report information about physical volumes.</a:t>
            </a:r>
          </a:p>
          <a:p>
            <a:pPr>
              <a:lnSpc>
                <a:spcPct val="70000"/>
              </a:lnSpc>
            </a:pPr>
            <a:r>
              <a:rPr lang="en-US" sz="900" dirty="0">
                <a:solidFill>
                  <a:srgbClr val="548235"/>
                </a:solidFill>
              </a:rPr>
              <a:t>       </a:t>
            </a:r>
            <a:r>
              <a:rPr lang="en-US" sz="900" dirty="0" err="1">
                <a:solidFill>
                  <a:srgbClr val="548235"/>
                </a:solidFill>
              </a:rPr>
              <a:t>pvscan</a:t>
            </a:r>
            <a:r>
              <a:rPr lang="en-US" sz="900" dirty="0">
                <a:solidFill>
                  <a:srgbClr val="548235"/>
                </a:solidFill>
              </a:rPr>
              <a:t> -- Scan all disks for physical volumes.</a:t>
            </a:r>
          </a:p>
          <a:p>
            <a:endParaRPr lang="en-US" sz="900" dirty="0">
              <a:solidFill>
                <a:srgbClr val="54823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  <p:sp>
        <p:nvSpPr>
          <p:cNvPr id="10" name="Text Placeholder 5"/>
          <p:cNvSpPr txBox="1">
            <a:spLocks/>
          </p:cNvSpPr>
          <p:nvPr>
            <p:extLst/>
          </p:nvPr>
        </p:nvSpPr>
        <p:spPr>
          <a:xfrm>
            <a:off x="3977405" y="1066186"/>
            <a:ext cx="3674550" cy="4941325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rgbClr val="548235"/>
                </a:solidFill>
              </a:rPr>
              <a:t>Commands  </a:t>
            </a:r>
            <a:r>
              <a:rPr lang="en-US" sz="1900" b="1" dirty="0" smtClean="0">
                <a:solidFill>
                  <a:srgbClr val="548235"/>
                </a:solidFill>
              </a:rPr>
              <a:t>on Volume Groups:</a:t>
            </a:r>
          </a:p>
          <a:p>
            <a:r>
              <a:rPr lang="en-US" dirty="0" smtClean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vgcfgbackup</a:t>
            </a:r>
            <a:r>
              <a:rPr lang="en-US" dirty="0">
                <a:solidFill>
                  <a:srgbClr val="548235"/>
                </a:solidFill>
              </a:rPr>
              <a:t> -- Backup volume group descriptor area.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vgcfgrestore</a:t>
            </a:r>
            <a:r>
              <a:rPr lang="en-US" dirty="0">
                <a:solidFill>
                  <a:srgbClr val="548235"/>
                </a:solidFill>
              </a:rPr>
              <a:t> -- Restore volume group descriptor area.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vgchange</a:t>
            </a:r>
            <a:r>
              <a:rPr lang="en-US" dirty="0">
                <a:solidFill>
                  <a:srgbClr val="548235"/>
                </a:solidFill>
              </a:rPr>
              <a:t> -- Change attributes of a volume group.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vgck</a:t>
            </a:r>
            <a:r>
              <a:rPr lang="en-US" dirty="0">
                <a:solidFill>
                  <a:srgbClr val="548235"/>
                </a:solidFill>
              </a:rPr>
              <a:t> -- Check volume group metadata.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vgconvert</a:t>
            </a:r>
            <a:r>
              <a:rPr lang="en-US" dirty="0">
                <a:solidFill>
                  <a:srgbClr val="548235"/>
                </a:solidFill>
              </a:rPr>
              <a:t> -- Convert volume group metadata format.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vgcreate</a:t>
            </a:r>
            <a:r>
              <a:rPr lang="en-US" dirty="0">
                <a:solidFill>
                  <a:srgbClr val="548235"/>
                </a:solidFill>
              </a:rPr>
              <a:t> -- Create a volume group.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vgdisplay</a:t>
            </a:r>
            <a:r>
              <a:rPr lang="en-US" dirty="0">
                <a:solidFill>
                  <a:srgbClr val="548235"/>
                </a:solidFill>
              </a:rPr>
              <a:t> -- Display attributes of volume groups.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vgexport</a:t>
            </a:r>
            <a:r>
              <a:rPr lang="en-US" dirty="0">
                <a:solidFill>
                  <a:srgbClr val="548235"/>
                </a:solidFill>
              </a:rPr>
              <a:t> -- Make volume groups unknown to the system.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vgextend</a:t>
            </a:r>
            <a:r>
              <a:rPr lang="en-US" dirty="0">
                <a:solidFill>
                  <a:srgbClr val="548235"/>
                </a:solidFill>
              </a:rPr>
              <a:t> -- Add physical volumes to a volume group.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vgimport</a:t>
            </a:r>
            <a:r>
              <a:rPr lang="en-US" dirty="0">
                <a:solidFill>
                  <a:srgbClr val="548235"/>
                </a:solidFill>
              </a:rPr>
              <a:t> -- Make exported volume groups known to the system.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vgmerge</a:t>
            </a:r>
            <a:r>
              <a:rPr lang="en-US" dirty="0">
                <a:solidFill>
                  <a:srgbClr val="548235"/>
                </a:solidFill>
              </a:rPr>
              <a:t> -- Merge two volume groups.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vgmknodes</a:t>
            </a:r>
            <a:r>
              <a:rPr lang="en-US" dirty="0">
                <a:solidFill>
                  <a:srgbClr val="548235"/>
                </a:solidFill>
              </a:rPr>
              <a:t> -- Recreate volume group directory and logical volume special</a:t>
            </a:r>
          </a:p>
          <a:p>
            <a:r>
              <a:rPr lang="en-US" dirty="0">
                <a:solidFill>
                  <a:srgbClr val="548235"/>
                </a:solidFill>
              </a:rPr>
              <a:t>       files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vgreduce</a:t>
            </a:r>
            <a:r>
              <a:rPr lang="en-US" dirty="0">
                <a:solidFill>
                  <a:srgbClr val="548235"/>
                </a:solidFill>
              </a:rPr>
              <a:t> -- Reduce a volume group by removing one or more physical</a:t>
            </a:r>
          </a:p>
          <a:p>
            <a:r>
              <a:rPr lang="en-US" dirty="0">
                <a:solidFill>
                  <a:srgbClr val="548235"/>
                </a:solidFill>
              </a:rPr>
              <a:t>       volumes.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vgremove</a:t>
            </a:r>
            <a:r>
              <a:rPr lang="en-US" dirty="0">
                <a:solidFill>
                  <a:srgbClr val="548235"/>
                </a:solidFill>
              </a:rPr>
              <a:t> -- Remove a volume group.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vgrename</a:t>
            </a:r>
            <a:r>
              <a:rPr lang="en-US" dirty="0">
                <a:solidFill>
                  <a:srgbClr val="548235"/>
                </a:solidFill>
              </a:rPr>
              <a:t> -- Rename a volume group.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vgs</a:t>
            </a:r>
            <a:r>
              <a:rPr lang="en-US" dirty="0">
                <a:solidFill>
                  <a:srgbClr val="548235"/>
                </a:solidFill>
              </a:rPr>
              <a:t> -- Report information about volume groups.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vgscan</a:t>
            </a:r>
            <a:r>
              <a:rPr lang="en-US" dirty="0">
                <a:solidFill>
                  <a:srgbClr val="548235"/>
                </a:solidFill>
              </a:rPr>
              <a:t> -- Scan all disks for volume groups and rebuild caches.</a:t>
            </a:r>
          </a:p>
          <a:p>
            <a:r>
              <a:rPr lang="en-US" dirty="0">
                <a:solidFill>
                  <a:srgbClr val="548235"/>
                </a:solidFill>
              </a:rPr>
              <a:t>       </a:t>
            </a:r>
            <a:r>
              <a:rPr lang="en-US" dirty="0" err="1">
                <a:solidFill>
                  <a:srgbClr val="548235"/>
                </a:solidFill>
              </a:rPr>
              <a:t>vgsplit</a:t>
            </a:r>
            <a:r>
              <a:rPr lang="en-US" dirty="0">
                <a:solidFill>
                  <a:srgbClr val="548235"/>
                </a:solidFill>
              </a:rPr>
              <a:t> -- Split a volume group into two, moving any logical volumes</a:t>
            </a:r>
          </a:p>
          <a:p>
            <a:r>
              <a:rPr lang="en-US" dirty="0">
                <a:solidFill>
                  <a:srgbClr val="548235"/>
                </a:solidFill>
              </a:rPr>
              <a:t>       from one volume group to another by moving entire physical volumes.</a:t>
            </a:r>
          </a:p>
        </p:txBody>
      </p:sp>
      <p:sp>
        <p:nvSpPr>
          <p:cNvPr id="12" name="Text Placeholder 5"/>
          <p:cNvSpPr txBox="1">
            <a:spLocks/>
          </p:cNvSpPr>
          <p:nvPr>
            <p:extLst/>
          </p:nvPr>
        </p:nvSpPr>
        <p:spPr>
          <a:xfrm>
            <a:off x="8148741" y="1066186"/>
            <a:ext cx="3512317" cy="4941324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548235"/>
                </a:solidFill>
              </a:rPr>
              <a:t>Commands  </a:t>
            </a:r>
            <a:r>
              <a:rPr lang="en-US" sz="1000" b="1" dirty="0" smtClean="0">
                <a:solidFill>
                  <a:srgbClr val="548235"/>
                </a:solidFill>
              </a:rPr>
              <a:t>on Logical Volumes:</a:t>
            </a:r>
          </a:p>
          <a:p>
            <a:r>
              <a:rPr lang="en-US" sz="1000" dirty="0" err="1" smtClean="0">
                <a:solidFill>
                  <a:srgbClr val="548235"/>
                </a:solidFill>
              </a:rPr>
              <a:t>lvchange</a:t>
            </a:r>
            <a:r>
              <a:rPr lang="en-US" sz="1000" dirty="0" smtClean="0">
                <a:solidFill>
                  <a:srgbClr val="548235"/>
                </a:solidFill>
              </a:rPr>
              <a:t> </a:t>
            </a:r>
            <a:r>
              <a:rPr lang="en-US" sz="1000" dirty="0">
                <a:solidFill>
                  <a:srgbClr val="548235"/>
                </a:solidFill>
              </a:rPr>
              <a:t>-- Change attributes of a logical volume.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lvconvert</a:t>
            </a:r>
            <a:r>
              <a:rPr lang="en-US" sz="1000" dirty="0">
                <a:solidFill>
                  <a:srgbClr val="548235"/>
                </a:solidFill>
              </a:rPr>
              <a:t> -- Convert a logical volume from linear to mirror or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snapshot.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lvcreate</a:t>
            </a:r>
            <a:r>
              <a:rPr lang="en-US" sz="1000" dirty="0">
                <a:solidFill>
                  <a:srgbClr val="548235"/>
                </a:solidFill>
              </a:rPr>
              <a:t> -- Create a logical volume in an existing volume group.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lvdisplay</a:t>
            </a:r>
            <a:r>
              <a:rPr lang="en-US" sz="1000" dirty="0">
                <a:solidFill>
                  <a:srgbClr val="548235"/>
                </a:solidFill>
              </a:rPr>
              <a:t> -- Display attributes of a logical volume.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lvextend</a:t>
            </a:r>
            <a:r>
              <a:rPr lang="en-US" sz="1000" dirty="0">
                <a:solidFill>
                  <a:srgbClr val="548235"/>
                </a:solidFill>
              </a:rPr>
              <a:t> -- Extend the size of a logical volume.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lvmchange</a:t>
            </a:r>
            <a:r>
              <a:rPr lang="en-US" sz="1000" dirty="0">
                <a:solidFill>
                  <a:srgbClr val="548235"/>
                </a:solidFill>
              </a:rPr>
              <a:t> -- Change attributes of the logical volume manager.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lvmdiskscan</a:t>
            </a:r>
            <a:r>
              <a:rPr lang="en-US" sz="1000" dirty="0">
                <a:solidFill>
                  <a:srgbClr val="548235"/>
                </a:solidFill>
              </a:rPr>
              <a:t> -- Scan for all devices visible to LVM2.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lvmdump</a:t>
            </a:r>
            <a:r>
              <a:rPr lang="en-US" sz="1000" dirty="0">
                <a:solidFill>
                  <a:srgbClr val="548235"/>
                </a:solidFill>
              </a:rPr>
              <a:t> -- Create lvm2 information dumps for diagnostic purposes.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lvreduce</a:t>
            </a:r>
            <a:r>
              <a:rPr lang="en-US" sz="1000" dirty="0">
                <a:solidFill>
                  <a:srgbClr val="548235"/>
                </a:solidFill>
              </a:rPr>
              <a:t> -- Reduce the size of a logical volume.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lvremove</a:t>
            </a:r>
            <a:r>
              <a:rPr lang="en-US" sz="1000" dirty="0">
                <a:solidFill>
                  <a:srgbClr val="548235"/>
                </a:solidFill>
              </a:rPr>
              <a:t> -- Remove a logical volume.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lvrename</a:t>
            </a:r>
            <a:r>
              <a:rPr lang="en-US" sz="1000" dirty="0">
                <a:solidFill>
                  <a:srgbClr val="548235"/>
                </a:solidFill>
              </a:rPr>
              <a:t> -- Rename a logical volume.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lvresize</a:t>
            </a:r>
            <a:r>
              <a:rPr lang="en-US" sz="1000" dirty="0">
                <a:solidFill>
                  <a:srgbClr val="548235"/>
                </a:solidFill>
              </a:rPr>
              <a:t> -- Resize a logical volume.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lvs</a:t>
            </a:r>
            <a:r>
              <a:rPr lang="en-US" sz="1000" dirty="0">
                <a:solidFill>
                  <a:srgbClr val="548235"/>
                </a:solidFill>
              </a:rPr>
              <a:t> -- Report information about logical volumes.</a:t>
            </a:r>
          </a:p>
          <a:p>
            <a:r>
              <a:rPr lang="en-US" sz="1000" dirty="0">
                <a:solidFill>
                  <a:srgbClr val="548235"/>
                </a:solidFill>
              </a:rPr>
              <a:t>       </a:t>
            </a:r>
            <a:r>
              <a:rPr lang="en-US" sz="1000" dirty="0" err="1">
                <a:solidFill>
                  <a:srgbClr val="548235"/>
                </a:solidFill>
              </a:rPr>
              <a:t>lvscan</a:t>
            </a:r>
            <a:r>
              <a:rPr lang="en-US" sz="1000" dirty="0">
                <a:solidFill>
                  <a:srgbClr val="548235"/>
                </a:solidFill>
              </a:rPr>
              <a:t> -- Scan (all disks) for logical volumes.</a:t>
            </a:r>
          </a:p>
        </p:txBody>
      </p:sp>
    </p:spTree>
    <p:extLst>
      <p:ext uri="{BB962C8B-B14F-4D97-AF65-F5344CB8AC3E}">
        <p14:creationId xmlns:p14="http://schemas.microsoft.com/office/powerpoint/2010/main" val="31669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381000" y="26670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548235"/>
                </a:solidFill>
              </a:rPr>
              <a:t>File Systems and Disk Management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>
          <a:xfrm>
            <a:off x="4784725" y="457201"/>
            <a:ext cx="6846888" cy="6189406"/>
          </a:xfrm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GUID Partition Table</a:t>
            </a:r>
            <a:endParaRPr lang="en-US" sz="1600" i="1" dirty="0">
              <a:solidFill>
                <a:srgbClr val="548235"/>
              </a:solidFill>
            </a:endParaRPr>
          </a:p>
          <a:p>
            <a:pPr fontAlgn="base"/>
            <a:r>
              <a:rPr lang="en-US" dirty="0"/>
              <a:t>Supports disks larger than 2TiB.</a:t>
            </a:r>
          </a:p>
          <a:p>
            <a:pPr fontAlgn="base"/>
            <a:r>
              <a:rPr lang="en-US" dirty="0"/>
              <a:t>Supports partitions larger than 2TiB.</a:t>
            </a:r>
          </a:p>
          <a:p>
            <a:pPr fontAlgn="base"/>
            <a:r>
              <a:rPr lang="en-US" dirty="0"/>
              <a:t>Supports more than four partitions, with no distinction between primary, extended, and logical partitions.</a:t>
            </a:r>
          </a:p>
          <a:p>
            <a:pPr fontAlgn="base"/>
            <a:r>
              <a:rPr lang="en-US" dirty="0"/>
              <a:t>Uses GUIDs as type codes, which means there's less risk of conflicting/duplicate codes.</a:t>
            </a:r>
          </a:p>
          <a:p>
            <a:pPr fontAlgn="base"/>
            <a:r>
              <a:rPr lang="en-US" dirty="0" smtClean="0"/>
              <a:t>Provides </a:t>
            </a:r>
            <a:r>
              <a:rPr lang="en-US" dirty="0"/>
              <a:t>duplicate partition table structures at the start and end of the disk, which makes recovery from </a:t>
            </a:r>
            <a:r>
              <a:rPr lang="en-US" i="1" dirty="0"/>
              <a:t>some</a:t>
            </a:r>
            <a:r>
              <a:rPr lang="en-US" dirty="0"/>
              <a:t> types of user errors, bugs, and disk damage possible.</a:t>
            </a:r>
          </a:p>
          <a:p>
            <a:pPr fontAlgn="base"/>
            <a:r>
              <a:rPr lang="en-US" dirty="0"/>
              <a:t>Provides checksums of important data structures, which enables detection of some types of partition table damage.</a:t>
            </a:r>
          </a:p>
          <a:p>
            <a:pPr fontAlgn="base"/>
            <a:r>
              <a:rPr lang="en-US" dirty="0"/>
              <a:t>Provides a UTF partition description field, so you can give your partitions names. Note that this is independent of the name of the </a:t>
            </a:r>
            <a:r>
              <a:rPr lang="en-US" dirty="0" err="1"/>
              <a:t>filesystem</a:t>
            </a:r>
            <a:r>
              <a:rPr lang="en-US" dirty="0"/>
              <a:t> contained in the partition.</a:t>
            </a:r>
          </a:p>
          <a:p>
            <a:pPr marL="0" indent="0">
              <a:buNone/>
            </a:pPr>
            <a:endParaRPr lang="en-US" sz="1600" i="1" dirty="0">
              <a:solidFill>
                <a:srgbClr val="548235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54823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/>
          </p:nvPr>
        </p:nvSpPr>
        <p:spPr>
          <a:xfrm>
            <a:off x="381000" y="1410314"/>
            <a:ext cx="4132263" cy="4852833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MBR-based partition table </a:t>
            </a:r>
          </a:p>
          <a:p>
            <a:r>
              <a:rPr lang="en-US" sz="2000" dirty="0">
                <a:solidFill>
                  <a:schemeClr val="dk1"/>
                </a:solidFill>
              </a:rPr>
              <a:t>MBR-based partition table schemes insert the partitioning information for (usually) four "primary" partitions in the MBR. One of these partitions can be extended further into logical partitions.</a:t>
            </a:r>
          </a:p>
          <a:p>
            <a:r>
              <a:rPr lang="en-US" sz="2000" dirty="0">
                <a:solidFill>
                  <a:schemeClr val="dk1"/>
                </a:solidFill>
              </a:rPr>
              <a:t> One of the main limitations is the usage of 32 bits for storing block addresses and quantity information. For hard disks with 512-byte sectors, the MBR partition table entries allow up to a maximum of 2 </a:t>
            </a:r>
            <a:r>
              <a:rPr lang="en-US" sz="2000" dirty="0" err="1">
                <a:solidFill>
                  <a:schemeClr val="dk1"/>
                </a:solidFill>
                <a:hlinkClick r:id="rId3" tooltip="Tebibyte"/>
              </a:rPr>
              <a:t>TiB</a:t>
            </a:r>
            <a:r>
              <a:rPr lang="en-US" sz="2000" dirty="0">
                <a:solidFill>
                  <a:schemeClr val="dk1"/>
                </a:solidFill>
              </a:rPr>
              <a:t> (232 × 512 </a:t>
            </a:r>
            <a:r>
              <a:rPr lang="en-US" sz="2000" dirty="0">
                <a:solidFill>
                  <a:schemeClr val="dk1"/>
                </a:solidFill>
                <a:hlinkClick r:id="rId4" tooltip="Byte"/>
              </a:rPr>
              <a:t>bytes</a:t>
            </a:r>
            <a:r>
              <a:rPr lang="en-US" sz="2000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</p:spTree>
    <p:extLst>
      <p:ext uri="{BB962C8B-B14F-4D97-AF65-F5344CB8AC3E}">
        <p14:creationId xmlns:p14="http://schemas.microsoft.com/office/powerpoint/2010/main" val="31352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381000" y="26670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548235"/>
                </a:solidFill>
              </a:rPr>
              <a:t>File Systems and Disk Management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>
          <a:xfrm>
            <a:off x="4784725" y="457200"/>
            <a:ext cx="6846888" cy="3967316"/>
          </a:xfrm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Steps to disable and enable journaling</a:t>
            </a:r>
            <a:endParaRPr lang="en-US" sz="1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STEP 1: Unmount the file system partition whose journaling you wish to disable with </a:t>
            </a:r>
            <a:r>
              <a:rPr sz="1600" b="1" dirty="0" err="1">
                <a:solidFill>
                  <a:schemeClr val="accent6">
                    <a:lumMod val="75000"/>
                  </a:schemeClr>
                </a:solidFill>
              </a:rPr>
              <a:t>umount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</a:rPr>
              <a:t> command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STEP 2: Disable journaling for the file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system using the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following command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(to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disable journaling for an ext4 file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system)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tune2fs -O ^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has_journal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/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dev/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sdb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STEP 3: Perform a file system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check using </a:t>
            </a:r>
            <a:r>
              <a:rPr sz="1600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sz="1600" b="1" dirty="0" smtClean="0">
                <a:solidFill>
                  <a:schemeClr val="accent6">
                    <a:lumMod val="75000"/>
                  </a:schemeClr>
                </a:solidFill>
              </a:rPr>
              <a:t>fsck –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sz="1600" b="1" dirty="0" smtClean="0">
                <a:solidFill>
                  <a:schemeClr val="accent6">
                    <a:lumMod val="75000"/>
                  </a:schemeClr>
                </a:solidFill>
              </a:rPr>
              <a:t>dev/</a:t>
            </a:r>
            <a:r>
              <a:rPr sz="1600" b="1" dirty="0" err="1" smtClean="0">
                <a:solidFill>
                  <a:schemeClr val="accent6">
                    <a:lumMod val="75000"/>
                  </a:schemeClr>
                </a:solidFill>
              </a:rPr>
              <a:t>sda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* </a:t>
            </a:r>
            <a:endParaRPr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STEP 4: Reboot</a:t>
            </a:r>
            <a:endParaRPr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STEP 5: Verify that the file system has journaling disabled and the partition is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mounted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using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dumpe2fs /dev/sdb1 |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Filesystem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features  </a:t>
            </a:r>
          </a:p>
          <a:p>
            <a:pPr algn="just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if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has_journal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is indicated it is enabled, if no, it is not mentioned at all</a:t>
            </a:r>
            <a:endParaRPr sz="16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order to re-enable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journaling the steps above should be repeats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all the STEPS above, but without the ‘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’ in STEP 2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Below are the screenshots with enables and disables FS.</a:t>
            </a:r>
            <a:endParaRPr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548235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54823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/>
          </p:nvPr>
        </p:nvSpPr>
        <p:spPr>
          <a:xfrm>
            <a:off x="175752" y="1087717"/>
            <a:ext cx="4209435" cy="2286614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 algn="just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Journaling</a:t>
            </a:r>
          </a:p>
          <a:p>
            <a:pPr marL="228600" indent="-228600"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ext3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ext4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have the ability to write to a journal (Journaling file system), which logs intended changes to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filesystem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so that when a system crash occurs in the middle of an operation, the OS can read the logs and complete it, ending up in a less corrupted state than without a journal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2" y="4769327"/>
            <a:ext cx="5189670" cy="1867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12" y="4738845"/>
            <a:ext cx="5502117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381000" y="26670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48235"/>
                </a:solidFill>
              </a:rPr>
              <a:t>File Systems and Disk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/>
          </p:nvPr>
        </p:nvSpPr>
        <p:spPr>
          <a:xfrm>
            <a:off x="715102" y="1012846"/>
            <a:ext cx="4444180" cy="4194072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000" b="1" dirty="0" smtClean="0">
                <a:solidFill>
                  <a:srgbClr val="548235"/>
                </a:solidFill>
              </a:rPr>
              <a:t>Permissions in Linux</a:t>
            </a:r>
          </a:p>
          <a:p>
            <a:r>
              <a:rPr lang="en-US" sz="900" dirty="0" smtClean="0">
                <a:solidFill>
                  <a:srgbClr val="548235"/>
                </a:solidFill>
              </a:rPr>
              <a:t>Permissions in Linux are changed with the help of command </a:t>
            </a:r>
            <a:r>
              <a:rPr lang="en-US" sz="900" b="1" dirty="0" err="1" smtClean="0">
                <a:solidFill>
                  <a:srgbClr val="548235"/>
                </a:solidFill>
              </a:rPr>
              <a:t>chmod</a:t>
            </a:r>
            <a:r>
              <a:rPr lang="en-US" sz="900" b="1" dirty="0">
                <a:solidFill>
                  <a:srgbClr val="548235"/>
                </a:solidFill>
              </a:rPr>
              <a:t>. </a:t>
            </a:r>
            <a:r>
              <a:rPr lang="en-US" sz="900" b="1" dirty="0" smtClean="0">
                <a:solidFill>
                  <a:srgbClr val="548235"/>
                </a:solidFill>
              </a:rPr>
              <a:t> </a:t>
            </a:r>
            <a:r>
              <a:rPr lang="en-US" sz="900" dirty="0" smtClean="0">
                <a:solidFill>
                  <a:srgbClr val="548235"/>
                </a:solidFill>
              </a:rPr>
              <a:t>It</a:t>
            </a:r>
            <a:r>
              <a:rPr lang="en-US" sz="900" b="1" dirty="0" smtClean="0">
                <a:solidFill>
                  <a:srgbClr val="548235"/>
                </a:solidFill>
              </a:rPr>
              <a:t> </a:t>
            </a:r>
            <a:r>
              <a:rPr lang="en-US" sz="900" dirty="0" smtClean="0">
                <a:solidFill>
                  <a:srgbClr val="548235"/>
                </a:solidFill>
              </a:rPr>
              <a:t>changes </a:t>
            </a:r>
            <a:r>
              <a:rPr lang="en-US" sz="900" dirty="0">
                <a:solidFill>
                  <a:srgbClr val="548235"/>
                </a:solidFill>
              </a:rPr>
              <a:t>the file mode bits of each given file according to mode, which can be either a symbolic representation of changes to make</a:t>
            </a:r>
            <a:r>
              <a:rPr lang="en-US" sz="900" dirty="0" smtClean="0">
                <a:solidFill>
                  <a:srgbClr val="548235"/>
                </a:solidFill>
              </a:rPr>
              <a:t>, or </a:t>
            </a:r>
            <a:r>
              <a:rPr lang="en-US" sz="900" dirty="0">
                <a:solidFill>
                  <a:srgbClr val="548235"/>
                </a:solidFill>
              </a:rPr>
              <a:t>an octal number representing the bit pattern for the new mode bits</a:t>
            </a:r>
            <a:r>
              <a:rPr lang="en-US" sz="900" dirty="0" smtClean="0">
                <a:solidFill>
                  <a:srgbClr val="548235"/>
                </a:solidFill>
              </a:rPr>
              <a:t>. </a:t>
            </a:r>
            <a:r>
              <a:rPr lang="en-US" sz="900" dirty="0">
                <a:solidFill>
                  <a:srgbClr val="548235"/>
                </a:solidFill>
              </a:rPr>
              <a:t>Example: “</a:t>
            </a:r>
            <a:r>
              <a:rPr lang="en-US" sz="900" b="1" dirty="0" err="1">
                <a:solidFill>
                  <a:srgbClr val="548235"/>
                </a:solidFill>
              </a:rPr>
              <a:t>chmod</a:t>
            </a:r>
            <a:r>
              <a:rPr lang="en-US" sz="900" b="1" dirty="0">
                <a:solidFill>
                  <a:srgbClr val="548235"/>
                </a:solidFill>
              </a:rPr>
              <a:t> </a:t>
            </a:r>
            <a:r>
              <a:rPr lang="en-US" sz="900" b="1" dirty="0" smtClean="0">
                <a:solidFill>
                  <a:srgbClr val="548235"/>
                </a:solidFill>
              </a:rPr>
              <a:t>754 </a:t>
            </a:r>
            <a:r>
              <a:rPr lang="en-US" sz="900" b="1" dirty="0">
                <a:solidFill>
                  <a:srgbClr val="548235"/>
                </a:solidFill>
              </a:rPr>
              <a:t>filename</a:t>
            </a:r>
            <a:r>
              <a:rPr lang="en-US" sz="900" b="1" dirty="0" smtClean="0">
                <a:solidFill>
                  <a:srgbClr val="548235"/>
                </a:solidFill>
              </a:rPr>
              <a:t>”. </a:t>
            </a:r>
            <a:r>
              <a:rPr lang="en-US" sz="900" dirty="0" smtClean="0">
                <a:solidFill>
                  <a:srgbClr val="548235"/>
                </a:solidFill>
              </a:rPr>
              <a:t>Below is a representation of rights in numeric way:</a:t>
            </a:r>
          </a:p>
          <a:p>
            <a:endParaRPr lang="en-US" sz="900" dirty="0">
              <a:solidFill>
                <a:srgbClr val="548235"/>
              </a:solidFill>
            </a:endParaRPr>
          </a:p>
          <a:p>
            <a:endParaRPr lang="en-US" sz="900" dirty="0" smtClean="0">
              <a:solidFill>
                <a:srgbClr val="548235"/>
              </a:solidFill>
            </a:endParaRPr>
          </a:p>
          <a:p>
            <a:endParaRPr lang="en-US" sz="900" dirty="0">
              <a:solidFill>
                <a:srgbClr val="548235"/>
              </a:solidFill>
            </a:endParaRPr>
          </a:p>
          <a:p>
            <a:endParaRPr lang="en-US" sz="900" dirty="0" smtClean="0">
              <a:solidFill>
                <a:srgbClr val="548235"/>
              </a:solidFill>
            </a:endParaRPr>
          </a:p>
          <a:p>
            <a:endParaRPr lang="en-US" sz="900" dirty="0">
              <a:solidFill>
                <a:srgbClr val="548235"/>
              </a:solidFill>
            </a:endParaRPr>
          </a:p>
          <a:p>
            <a:endParaRPr lang="en-US" sz="900" dirty="0" smtClean="0">
              <a:solidFill>
                <a:srgbClr val="548235"/>
              </a:solidFill>
            </a:endParaRPr>
          </a:p>
          <a:p>
            <a:endParaRPr lang="en-US" sz="900" dirty="0">
              <a:solidFill>
                <a:srgbClr val="548235"/>
              </a:solidFill>
            </a:endParaRPr>
          </a:p>
          <a:p>
            <a:endParaRPr lang="en-US" sz="900" dirty="0" smtClean="0">
              <a:solidFill>
                <a:srgbClr val="548235"/>
              </a:solidFill>
            </a:endParaRPr>
          </a:p>
          <a:p>
            <a:endParaRPr lang="en-US" sz="900" dirty="0" smtClean="0">
              <a:solidFill>
                <a:srgbClr val="548235"/>
              </a:solidFill>
            </a:endParaRPr>
          </a:p>
          <a:p>
            <a:r>
              <a:rPr lang="en-US" sz="900" dirty="0" smtClean="0">
                <a:solidFill>
                  <a:srgbClr val="548235"/>
                </a:solidFill>
              </a:rPr>
              <a:t> </a:t>
            </a:r>
            <a:r>
              <a:rPr lang="en-US" sz="900" dirty="0">
                <a:solidFill>
                  <a:srgbClr val="548235"/>
                </a:solidFill>
              </a:rPr>
              <a:t>The </a:t>
            </a:r>
            <a:r>
              <a:rPr lang="en-US" sz="900" b="1" dirty="0" err="1">
                <a:solidFill>
                  <a:srgbClr val="548235"/>
                </a:solidFill>
              </a:rPr>
              <a:t>chmod</a:t>
            </a:r>
            <a:r>
              <a:rPr lang="en-US" sz="900" dirty="0">
                <a:solidFill>
                  <a:srgbClr val="548235"/>
                </a:solidFill>
              </a:rPr>
              <a:t> command lets add and subtract permissions from an existing set using + or - instead of </a:t>
            </a:r>
            <a:r>
              <a:rPr lang="en-US" sz="900" dirty="0" smtClean="0">
                <a:solidFill>
                  <a:srgbClr val="548235"/>
                </a:solidFill>
              </a:rPr>
              <a:t>= (e.g. to change a permission from r-- to </a:t>
            </a:r>
            <a:r>
              <a:rPr lang="en-US" sz="900" dirty="0" err="1" smtClean="0">
                <a:solidFill>
                  <a:srgbClr val="548235"/>
                </a:solidFill>
              </a:rPr>
              <a:t>rw</a:t>
            </a:r>
            <a:r>
              <a:rPr lang="en-US" sz="900" dirty="0" smtClean="0">
                <a:solidFill>
                  <a:srgbClr val="548235"/>
                </a:solidFill>
              </a:rPr>
              <a:t>-, you need to include r as well as w after the = in the </a:t>
            </a:r>
            <a:r>
              <a:rPr lang="en-US" sz="900" dirty="0" err="1" smtClean="0">
                <a:solidFill>
                  <a:srgbClr val="548235"/>
                </a:solidFill>
              </a:rPr>
              <a:t>chmod</a:t>
            </a:r>
            <a:r>
              <a:rPr lang="en-US" sz="900" dirty="0" smtClean="0">
                <a:solidFill>
                  <a:srgbClr val="548235"/>
                </a:solidFill>
              </a:rPr>
              <a:t> command invocation. If </a:t>
            </a:r>
            <a:r>
              <a:rPr lang="en-US" sz="900" dirty="0">
                <a:solidFill>
                  <a:srgbClr val="548235"/>
                </a:solidFill>
              </a:rPr>
              <a:t>you missed out r, it would take away the r permission as they are being re-written with the =. Using + and - avoids this by adding or taking away from the current set of permissions</a:t>
            </a:r>
            <a:r>
              <a:rPr lang="en-US" sz="900" dirty="0" smtClean="0">
                <a:solidFill>
                  <a:srgbClr val="548235"/>
                </a:solidFill>
              </a:rPr>
              <a:t>). Example</a:t>
            </a:r>
            <a:r>
              <a:rPr lang="en-US" sz="900" dirty="0">
                <a:solidFill>
                  <a:srgbClr val="548235"/>
                </a:solidFill>
              </a:rPr>
              <a:t>: </a:t>
            </a:r>
            <a:r>
              <a:rPr lang="en-US" sz="900" dirty="0" smtClean="0">
                <a:solidFill>
                  <a:srgbClr val="548235"/>
                </a:solidFill>
              </a:rPr>
              <a:t>“</a:t>
            </a:r>
            <a:r>
              <a:rPr lang="en-US" sz="900" b="1" dirty="0" err="1" smtClean="0">
                <a:solidFill>
                  <a:srgbClr val="548235"/>
                </a:solidFill>
              </a:rPr>
              <a:t>chmod</a:t>
            </a:r>
            <a:r>
              <a:rPr lang="en-US" sz="900" b="1" dirty="0" smtClean="0">
                <a:solidFill>
                  <a:srgbClr val="548235"/>
                </a:solidFill>
              </a:rPr>
              <a:t> </a:t>
            </a:r>
            <a:r>
              <a:rPr lang="en-US" sz="900" b="1" dirty="0" err="1">
                <a:solidFill>
                  <a:srgbClr val="548235"/>
                </a:solidFill>
              </a:rPr>
              <a:t>g+w</a:t>
            </a:r>
            <a:r>
              <a:rPr lang="en-US" sz="900" b="1" dirty="0">
                <a:solidFill>
                  <a:srgbClr val="548235"/>
                </a:solidFill>
              </a:rPr>
              <a:t> </a:t>
            </a:r>
            <a:r>
              <a:rPr lang="en-US" sz="900" b="1" dirty="0" smtClean="0">
                <a:solidFill>
                  <a:srgbClr val="548235"/>
                </a:solidFill>
              </a:rPr>
              <a:t>filename”</a:t>
            </a:r>
            <a:endParaRPr lang="en-US" sz="900" b="1" dirty="0">
              <a:solidFill>
                <a:srgbClr val="54823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  <p:sp>
        <p:nvSpPr>
          <p:cNvPr id="12" name="Text Placeholder 5"/>
          <p:cNvSpPr txBox="1">
            <a:spLocks/>
          </p:cNvSpPr>
          <p:nvPr>
            <p:extLst/>
          </p:nvPr>
        </p:nvSpPr>
        <p:spPr>
          <a:xfrm>
            <a:off x="6411381" y="318933"/>
            <a:ext cx="3512317" cy="4816947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548235"/>
                </a:solidFill>
              </a:rPr>
              <a:t>UMASK</a:t>
            </a:r>
          </a:p>
          <a:p>
            <a:r>
              <a:rPr lang="en-US" sz="900" dirty="0">
                <a:solidFill>
                  <a:srgbClr val="548235"/>
                </a:solidFill>
              </a:rPr>
              <a:t>Generally, the mask only affects file permissions during the creation of new files and has no effect when file permissions are changed in existing files, however, the </a:t>
            </a:r>
            <a:r>
              <a:rPr lang="en-US" sz="900" dirty="0" err="1">
                <a:solidFill>
                  <a:srgbClr val="548235"/>
                </a:solidFill>
              </a:rPr>
              <a:t>chmod</a:t>
            </a:r>
            <a:r>
              <a:rPr lang="en-US" sz="900" dirty="0">
                <a:solidFill>
                  <a:srgbClr val="548235"/>
                </a:solidFill>
              </a:rPr>
              <a:t> command will check the mask when the </a:t>
            </a:r>
            <a:r>
              <a:rPr lang="en-US" sz="900" dirty="0" err="1">
                <a:solidFill>
                  <a:srgbClr val="548235"/>
                </a:solidFill>
              </a:rPr>
              <a:t>chmod</a:t>
            </a:r>
            <a:r>
              <a:rPr lang="en-US" sz="900" dirty="0">
                <a:solidFill>
                  <a:srgbClr val="548235"/>
                </a:solidFill>
              </a:rPr>
              <a:t> options are specified using symbolic mode and a user is not specified.</a:t>
            </a:r>
          </a:p>
          <a:p>
            <a:r>
              <a:rPr lang="en-US" sz="900" dirty="0">
                <a:solidFill>
                  <a:srgbClr val="548235"/>
                </a:solidFill>
              </a:rPr>
              <a:t>The mask is stored as a group of bits. It may be represented as binary, octal or symbolic notation. The </a:t>
            </a:r>
            <a:r>
              <a:rPr lang="en-US" sz="900" dirty="0" err="1">
                <a:solidFill>
                  <a:srgbClr val="548235"/>
                </a:solidFill>
              </a:rPr>
              <a:t>umask</a:t>
            </a:r>
            <a:r>
              <a:rPr lang="en-US" sz="900" dirty="0">
                <a:solidFill>
                  <a:srgbClr val="548235"/>
                </a:solidFill>
              </a:rPr>
              <a:t> command allows the mask to be set as octal (e.g. 0754) or symbolic (e.g. u=</a:t>
            </a:r>
            <a:r>
              <a:rPr lang="en-US" sz="900" dirty="0" err="1">
                <a:solidFill>
                  <a:srgbClr val="548235"/>
                </a:solidFill>
              </a:rPr>
              <a:t>rwx,g</a:t>
            </a:r>
            <a:r>
              <a:rPr lang="en-US" sz="900" dirty="0">
                <a:solidFill>
                  <a:srgbClr val="548235"/>
                </a:solidFill>
              </a:rPr>
              <a:t>=</a:t>
            </a:r>
            <a:r>
              <a:rPr lang="en-US" sz="900" dirty="0" err="1">
                <a:solidFill>
                  <a:srgbClr val="548235"/>
                </a:solidFill>
              </a:rPr>
              <a:t>rx,o</a:t>
            </a:r>
            <a:r>
              <a:rPr lang="en-US" sz="900" dirty="0">
                <a:solidFill>
                  <a:srgbClr val="548235"/>
                </a:solidFill>
              </a:rPr>
              <a:t>=r) notation.</a:t>
            </a:r>
          </a:p>
          <a:p>
            <a:r>
              <a:rPr lang="en-US" sz="900" dirty="0">
                <a:solidFill>
                  <a:srgbClr val="548235"/>
                </a:solidFill>
              </a:rPr>
              <a:t>The mask and the </a:t>
            </a:r>
            <a:r>
              <a:rPr lang="en-US" sz="900" dirty="0" err="1">
                <a:solidFill>
                  <a:srgbClr val="548235"/>
                </a:solidFill>
              </a:rPr>
              <a:t>umask</a:t>
            </a:r>
            <a:r>
              <a:rPr lang="en-US" sz="900" dirty="0">
                <a:solidFill>
                  <a:srgbClr val="548235"/>
                </a:solidFill>
              </a:rPr>
              <a:t> command were introduced around 1978 between the sixth edition and the eighth edition of the operating system, so it could allow sites, groups and individuals to choose their own defaults.</a:t>
            </a:r>
          </a:p>
          <a:p>
            <a:r>
              <a:rPr lang="en-US" sz="900" dirty="0">
                <a:solidFill>
                  <a:srgbClr val="548235"/>
                </a:solidFill>
              </a:rPr>
              <a:t>Defaults for Directories: </a:t>
            </a:r>
            <a:r>
              <a:rPr lang="en-US" sz="1050" b="1" dirty="0" err="1">
                <a:solidFill>
                  <a:srgbClr val="548235"/>
                </a:solidFill>
              </a:rPr>
              <a:t>rwx</a:t>
            </a:r>
            <a:r>
              <a:rPr lang="en-US" sz="1050" b="1" dirty="0">
                <a:solidFill>
                  <a:srgbClr val="548235"/>
                </a:solidFill>
              </a:rPr>
              <a:t> </a:t>
            </a:r>
            <a:r>
              <a:rPr lang="en-US" sz="1050" b="1" dirty="0" err="1">
                <a:solidFill>
                  <a:srgbClr val="548235"/>
                </a:solidFill>
              </a:rPr>
              <a:t>rwx</a:t>
            </a:r>
            <a:r>
              <a:rPr lang="en-US" sz="1050" b="1" dirty="0">
                <a:solidFill>
                  <a:srgbClr val="548235"/>
                </a:solidFill>
              </a:rPr>
              <a:t> </a:t>
            </a:r>
            <a:r>
              <a:rPr lang="en-US" sz="1050" b="1" dirty="0" err="1">
                <a:solidFill>
                  <a:srgbClr val="548235"/>
                </a:solidFill>
              </a:rPr>
              <a:t>rwx</a:t>
            </a:r>
            <a:endParaRPr lang="en-US" sz="1050" b="1" dirty="0">
              <a:solidFill>
                <a:srgbClr val="548235"/>
              </a:solidFill>
            </a:endParaRPr>
          </a:p>
          <a:p>
            <a:r>
              <a:rPr lang="en-US" sz="900" dirty="0" err="1">
                <a:solidFill>
                  <a:srgbClr val="548235"/>
                </a:solidFill>
              </a:rPr>
              <a:t>Defualts</a:t>
            </a:r>
            <a:r>
              <a:rPr lang="en-US" sz="900" dirty="0">
                <a:solidFill>
                  <a:srgbClr val="548235"/>
                </a:solidFill>
              </a:rPr>
              <a:t> for File: </a:t>
            </a:r>
            <a:r>
              <a:rPr lang="en-US" sz="1050" b="1" dirty="0" err="1">
                <a:solidFill>
                  <a:srgbClr val="548235"/>
                </a:solidFill>
              </a:rPr>
              <a:t>rw-rw-rw</a:t>
            </a:r>
            <a:r>
              <a:rPr lang="en-US" sz="1050" b="1" dirty="0">
                <a:solidFill>
                  <a:srgbClr val="548235"/>
                </a:solidFill>
              </a:rPr>
              <a:t>-</a:t>
            </a:r>
          </a:p>
          <a:p>
            <a:r>
              <a:rPr lang="en-US" sz="900" dirty="0">
                <a:solidFill>
                  <a:srgbClr val="548235"/>
                </a:solidFill>
              </a:rPr>
              <a:t>The picture below </a:t>
            </a:r>
            <a:r>
              <a:rPr lang="en-US" sz="900" dirty="0" smtClean="0">
                <a:solidFill>
                  <a:srgbClr val="548235"/>
                </a:solidFill>
              </a:rPr>
              <a:t>explains </a:t>
            </a:r>
            <a:r>
              <a:rPr lang="en-US" sz="900" dirty="0">
                <a:solidFill>
                  <a:srgbClr val="548235"/>
                </a:solidFill>
              </a:rPr>
              <a:t>that first digit implies the rights that will be removed from owner (user), second – from group and third from other users</a:t>
            </a:r>
            <a:r>
              <a:rPr lang="en-US" sz="900" dirty="0" smtClean="0">
                <a:solidFill>
                  <a:srgbClr val="548235"/>
                </a:solidFill>
              </a:rPr>
              <a:t>). In this case the new file with have permission 774</a:t>
            </a:r>
            <a:endParaRPr lang="en-US" sz="900" dirty="0">
              <a:solidFill>
                <a:srgbClr val="548235"/>
              </a:solidFill>
            </a:endParaRPr>
          </a:p>
          <a:p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6" y="1902158"/>
            <a:ext cx="2541332" cy="2130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6" y="3522780"/>
            <a:ext cx="2827265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409575" y="28575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548235"/>
                </a:solidFill>
              </a:rPr>
              <a:t>File Systems and Disk Management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/>
          </p:nvPr>
        </p:nvSpPr>
        <p:spPr>
          <a:xfrm>
            <a:off x="576388" y="1261383"/>
            <a:ext cx="9958841" cy="3811588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Resources: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https://askubuntu.com/questions/19796/filesystem-types-for-partitions</a:t>
            </a:r>
            <a:endParaRPr lang="en-US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http://cybergav.in/2011/11/15/how-to-disableenable-journaling-on-an-ext4-filesystem</a:t>
            </a:r>
            <a:r>
              <a:rPr lang="en-US" dirty="0" smtClean="0">
                <a:hlinkClick r:id="rId4"/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wiki.archlinux.org/index.php/Persistent_block_device_naming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48235"/>
                </a:solidFill>
                <a:hlinkClick r:id="rId5"/>
              </a:rPr>
              <a:t>https://www.howtogeek.com/howto/40702/how-to-manage-and-use-lvm-logical-volume-management-in-ubuntu</a:t>
            </a:r>
            <a:r>
              <a:rPr lang="en-US" dirty="0" smtClean="0">
                <a:solidFill>
                  <a:srgbClr val="548235"/>
                </a:solidFill>
                <a:hlinkClick r:id="rId5"/>
              </a:rPr>
              <a:t>/</a:t>
            </a:r>
            <a:endParaRPr lang="en-US" dirty="0" smtClean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48235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rgbClr val="548235"/>
                </a:solidFill>
                <a:hlinkClick r:id="rId6"/>
              </a:rPr>
              <a:t>askubuntu.com/questions/76913/how-can-i-check-if-a-particular-partition-ext4-is-journaled</a:t>
            </a:r>
            <a:endParaRPr lang="en-US" dirty="0" smtClean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48235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rgbClr val="548235"/>
                </a:solidFill>
                <a:hlinkClick r:id="rId7"/>
              </a:rPr>
              <a:t>www.tldp.org/HOWTO/LVM-HOWTO/upgraderoottolvm.html</a:t>
            </a:r>
            <a:endParaRPr lang="en-US" dirty="0" smtClean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48235"/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rgbClr val="548235"/>
                </a:solidFill>
                <a:hlinkClick r:id="rId8"/>
              </a:rPr>
              <a:t>askubuntu.com/questions/24027/how-can-i-resize-an-ext-root-partition-at-runtime</a:t>
            </a:r>
            <a:endParaRPr lang="en-US" dirty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48235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548235"/>
                </a:solidFill>
                <a:hlinkClick r:id="rId9"/>
              </a:rPr>
              <a:t>unix.stackexchange.com/questions/79395/how-does-the-sticky-bit-work</a:t>
            </a:r>
            <a:endParaRPr lang="en-US" dirty="0" smtClean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48235"/>
                </a:solidFill>
                <a:hlinkClick r:id="rId10"/>
              </a:rPr>
              <a:t>http://</a:t>
            </a:r>
            <a:r>
              <a:rPr lang="en-US" dirty="0" smtClean="0">
                <a:solidFill>
                  <a:srgbClr val="548235"/>
                </a:solidFill>
                <a:hlinkClick r:id="rId10"/>
              </a:rPr>
              <a:t>www.nix.ru/computer_hardware_news/hardware_news_viewer.html?id=187685</a:t>
            </a:r>
            <a:endParaRPr lang="en-US" dirty="0" smtClean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5482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hlinkClick r:id="rId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hlinkClick r:id="rId11" invalidUrl="http://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</p:spTree>
    <p:extLst>
      <p:ext uri="{BB962C8B-B14F-4D97-AF65-F5344CB8AC3E}">
        <p14:creationId xmlns:p14="http://schemas.microsoft.com/office/powerpoint/2010/main" val="41144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11356</TotalTime>
  <Words>1180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File Systems and Disk Management</vt:lpstr>
      <vt:lpstr>File Systems and Disk Management</vt:lpstr>
      <vt:lpstr>File Systems and Disk Management</vt:lpstr>
      <vt:lpstr>File Systems and Disk Management</vt:lpstr>
      <vt:lpstr>File Systems and Disk Management</vt:lpstr>
      <vt:lpstr>File Systems and Disk Management</vt:lpstr>
      <vt:lpstr>File Systems and Disk Management</vt:lpstr>
      <vt:lpstr>File Systems and Disk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 and Disk Management</dc:title>
  <dc:creator>Iryna Diudiuk</dc:creator>
  <cp:lastModifiedBy>Iryna Diudiuk</cp:lastModifiedBy>
  <cp:revision>40</cp:revision>
  <dcterms:modified xsi:type="dcterms:W3CDTF">2017-09-26T14:37:59Z</dcterms:modified>
</cp:coreProperties>
</file>