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2" r:id="rId3"/>
    <p:sldId id="257" r:id="rId4"/>
    <p:sldId id="266" r:id="rId5"/>
    <p:sldId id="264" r:id="rId6"/>
    <p:sldId id="265"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2" d="100"/>
          <a:sy n="62" d="100"/>
        </p:scale>
        <p:origin x="42"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94430D-C74C-43C9-AD62-A616850FFC36}"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DC8E9-372C-484F-94B7-D1ED16D9E3AD}" type="slidenum">
              <a:rPr lang="en-US" smtClean="0"/>
              <a:t>‹#›</a:t>
            </a:fld>
            <a:endParaRPr lang="en-US"/>
          </a:p>
        </p:txBody>
      </p:sp>
    </p:spTree>
    <p:extLst>
      <p:ext uri="{BB962C8B-B14F-4D97-AF65-F5344CB8AC3E}">
        <p14:creationId xmlns:p14="http://schemas.microsoft.com/office/powerpoint/2010/main" val="4278089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4430D-C74C-43C9-AD62-A616850FFC36}"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DC8E9-372C-484F-94B7-D1ED16D9E3AD}" type="slidenum">
              <a:rPr lang="en-US" smtClean="0"/>
              <a:t>‹#›</a:t>
            </a:fld>
            <a:endParaRPr lang="en-US"/>
          </a:p>
        </p:txBody>
      </p:sp>
    </p:spTree>
    <p:extLst>
      <p:ext uri="{BB962C8B-B14F-4D97-AF65-F5344CB8AC3E}">
        <p14:creationId xmlns:p14="http://schemas.microsoft.com/office/powerpoint/2010/main" val="357381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4430D-C74C-43C9-AD62-A616850FFC36}"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DC8E9-372C-484F-94B7-D1ED16D9E3AD}" type="slidenum">
              <a:rPr lang="en-US" smtClean="0"/>
              <a:t>‹#›</a:t>
            </a:fld>
            <a:endParaRPr lang="en-US"/>
          </a:p>
        </p:txBody>
      </p:sp>
    </p:spTree>
    <p:extLst>
      <p:ext uri="{BB962C8B-B14F-4D97-AF65-F5344CB8AC3E}">
        <p14:creationId xmlns:p14="http://schemas.microsoft.com/office/powerpoint/2010/main" val="3720693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4430D-C74C-43C9-AD62-A616850FFC36}"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DC8E9-372C-484F-94B7-D1ED16D9E3AD}" type="slidenum">
              <a:rPr lang="en-US" smtClean="0"/>
              <a:t>‹#›</a:t>
            </a:fld>
            <a:endParaRPr lang="en-US"/>
          </a:p>
        </p:txBody>
      </p:sp>
    </p:spTree>
    <p:extLst>
      <p:ext uri="{BB962C8B-B14F-4D97-AF65-F5344CB8AC3E}">
        <p14:creationId xmlns:p14="http://schemas.microsoft.com/office/powerpoint/2010/main" val="3274754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94430D-C74C-43C9-AD62-A616850FFC36}"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DC8E9-372C-484F-94B7-D1ED16D9E3AD}" type="slidenum">
              <a:rPr lang="en-US" smtClean="0"/>
              <a:t>‹#›</a:t>
            </a:fld>
            <a:endParaRPr lang="en-US"/>
          </a:p>
        </p:txBody>
      </p:sp>
    </p:spTree>
    <p:extLst>
      <p:ext uri="{BB962C8B-B14F-4D97-AF65-F5344CB8AC3E}">
        <p14:creationId xmlns:p14="http://schemas.microsoft.com/office/powerpoint/2010/main" val="49015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94430D-C74C-43C9-AD62-A616850FFC36}"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DC8E9-372C-484F-94B7-D1ED16D9E3AD}" type="slidenum">
              <a:rPr lang="en-US" smtClean="0"/>
              <a:t>‹#›</a:t>
            </a:fld>
            <a:endParaRPr lang="en-US"/>
          </a:p>
        </p:txBody>
      </p:sp>
    </p:spTree>
    <p:extLst>
      <p:ext uri="{BB962C8B-B14F-4D97-AF65-F5344CB8AC3E}">
        <p14:creationId xmlns:p14="http://schemas.microsoft.com/office/powerpoint/2010/main" val="1736261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94430D-C74C-43C9-AD62-A616850FFC36}" type="datetimeFigureOut">
              <a:rPr lang="en-US" smtClean="0"/>
              <a:t>6/22/2017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7DC8E9-372C-484F-94B7-D1ED16D9E3AD}" type="slidenum">
              <a:rPr lang="en-US" smtClean="0"/>
              <a:t>‹#›</a:t>
            </a:fld>
            <a:endParaRPr lang="en-US"/>
          </a:p>
        </p:txBody>
      </p:sp>
    </p:spTree>
    <p:extLst>
      <p:ext uri="{BB962C8B-B14F-4D97-AF65-F5344CB8AC3E}">
        <p14:creationId xmlns:p14="http://schemas.microsoft.com/office/powerpoint/2010/main" val="4237144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94430D-C74C-43C9-AD62-A616850FFC36}" type="datetimeFigureOut">
              <a:rPr lang="en-US" smtClean="0"/>
              <a:t>6/22/2017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7DC8E9-372C-484F-94B7-D1ED16D9E3AD}" type="slidenum">
              <a:rPr lang="en-US" smtClean="0"/>
              <a:t>‹#›</a:t>
            </a:fld>
            <a:endParaRPr lang="en-US"/>
          </a:p>
        </p:txBody>
      </p:sp>
    </p:spTree>
    <p:extLst>
      <p:ext uri="{BB962C8B-B14F-4D97-AF65-F5344CB8AC3E}">
        <p14:creationId xmlns:p14="http://schemas.microsoft.com/office/powerpoint/2010/main" val="162076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4430D-C74C-43C9-AD62-A616850FFC36}" type="datetimeFigureOut">
              <a:rPr lang="en-US" smtClean="0"/>
              <a:t>6/22/2017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7DC8E9-372C-484F-94B7-D1ED16D9E3AD}" type="slidenum">
              <a:rPr lang="en-US" smtClean="0"/>
              <a:t>‹#›</a:t>
            </a:fld>
            <a:endParaRPr lang="en-US"/>
          </a:p>
        </p:txBody>
      </p:sp>
    </p:spTree>
    <p:extLst>
      <p:ext uri="{BB962C8B-B14F-4D97-AF65-F5344CB8AC3E}">
        <p14:creationId xmlns:p14="http://schemas.microsoft.com/office/powerpoint/2010/main" val="32960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94430D-C74C-43C9-AD62-A616850FFC36}"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DC8E9-372C-484F-94B7-D1ED16D9E3AD}" type="slidenum">
              <a:rPr lang="en-US" smtClean="0"/>
              <a:t>‹#›</a:t>
            </a:fld>
            <a:endParaRPr lang="en-US"/>
          </a:p>
        </p:txBody>
      </p:sp>
    </p:spTree>
    <p:extLst>
      <p:ext uri="{BB962C8B-B14F-4D97-AF65-F5344CB8AC3E}">
        <p14:creationId xmlns:p14="http://schemas.microsoft.com/office/powerpoint/2010/main" val="189974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94430D-C74C-43C9-AD62-A616850FFC36}"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DC8E9-372C-484F-94B7-D1ED16D9E3AD}" type="slidenum">
              <a:rPr lang="en-US" smtClean="0"/>
              <a:t>‹#›</a:t>
            </a:fld>
            <a:endParaRPr lang="en-US"/>
          </a:p>
        </p:txBody>
      </p:sp>
    </p:spTree>
    <p:extLst>
      <p:ext uri="{BB962C8B-B14F-4D97-AF65-F5344CB8AC3E}">
        <p14:creationId xmlns:p14="http://schemas.microsoft.com/office/powerpoint/2010/main" val="2043672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4430D-C74C-43C9-AD62-A616850FFC36}" type="datetimeFigureOut">
              <a:rPr lang="en-US" smtClean="0"/>
              <a:t>6/22/2017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DC8E9-372C-484F-94B7-D1ED16D9E3AD}" type="slidenum">
              <a:rPr lang="en-US" smtClean="0"/>
              <a:t>‹#›</a:t>
            </a:fld>
            <a:endParaRPr lang="en-US"/>
          </a:p>
        </p:txBody>
      </p:sp>
    </p:spTree>
    <p:extLst>
      <p:ext uri="{BB962C8B-B14F-4D97-AF65-F5344CB8AC3E}">
        <p14:creationId xmlns:p14="http://schemas.microsoft.com/office/powerpoint/2010/main" val="180629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hyperlink" Target="https://unix.stackexchange.com/questions/50665/what-is-the-difference-between-interactive-shells-login-shells-non-login-shell" TargetMode="External"/><Relationship Id="rId3" Type="http://schemas.openxmlformats.org/officeDocument/2006/relationships/hyperlink" Target="http://vic.gedris.org/Manual-ShellIntro/1.2/ShellIntro.pdf" TargetMode="External"/><Relationship Id="rId7" Type="http://schemas.openxmlformats.org/officeDocument/2006/relationships/hyperlink" Target="https://busybox.net/BusyBox.html" TargetMode="External"/><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hyperlink" Target="https://www.digitalocean.com/community/tutorials/how-to-read-and-set-environmental-and-shell-variables-on-a-linux-vps" TargetMode="External"/><Relationship Id="rId5" Type="http://schemas.openxmlformats.org/officeDocument/2006/relationships/hyperlink" Target="https://unix.stackexchange.com/questions/19451/difference-between-help-info-and-man-command" TargetMode="External"/><Relationship Id="rId4" Type="http://schemas.openxmlformats.org/officeDocument/2006/relationships/hyperlink" Target="https://www.howtogeek.com/108890/how-to-get-help-with-a-command-from-the-linux-terminal-8-tricks-for-beginners-pros-alik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9856" y="82732"/>
            <a:ext cx="4402501" cy="701040"/>
          </a:xfrm>
        </p:spPr>
        <p:txBody>
          <a:bodyPr>
            <a:normAutofit fontScale="90000"/>
          </a:bodyPr>
          <a:lstStyle/>
          <a:p>
            <a:r>
              <a:rPr lang="en-US" b="1" dirty="0">
                <a:solidFill>
                  <a:schemeClr val="accent6">
                    <a:lumMod val="75000"/>
                  </a:schemeClr>
                </a:solidFill>
              </a:rPr>
              <a:t>Linux Command Line Basics</a:t>
            </a:r>
          </a:p>
        </p:txBody>
      </p:sp>
      <p:sp>
        <p:nvSpPr>
          <p:cNvPr id="5" name="Content Placeholder 4"/>
          <p:cNvSpPr>
            <a:spLocks noGrp="1"/>
          </p:cNvSpPr>
          <p:nvPr>
            <p:ph idx="1"/>
          </p:nvPr>
        </p:nvSpPr>
        <p:spPr>
          <a:xfrm>
            <a:off x="5539327" y="366883"/>
            <a:ext cx="6172200" cy="6121785"/>
          </a:xfrm>
          <a:solidFill>
            <a:schemeClr val="lt1">
              <a:alpha val="60000"/>
            </a:schemeClr>
          </a:solidFill>
        </p:spPr>
        <p:style>
          <a:lnRef idx="2">
            <a:schemeClr val="accent4"/>
          </a:lnRef>
          <a:fillRef idx="1">
            <a:schemeClr val="lt1"/>
          </a:fillRef>
          <a:effectRef idx="0">
            <a:schemeClr val="accent4"/>
          </a:effectRef>
          <a:fontRef idx="minor">
            <a:schemeClr val="dk1"/>
          </a:fontRef>
        </p:style>
        <p:txBody>
          <a:bodyPr>
            <a:normAutofit fontScale="77500" lnSpcReduction="20000"/>
          </a:bodyPr>
          <a:lstStyle/>
          <a:p>
            <a:pPr marL="0" indent="0">
              <a:buNone/>
            </a:pPr>
            <a:r>
              <a:rPr lang="en-US" sz="2000" b="1" dirty="0" smtClean="0"/>
              <a:t>MAN</a:t>
            </a:r>
          </a:p>
          <a:p>
            <a:pPr>
              <a:buFont typeface="Wingdings" panose="05000000000000000000" pitchFamily="2" charset="2"/>
              <a:buChar char="Ø"/>
            </a:pPr>
            <a:r>
              <a:rPr lang="en-US" sz="2000" dirty="0" smtClean="0"/>
              <a:t>is </a:t>
            </a:r>
            <a:r>
              <a:rPr lang="en-US" sz="2000" dirty="0"/>
              <a:t>a form of software documentation usually found on a Unix or Unix-like operating system. The man command is used to format and display the man pages. </a:t>
            </a:r>
            <a:r>
              <a:rPr lang="en-US" sz="2000" dirty="0" smtClean="0"/>
              <a:t>Can be accessed without internet connection. </a:t>
            </a:r>
            <a:endParaRPr lang="en-US" sz="2000" dirty="0"/>
          </a:p>
          <a:p>
            <a:pPr>
              <a:buFont typeface="Wingdings" panose="05000000000000000000" pitchFamily="2" charset="2"/>
              <a:buChar char="Ø"/>
            </a:pPr>
            <a:r>
              <a:rPr lang="en-US" sz="2000" dirty="0" smtClean="0"/>
              <a:t>topics </a:t>
            </a:r>
            <a:r>
              <a:rPr lang="en-US" sz="2000" dirty="0"/>
              <a:t>covered include computer programs (including library and system calls), formal standards and conventions, and even abstract concepts. A user may invoke a man page by issuing the man command.</a:t>
            </a:r>
          </a:p>
          <a:p>
            <a:pPr>
              <a:buFont typeface="Wingdings" panose="05000000000000000000" pitchFamily="2" charset="2"/>
              <a:buChar char="Ø"/>
            </a:pPr>
            <a:r>
              <a:rPr lang="en-US" sz="2000" dirty="0" smtClean="0"/>
              <a:t>by </a:t>
            </a:r>
            <a:r>
              <a:rPr lang="en-US" sz="2000" dirty="0"/>
              <a:t>default, man typically uses a terminal pager program such as more or less to display its output</a:t>
            </a:r>
            <a:r>
              <a:rPr lang="en-US" sz="2000" dirty="0" smtClean="0"/>
              <a:t>.</a:t>
            </a:r>
          </a:p>
          <a:p>
            <a:pPr>
              <a:buFont typeface="Wingdings" panose="05000000000000000000" pitchFamily="2" charset="2"/>
              <a:buChar char="Ø"/>
            </a:pPr>
            <a:r>
              <a:rPr lang="en-US" sz="2000" dirty="0" smtClean="0"/>
              <a:t>a </a:t>
            </a:r>
            <a:r>
              <a:rPr lang="en-US" sz="2000" dirty="0"/>
              <a:t>section,  </a:t>
            </a:r>
            <a:r>
              <a:rPr lang="en-US" sz="2000" dirty="0" smtClean="0"/>
              <a:t>if provided</a:t>
            </a:r>
            <a:r>
              <a:rPr lang="en-US" sz="2000" dirty="0"/>
              <a:t>,  will direct man to look only in that section of the manual</a:t>
            </a:r>
            <a:r>
              <a:rPr lang="en-US" sz="2000" dirty="0" smtClean="0"/>
              <a:t>.</a:t>
            </a:r>
            <a:r>
              <a:rPr lang="en-US" sz="2000" dirty="0"/>
              <a:t> Example:  </a:t>
            </a:r>
            <a:r>
              <a:rPr lang="en-US" sz="2000" b="1" dirty="0"/>
              <a:t>man 2 </a:t>
            </a:r>
            <a:r>
              <a:rPr lang="en-US" sz="2000" b="1" dirty="0" smtClean="0"/>
              <a:t>mount. </a:t>
            </a:r>
            <a:r>
              <a:rPr lang="en-US" sz="2000" dirty="0" smtClean="0"/>
              <a:t>The </a:t>
            </a:r>
            <a:r>
              <a:rPr lang="en-US" sz="2000" dirty="0"/>
              <a:t>default action is to search in all </a:t>
            </a:r>
            <a:r>
              <a:rPr lang="en-US" sz="2000" dirty="0" smtClean="0"/>
              <a:t>of the </a:t>
            </a:r>
            <a:r>
              <a:rPr lang="en-US" sz="2000" dirty="0"/>
              <a:t>available sections following a pre-defined order </a:t>
            </a:r>
            <a:r>
              <a:rPr lang="en-US" sz="2000" dirty="0" smtClean="0"/>
              <a:t>by </a:t>
            </a:r>
            <a:r>
              <a:rPr lang="en-US" sz="2000" dirty="0"/>
              <a:t>default, </a:t>
            </a:r>
            <a:r>
              <a:rPr lang="en-US" sz="2000" dirty="0" smtClean="0"/>
              <a:t>unless </a:t>
            </a:r>
            <a:r>
              <a:rPr lang="en-US" sz="2000" dirty="0"/>
              <a:t>overridden  by the SECTION directive in /</a:t>
            </a:r>
            <a:r>
              <a:rPr lang="en-US" sz="2000" dirty="0" err="1"/>
              <a:t>etc</a:t>
            </a:r>
            <a:r>
              <a:rPr lang="en-US" sz="2000" dirty="0"/>
              <a:t>/</a:t>
            </a:r>
            <a:r>
              <a:rPr lang="en-US" sz="2000" dirty="0" err="1"/>
              <a:t>manpath.config</a:t>
            </a:r>
            <a:r>
              <a:rPr lang="en-US" sz="2000" dirty="0"/>
              <a:t>), and to show only the first page found, even if </a:t>
            </a:r>
            <a:r>
              <a:rPr lang="en-US" sz="2000" dirty="0" smtClean="0"/>
              <a:t>page exists </a:t>
            </a:r>
            <a:r>
              <a:rPr lang="en-US" sz="2000" dirty="0"/>
              <a:t>in several sections. </a:t>
            </a:r>
            <a:endParaRPr lang="en-US" sz="2000" dirty="0" smtClean="0"/>
          </a:p>
          <a:p>
            <a:pPr>
              <a:buFont typeface="Wingdings" panose="05000000000000000000" pitchFamily="2" charset="2"/>
              <a:buChar char="Ø"/>
            </a:pPr>
            <a:r>
              <a:rPr lang="en-US" sz="2000" b="1" dirty="0" smtClean="0"/>
              <a:t>man </a:t>
            </a:r>
            <a:r>
              <a:rPr lang="en-US" sz="2000" b="1" dirty="0"/>
              <a:t>man </a:t>
            </a:r>
            <a:r>
              <a:rPr lang="en-US" sz="2000" dirty="0" smtClean="0"/>
              <a:t>– is a </a:t>
            </a:r>
            <a:r>
              <a:rPr lang="en-US" sz="2000" dirty="0"/>
              <a:t>manual about how to use the </a:t>
            </a:r>
            <a:r>
              <a:rPr lang="en-US" sz="2000" dirty="0" smtClean="0"/>
              <a:t>manual</a:t>
            </a:r>
          </a:p>
          <a:p>
            <a:pPr>
              <a:buFont typeface="Wingdings" panose="05000000000000000000" pitchFamily="2" charset="2"/>
              <a:buChar char="Ø"/>
            </a:pPr>
            <a:r>
              <a:rPr lang="en-US" sz="2000" dirty="0" smtClean="0"/>
              <a:t>to </a:t>
            </a:r>
            <a:r>
              <a:rPr lang="en-US" sz="2000" dirty="0"/>
              <a:t>search for a particular word within a man page, type “/word”. To quit from a man page, just type the “Q” key. </a:t>
            </a:r>
            <a:endParaRPr lang="en-US" sz="2000" dirty="0" smtClean="0"/>
          </a:p>
          <a:p>
            <a:pPr>
              <a:buFont typeface="Wingdings" panose="05000000000000000000" pitchFamily="2" charset="2"/>
              <a:buChar char="Ø"/>
            </a:pPr>
            <a:r>
              <a:rPr lang="en-US" sz="2000" dirty="0" smtClean="0"/>
              <a:t>when you do </a:t>
            </a:r>
            <a:r>
              <a:rPr lang="en-US" sz="2000" dirty="0"/>
              <a:t>not remember the name of Linux command and you need to search for it. For example, if you want to know how to change a file's permissions, you can search the man page descriptions for the word “permission” like this: </a:t>
            </a:r>
            <a:r>
              <a:rPr lang="en-US" sz="2000" b="1" dirty="0" smtClean="0"/>
              <a:t>man </a:t>
            </a:r>
            <a:r>
              <a:rPr lang="en-US" sz="2000" b="1" dirty="0"/>
              <a:t>-k permission </a:t>
            </a:r>
            <a:endParaRPr lang="en-US" sz="2000" b="1" dirty="0" smtClean="0"/>
          </a:p>
          <a:p>
            <a:pPr>
              <a:buFont typeface="Wingdings" panose="05000000000000000000" pitchFamily="2" charset="2"/>
              <a:buChar char="Ø"/>
            </a:pPr>
            <a:r>
              <a:rPr lang="en-US" sz="2000" dirty="0" smtClean="0"/>
              <a:t>If </a:t>
            </a:r>
            <a:r>
              <a:rPr lang="en-US" sz="2000" dirty="0"/>
              <a:t>you look at the output of this command, you will find a line that looks something like: </a:t>
            </a:r>
            <a:r>
              <a:rPr lang="en-US" sz="2000" dirty="0" err="1"/>
              <a:t>chmod</a:t>
            </a:r>
            <a:r>
              <a:rPr lang="en-US" sz="2000" dirty="0"/>
              <a:t> (1) - change file access </a:t>
            </a:r>
            <a:r>
              <a:rPr lang="en-US" sz="2000" dirty="0" smtClean="0"/>
              <a:t>permissions. After typing </a:t>
            </a:r>
            <a:r>
              <a:rPr lang="en-US" sz="2000" b="1" dirty="0" smtClean="0"/>
              <a:t>man </a:t>
            </a:r>
            <a:r>
              <a:rPr lang="en-US" sz="2000" b="1" dirty="0" err="1" smtClean="0"/>
              <a:t>chmod</a:t>
            </a:r>
            <a:r>
              <a:rPr lang="en-US" sz="2000" dirty="0" smtClean="0"/>
              <a:t> </a:t>
            </a:r>
            <a:r>
              <a:rPr lang="en-US" sz="2000" dirty="0"/>
              <a:t>will show you the </a:t>
            </a:r>
            <a:r>
              <a:rPr lang="en-US" sz="2000" dirty="0" err="1"/>
              <a:t>chmod</a:t>
            </a:r>
            <a:r>
              <a:rPr lang="en-US" sz="2000" dirty="0"/>
              <a:t> command's manual page! </a:t>
            </a:r>
          </a:p>
        </p:txBody>
      </p:sp>
      <p:sp>
        <p:nvSpPr>
          <p:cNvPr id="6" name="Text Placeholder 5"/>
          <p:cNvSpPr>
            <a:spLocks noGrp="1"/>
          </p:cNvSpPr>
          <p:nvPr>
            <p:ph type="body" sz="half" idx="2"/>
          </p:nvPr>
        </p:nvSpPr>
        <p:spPr>
          <a:xfrm>
            <a:off x="369525" y="2536372"/>
            <a:ext cx="4132806" cy="3811588"/>
          </a:xfrm>
          <a:pattFill prst="pct5">
            <a:fgClr>
              <a:schemeClr val="accent4">
                <a:lumMod val="60000"/>
                <a:lumOff val="40000"/>
              </a:schemeClr>
            </a:fgClr>
            <a:bgClr>
              <a:schemeClr val="bg1"/>
            </a:bgClr>
          </a:pattFill>
        </p:spPr>
        <p:txBody>
          <a:bodyPr>
            <a:normAutofit/>
          </a:bodyPr>
          <a:lstStyle/>
          <a:p>
            <a:endParaRPr lang="en-US" i="1" dirty="0" smtClean="0">
              <a:solidFill>
                <a:schemeClr val="accent6">
                  <a:lumMod val="75000"/>
                </a:schemeClr>
              </a:solidFill>
            </a:endParaRPr>
          </a:p>
          <a:p>
            <a:r>
              <a:rPr lang="en-US" i="1" dirty="0" smtClean="0">
                <a:solidFill>
                  <a:schemeClr val="accent6">
                    <a:lumMod val="75000"/>
                  </a:schemeClr>
                </a:solidFill>
              </a:rPr>
              <a:t>Plan:</a:t>
            </a:r>
          </a:p>
          <a:p>
            <a:pPr marL="285750" indent="-285750">
              <a:buFont typeface="Wingdings" panose="05000000000000000000" pitchFamily="2" charset="2"/>
              <a:buChar char="Ø"/>
            </a:pPr>
            <a:r>
              <a:rPr lang="en-US" i="1" dirty="0" smtClean="0">
                <a:solidFill>
                  <a:schemeClr val="accent6">
                    <a:lumMod val="75000"/>
                  </a:schemeClr>
                </a:solidFill>
              </a:rPr>
              <a:t>Man Pages</a:t>
            </a:r>
          </a:p>
          <a:p>
            <a:pPr marL="285750" indent="-285750">
              <a:buFont typeface="Wingdings" panose="05000000000000000000" pitchFamily="2" charset="2"/>
              <a:buChar char="Ø"/>
            </a:pPr>
            <a:r>
              <a:rPr lang="en-US" i="1" dirty="0" smtClean="0">
                <a:solidFill>
                  <a:schemeClr val="accent6">
                    <a:lumMod val="75000"/>
                  </a:schemeClr>
                </a:solidFill>
              </a:rPr>
              <a:t>Info, Help and </a:t>
            </a:r>
            <a:r>
              <a:rPr lang="en-US" i="1" dirty="0" err="1" smtClean="0">
                <a:solidFill>
                  <a:schemeClr val="accent6">
                    <a:lumMod val="75000"/>
                  </a:schemeClr>
                </a:solidFill>
              </a:rPr>
              <a:t>Whatis</a:t>
            </a:r>
            <a:r>
              <a:rPr lang="en-US" i="1" dirty="0" smtClean="0">
                <a:solidFill>
                  <a:schemeClr val="accent6">
                    <a:lumMod val="75000"/>
                  </a:schemeClr>
                </a:solidFill>
              </a:rPr>
              <a:t> commands</a:t>
            </a:r>
          </a:p>
          <a:p>
            <a:pPr marL="285750" indent="-285750">
              <a:buFont typeface="Wingdings" panose="05000000000000000000" pitchFamily="2" charset="2"/>
              <a:buChar char="Ø"/>
            </a:pPr>
            <a:r>
              <a:rPr lang="en-US" i="1" dirty="0" smtClean="0">
                <a:solidFill>
                  <a:schemeClr val="accent6">
                    <a:lumMod val="75000"/>
                  </a:schemeClr>
                </a:solidFill>
              </a:rPr>
              <a:t>Special </a:t>
            </a:r>
            <a:r>
              <a:rPr lang="en-US" i="1" dirty="0" smtClean="0">
                <a:solidFill>
                  <a:schemeClr val="accent6">
                    <a:lumMod val="75000"/>
                  </a:schemeClr>
                </a:solidFill>
              </a:rPr>
              <a:t>Characters</a:t>
            </a:r>
          </a:p>
          <a:p>
            <a:pPr marL="285750" indent="-285750">
              <a:buFont typeface="Wingdings" panose="05000000000000000000" pitchFamily="2" charset="2"/>
              <a:buChar char="Ø"/>
            </a:pPr>
            <a:r>
              <a:rPr lang="en-US" i="1" dirty="0">
                <a:solidFill>
                  <a:schemeClr val="accent6">
                    <a:lumMod val="75000"/>
                  </a:schemeClr>
                </a:solidFill>
              </a:rPr>
              <a:t>The Linux Directory Layout</a:t>
            </a:r>
            <a:endParaRPr lang="en-US" i="1" dirty="0" smtClean="0">
              <a:solidFill>
                <a:schemeClr val="accent6">
                  <a:lumMod val="75000"/>
                </a:schemeClr>
              </a:solidFill>
            </a:endParaRPr>
          </a:p>
          <a:p>
            <a:pPr marL="285750" indent="-285750">
              <a:buFont typeface="Wingdings" panose="05000000000000000000" pitchFamily="2" charset="2"/>
              <a:buChar char="Ø"/>
            </a:pPr>
            <a:r>
              <a:rPr lang="en-US" i="1" dirty="0" err="1" smtClean="0">
                <a:solidFill>
                  <a:schemeClr val="accent6">
                    <a:lumMod val="75000"/>
                  </a:schemeClr>
                </a:solidFill>
              </a:rPr>
              <a:t>Busybox</a:t>
            </a:r>
            <a:r>
              <a:rPr lang="en-US" i="1" dirty="0" smtClean="0">
                <a:solidFill>
                  <a:schemeClr val="accent6">
                    <a:lumMod val="75000"/>
                  </a:schemeClr>
                </a:solidFill>
              </a:rPr>
              <a:t> </a:t>
            </a:r>
            <a:r>
              <a:rPr lang="en-US" i="1" smtClean="0">
                <a:solidFill>
                  <a:schemeClr val="accent6">
                    <a:lumMod val="75000"/>
                  </a:schemeClr>
                </a:solidFill>
              </a:rPr>
              <a:t>Comands</a:t>
            </a:r>
            <a:endParaRPr lang="en-US" i="1" dirty="0" smtClean="0">
              <a:solidFill>
                <a:schemeClr val="accent6">
                  <a:lumMod val="75000"/>
                </a:schemeClr>
              </a:solidFill>
            </a:endParaRPr>
          </a:p>
          <a:p>
            <a:pPr marL="285750" indent="-285750">
              <a:buFont typeface="Wingdings" panose="05000000000000000000" pitchFamily="2" charset="2"/>
              <a:buChar char="Ø"/>
            </a:pPr>
            <a:r>
              <a:rPr lang="en-US" i="1" dirty="0" smtClean="0">
                <a:solidFill>
                  <a:schemeClr val="accent6">
                    <a:lumMod val="75000"/>
                  </a:schemeClr>
                </a:solidFill>
              </a:rPr>
              <a:t>Shell and Environmental Variables</a:t>
            </a:r>
          </a:p>
          <a:p>
            <a:pPr marL="285750" indent="-285750">
              <a:buFont typeface="Wingdings" panose="05000000000000000000" pitchFamily="2" charset="2"/>
              <a:buChar char="Ø"/>
            </a:pPr>
            <a:r>
              <a:rPr lang="en-US" i="1" dirty="0" smtClean="0">
                <a:solidFill>
                  <a:schemeClr val="accent6">
                    <a:lumMod val="75000"/>
                  </a:schemeClr>
                </a:solidFill>
              </a:rPr>
              <a:t>Resources</a:t>
            </a:r>
          </a:p>
        </p:txBody>
      </p:sp>
      <p:sp>
        <p:nvSpPr>
          <p:cNvPr id="7" name="TextBox 6"/>
          <p:cNvSpPr txBox="1"/>
          <p:nvPr/>
        </p:nvSpPr>
        <p:spPr>
          <a:xfrm>
            <a:off x="10182909" y="6488668"/>
            <a:ext cx="3057236" cy="369332"/>
          </a:xfrm>
          <a:prstGeom prst="rect">
            <a:avLst/>
          </a:prstGeom>
          <a:noFill/>
        </p:spPr>
        <p:txBody>
          <a:bodyPr wrap="square" rtlCol="0">
            <a:spAutoFit/>
          </a:bodyPr>
          <a:lstStyle/>
          <a:p>
            <a:r>
              <a:rPr lang="en-US" dirty="0"/>
              <a:t>b</a:t>
            </a:r>
            <a:r>
              <a:rPr lang="en-US" dirty="0" smtClean="0"/>
              <a:t>y Iryna Diudiuk</a:t>
            </a:r>
            <a:endParaRPr lang="en-US" dirty="0"/>
          </a:p>
        </p:txBody>
      </p:sp>
    </p:spTree>
    <p:extLst>
      <p:ext uri="{BB962C8B-B14F-4D97-AF65-F5344CB8AC3E}">
        <p14:creationId xmlns:p14="http://schemas.microsoft.com/office/powerpoint/2010/main" val="112728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9856" y="82732"/>
            <a:ext cx="4402501" cy="701040"/>
          </a:xfrm>
        </p:spPr>
        <p:txBody>
          <a:bodyPr>
            <a:normAutofit fontScale="90000"/>
          </a:bodyPr>
          <a:lstStyle/>
          <a:p>
            <a:r>
              <a:rPr lang="en-US" b="1" dirty="0">
                <a:solidFill>
                  <a:schemeClr val="accent6">
                    <a:lumMod val="75000"/>
                  </a:schemeClr>
                </a:solidFill>
              </a:rPr>
              <a:t>Linux Command Line Basics</a:t>
            </a:r>
          </a:p>
        </p:txBody>
      </p:sp>
      <p:sp>
        <p:nvSpPr>
          <p:cNvPr id="5" name="Content Placeholder 4"/>
          <p:cNvSpPr>
            <a:spLocks noGrp="1"/>
          </p:cNvSpPr>
          <p:nvPr>
            <p:ph idx="1"/>
          </p:nvPr>
        </p:nvSpPr>
        <p:spPr>
          <a:xfrm>
            <a:off x="5842288" y="1385070"/>
            <a:ext cx="6172200" cy="3615555"/>
          </a:xfrm>
          <a:solidFill>
            <a:schemeClr val="lt1">
              <a:alpha val="60000"/>
            </a:schemeClr>
          </a:solidFill>
        </p:spPr>
        <p:style>
          <a:lnRef idx="2">
            <a:schemeClr val="accent4"/>
          </a:lnRef>
          <a:fillRef idx="1">
            <a:schemeClr val="lt1"/>
          </a:fillRef>
          <a:effectRef idx="0">
            <a:schemeClr val="accent4"/>
          </a:effectRef>
          <a:fontRef idx="minor">
            <a:schemeClr val="dk1"/>
          </a:fontRef>
        </p:style>
        <p:txBody>
          <a:bodyPr/>
          <a:lstStyle/>
          <a:p>
            <a:pPr marL="0" indent="0">
              <a:buNone/>
            </a:pPr>
            <a:r>
              <a:rPr lang="en-US" sz="1600" i="1" dirty="0" smtClean="0">
                <a:solidFill>
                  <a:schemeClr val="accent6">
                    <a:lumMod val="75000"/>
                  </a:schemeClr>
                </a:solidFill>
              </a:rPr>
              <a:t>Help:</a:t>
            </a:r>
            <a:endParaRPr lang="en-US" sz="1600" i="1" dirty="0">
              <a:solidFill>
                <a:schemeClr val="accent6">
                  <a:lumMod val="75000"/>
                </a:schemeClr>
              </a:solidFill>
            </a:endParaRPr>
          </a:p>
          <a:p>
            <a:pPr>
              <a:buFont typeface="Wingdings" panose="05000000000000000000" pitchFamily="2" charset="2"/>
              <a:buChar char="Ø"/>
            </a:pPr>
            <a:r>
              <a:rPr lang="en-US" sz="1600" dirty="0" smtClean="0"/>
              <a:t>help </a:t>
            </a:r>
            <a:r>
              <a:rPr lang="en-US" sz="1600" dirty="0"/>
              <a:t>on most Linux commands is typically built right into the commands </a:t>
            </a:r>
            <a:r>
              <a:rPr lang="en-US" sz="1600" dirty="0" smtClean="0"/>
              <a:t>themselves.</a:t>
            </a:r>
          </a:p>
          <a:p>
            <a:pPr>
              <a:buFont typeface="Wingdings" panose="05000000000000000000" pitchFamily="2" charset="2"/>
              <a:buChar char="Ø"/>
            </a:pPr>
            <a:r>
              <a:rPr lang="en-US" sz="1600" dirty="0" smtClean="0"/>
              <a:t>many </a:t>
            </a:r>
            <a:r>
              <a:rPr lang="en-US" sz="1600" dirty="0"/>
              <a:t>commands have simple “help” screens that can be invoked with special command flags. These flags usually look like “-h” or “--help”. </a:t>
            </a:r>
            <a:endParaRPr lang="en-US" sz="1600" dirty="0" smtClean="0"/>
          </a:p>
          <a:p>
            <a:pPr>
              <a:buFont typeface="Wingdings" panose="05000000000000000000" pitchFamily="2" charset="2"/>
              <a:buChar char="Ø"/>
            </a:pPr>
            <a:r>
              <a:rPr lang="en-US" sz="1600" dirty="0" smtClean="0"/>
              <a:t>e. g. </a:t>
            </a:r>
            <a:r>
              <a:rPr lang="en-US" sz="1600" b="1" dirty="0" err="1" smtClean="0"/>
              <a:t>grep</a:t>
            </a:r>
            <a:r>
              <a:rPr lang="en-US" sz="1600" b="1" dirty="0" smtClean="0"/>
              <a:t> </a:t>
            </a:r>
            <a:r>
              <a:rPr lang="en-US" sz="1600" b="1" dirty="0"/>
              <a:t>--help </a:t>
            </a:r>
            <a:endParaRPr lang="en-US" sz="1600" b="1" dirty="0" smtClean="0"/>
          </a:p>
          <a:p>
            <a:pPr>
              <a:buFont typeface="Wingdings" panose="05000000000000000000" pitchFamily="2" charset="2"/>
              <a:buChar char="Ø"/>
            </a:pPr>
            <a:r>
              <a:rPr lang="en-US" sz="1600" dirty="0" smtClean="0"/>
              <a:t>when </a:t>
            </a:r>
            <a:r>
              <a:rPr lang="en-US" sz="1600" dirty="0"/>
              <a:t>typing </a:t>
            </a:r>
            <a:r>
              <a:rPr lang="en-US" sz="1600" b="1" dirty="0"/>
              <a:t>-h</a:t>
            </a:r>
            <a:r>
              <a:rPr lang="en-US" sz="1600" dirty="0"/>
              <a:t> or </a:t>
            </a:r>
            <a:r>
              <a:rPr lang="en-US" sz="1600" b="1" dirty="0" smtClean="0"/>
              <a:t>- -help </a:t>
            </a:r>
            <a:r>
              <a:rPr lang="en-US" sz="1600" dirty="0" smtClean="0"/>
              <a:t>you will </a:t>
            </a:r>
            <a:r>
              <a:rPr lang="en-US" sz="1600" dirty="0"/>
              <a:t>see usage information and a list of options you can use with the command</a:t>
            </a:r>
            <a:r>
              <a:rPr lang="en-US" sz="1600" dirty="0" smtClean="0"/>
              <a:t>.</a:t>
            </a:r>
          </a:p>
          <a:p>
            <a:pPr>
              <a:buFont typeface="Wingdings" panose="05000000000000000000" pitchFamily="2" charset="2"/>
              <a:buChar char="Ø"/>
            </a:pPr>
            <a:r>
              <a:rPr lang="en-US" sz="1600" dirty="0" smtClean="0"/>
              <a:t>unlike man command, help does not use by default a terminal </a:t>
            </a:r>
            <a:r>
              <a:rPr lang="en-US" sz="1600" dirty="0"/>
              <a:t>pager program such as more or less to display its output</a:t>
            </a:r>
            <a:r>
              <a:rPr lang="en-US" sz="1600" dirty="0" smtClean="0"/>
              <a:t>. So we need to type these commands, e. g</a:t>
            </a:r>
            <a:r>
              <a:rPr lang="en-US" sz="1600" dirty="0"/>
              <a:t>. </a:t>
            </a:r>
            <a:r>
              <a:rPr lang="en-US" sz="1600" b="1" dirty="0" err="1"/>
              <a:t>wget</a:t>
            </a:r>
            <a:r>
              <a:rPr lang="en-US" sz="1600" b="1" dirty="0"/>
              <a:t> –help | less</a:t>
            </a:r>
          </a:p>
          <a:p>
            <a:pPr>
              <a:buFontTx/>
              <a:buChar char="-"/>
            </a:pPr>
            <a:endParaRPr lang="en-US" sz="1600" dirty="0"/>
          </a:p>
        </p:txBody>
      </p:sp>
      <p:sp>
        <p:nvSpPr>
          <p:cNvPr id="6" name="Text Placeholder 5"/>
          <p:cNvSpPr>
            <a:spLocks noGrp="1"/>
          </p:cNvSpPr>
          <p:nvPr>
            <p:ph type="body" sz="half" idx="2"/>
          </p:nvPr>
        </p:nvSpPr>
        <p:spPr>
          <a:xfrm>
            <a:off x="299856" y="783772"/>
            <a:ext cx="4132806" cy="3216728"/>
          </a:xfrm>
          <a:pattFill prst="pct5">
            <a:fgClr>
              <a:schemeClr val="accent4">
                <a:lumMod val="60000"/>
                <a:lumOff val="40000"/>
              </a:schemeClr>
            </a:fgClr>
            <a:bgClr>
              <a:schemeClr val="bg1"/>
            </a:bgClr>
          </a:pattFill>
        </p:spPr>
        <p:txBody>
          <a:bodyPr>
            <a:normAutofit/>
          </a:bodyPr>
          <a:lstStyle/>
          <a:p>
            <a:r>
              <a:rPr lang="en-US" i="1" dirty="0" smtClean="0">
                <a:solidFill>
                  <a:schemeClr val="accent6">
                    <a:lumMod val="75000"/>
                  </a:schemeClr>
                </a:solidFill>
              </a:rPr>
              <a:t>INFO:</a:t>
            </a:r>
          </a:p>
          <a:p>
            <a:r>
              <a:rPr lang="en-US" dirty="0"/>
              <a:t>Some programs, particularly those released by the Free Software Foundation, use info pages as their main source of online documentation. Info pages are similar to man page, but instead of being displayed on one long scrolling screen, they are presented in shorter segments with links to other pieces of information. Info pages are accessed with the </a:t>
            </a:r>
            <a:r>
              <a:rPr lang="en-US" b="1" dirty="0" smtClean="0"/>
              <a:t>info</a:t>
            </a:r>
            <a:r>
              <a:rPr lang="en-US" dirty="0" smtClean="0"/>
              <a:t> </a:t>
            </a:r>
            <a:r>
              <a:rPr lang="en-US" dirty="0"/>
              <a:t>command, or on some Linux distributions, </a:t>
            </a:r>
            <a:r>
              <a:rPr lang="en-US" b="1" dirty="0" err="1" smtClean="0"/>
              <a:t>pinfo</a:t>
            </a:r>
            <a:r>
              <a:rPr lang="en-US" dirty="0" smtClean="0"/>
              <a:t> </a:t>
            </a:r>
            <a:r>
              <a:rPr lang="en-US" dirty="0"/>
              <a:t>(a nicer info browser). </a:t>
            </a:r>
            <a:endParaRPr lang="en-US" dirty="0" smtClean="0"/>
          </a:p>
          <a:p>
            <a:r>
              <a:rPr lang="en-US" dirty="0"/>
              <a:t>E</a:t>
            </a:r>
            <a:r>
              <a:rPr lang="en-US" dirty="0" smtClean="0"/>
              <a:t>xample</a:t>
            </a:r>
            <a:r>
              <a:rPr lang="en-US" dirty="0"/>
              <a:t>: </a:t>
            </a:r>
            <a:r>
              <a:rPr lang="en-US" b="1" dirty="0" smtClean="0"/>
              <a:t>info </a:t>
            </a:r>
            <a:r>
              <a:rPr lang="en-US" b="1" dirty="0" err="1" smtClean="0"/>
              <a:t>df</a:t>
            </a:r>
            <a:r>
              <a:rPr lang="en-US" b="1" dirty="0" smtClean="0"/>
              <a:t> </a:t>
            </a:r>
            <a:r>
              <a:rPr lang="en-US" dirty="0" smtClean="0"/>
              <a:t>Loads </a:t>
            </a:r>
            <a:r>
              <a:rPr lang="en-US" dirty="0"/>
              <a:t>the “</a:t>
            </a:r>
            <a:r>
              <a:rPr lang="en-US" dirty="0" err="1"/>
              <a:t>df</a:t>
            </a:r>
            <a:r>
              <a:rPr lang="en-US" dirty="0"/>
              <a:t>” info page</a:t>
            </a:r>
            <a:endParaRPr lang="en-US" i="1" dirty="0" smtClean="0">
              <a:solidFill>
                <a:schemeClr val="accent6">
                  <a:lumMod val="75000"/>
                </a:schemeClr>
              </a:solidFill>
            </a:endParaRPr>
          </a:p>
          <a:p>
            <a:endParaRPr lang="en-US" i="1" dirty="0" smtClean="0">
              <a:solidFill>
                <a:schemeClr val="accent6">
                  <a:lumMod val="75000"/>
                </a:schemeClr>
              </a:solidFill>
            </a:endParaRPr>
          </a:p>
          <a:p>
            <a:endParaRPr lang="en-US" i="1" dirty="0">
              <a:solidFill>
                <a:schemeClr val="accent6">
                  <a:lumMod val="75000"/>
                </a:schemeClr>
              </a:solidFill>
            </a:endParaRPr>
          </a:p>
          <a:p>
            <a:endParaRPr lang="en-US" i="1" dirty="0" smtClean="0">
              <a:solidFill>
                <a:schemeClr val="accent6">
                  <a:lumMod val="75000"/>
                </a:schemeClr>
              </a:solidFill>
            </a:endParaRPr>
          </a:p>
          <a:p>
            <a:endParaRPr lang="en-US" i="1" dirty="0" smtClean="0">
              <a:solidFill>
                <a:schemeClr val="accent6">
                  <a:lumMod val="75000"/>
                </a:schemeClr>
              </a:solidFill>
            </a:endParaRPr>
          </a:p>
        </p:txBody>
      </p:sp>
      <p:sp>
        <p:nvSpPr>
          <p:cNvPr id="7" name="TextBox 6"/>
          <p:cNvSpPr txBox="1"/>
          <p:nvPr/>
        </p:nvSpPr>
        <p:spPr>
          <a:xfrm>
            <a:off x="10400145" y="6451723"/>
            <a:ext cx="3057236" cy="369332"/>
          </a:xfrm>
          <a:prstGeom prst="rect">
            <a:avLst/>
          </a:prstGeom>
          <a:noFill/>
        </p:spPr>
        <p:txBody>
          <a:bodyPr wrap="square" rtlCol="0">
            <a:spAutoFit/>
          </a:bodyPr>
          <a:lstStyle/>
          <a:p>
            <a:r>
              <a:rPr lang="en-US" dirty="0"/>
              <a:t>b</a:t>
            </a:r>
            <a:r>
              <a:rPr lang="en-US" dirty="0" smtClean="0"/>
              <a:t>y Iryna Diudiuk</a:t>
            </a:r>
            <a:endParaRPr lang="en-US" dirty="0"/>
          </a:p>
        </p:txBody>
      </p:sp>
      <p:sp>
        <p:nvSpPr>
          <p:cNvPr id="8" name="Text Placeholder 5"/>
          <p:cNvSpPr txBox="1">
            <a:spLocks/>
          </p:cNvSpPr>
          <p:nvPr/>
        </p:nvSpPr>
        <p:spPr>
          <a:xfrm>
            <a:off x="958578" y="4779461"/>
            <a:ext cx="4132806" cy="1278440"/>
          </a:xfrm>
          <a:prstGeom prst="rect">
            <a:avLst/>
          </a:prstGeom>
          <a:pattFill prst="pct5">
            <a:fgClr>
              <a:schemeClr val="accent4">
                <a:lumMod val="60000"/>
                <a:lumOff val="40000"/>
              </a:schemeClr>
            </a:fgClr>
            <a:bgClr>
              <a:schemeClr val="bg1"/>
            </a:bgClr>
          </a:patt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i="1" dirty="0" smtClean="0">
                <a:solidFill>
                  <a:schemeClr val="accent6">
                    <a:lumMod val="75000"/>
                  </a:schemeClr>
                </a:solidFill>
              </a:rPr>
              <a:t>WHATIS</a:t>
            </a:r>
            <a:endParaRPr lang="en-US" i="1" dirty="0">
              <a:solidFill>
                <a:schemeClr val="accent6">
                  <a:lumMod val="75000"/>
                </a:schemeClr>
              </a:solidFill>
            </a:endParaRPr>
          </a:p>
          <a:p>
            <a:r>
              <a:rPr lang="en-US" dirty="0"/>
              <a:t>t</a:t>
            </a:r>
            <a:r>
              <a:rPr lang="en-US" dirty="0" smtClean="0"/>
              <a:t>his command </a:t>
            </a:r>
            <a:r>
              <a:rPr lang="en-US" dirty="0"/>
              <a:t>shows a one-line summary of a command, taken from its man page. It’s a quick way of seeing what a command actually does.</a:t>
            </a:r>
          </a:p>
        </p:txBody>
      </p:sp>
    </p:spTree>
    <p:extLst>
      <p:ext uri="{BB962C8B-B14F-4D97-AF65-F5344CB8AC3E}">
        <p14:creationId xmlns:p14="http://schemas.microsoft.com/office/powerpoint/2010/main" val="38702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797936" y="-1132114"/>
            <a:ext cx="3932237" cy="2264228"/>
          </a:xfrm>
        </p:spPr>
        <p:txBody>
          <a:bodyPr>
            <a:normAutofit/>
          </a:bodyPr>
          <a:lstStyle/>
          <a:p>
            <a:r>
              <a:rPr lang="en-US" b="1" dirty="0" smtClean="0">
                <a:solidFill>
                  <a:schemeClr val="accent6">
                    <a:lumMod val="75000"/>
                  </a:schemeClr>
                </a:solidFill>
              </a:rPr>
              <a:t>Linux Command Line Basics</a:t>
            </a:r>
            <a:endParaRPr lang="en-US" b="1" dirty="0">
              <a:solidFill>
                <a:schemeClr val="accent6">
                  <a:lumMod val="75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71" y="0"/>
            <a:ext cx="7254512" cy="6858000"/>
          </a:xfrm>
          <a:prstGeom prst="rect">
            <a:avLst/>
          </a:prstGeom>
        </p:spPr>
      </p:pic>
      <p:sp>
        <p:nvSpPr>
          <p:cNvPr id="3" name="Text Placeholder 2"/>
          <p:cNvSpPr>
            <a:spLocks noGrp="1"/>
          </p:cNvSpPr>
          <p:nvPr>
            <p:ph type="body" sz="half" idx="2"/>
          </p:nvPr>
        </p:nvSpPr>
        <p:spPr>
          <a:xfrm>
            <a:off x="8259763" y="3180807"/>
            <a:ext cx="3932237" cy="3811588"/>
          </a:xfrm>
        </p:spPr>
        <p:txBody>
          <a:bodyPr/>
          <a:lstStyle/>
          <a:p>
            <a:r>
              <a:rPr lang="en-US" sz="2000" b="1" dirty="0"/>
              <a:t>&lt;&lt; Special Characters</a:t>
            </a:r>
          </a:p>
          <a:p>
            <a:endParaRPr lang="en-US" dirty="0"/>
          </a:p>
        </p:txBody>
      </p:sp>
    </p:spTree>
    <p:extLst>
      <p:ext uri="{BB962C8B-B14F-4D97-AF65-F5344CB8AC3E}">
        <p14:creationId xmlns:p14="http://schemas.microsoft.com/office/powerpoint/2010/main" val="309013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797936" y="-1132114"/>
            <a:ext cx="3932237" cy="2264228"/>
          </a:xfrm>
        </p:spPr>
        <p:txBody>
          <a:bodyPr>
            <a:normAutofit/>
          </a:bodyPr>
          <a:lstStyle/>
          <a:p>
            <a:r>
              <a:rPr lang="en-US" b="1" dirty="0" smtClean="0">
                <a:solidFill>
                  <a:schemeClr val="accent6">
                    <a:lumMod val="75000"/>
                  </a:schemeClr>
                </a:solidFill>
              </a:rPr>
              <a:t>Linux Command Line Basics</a:t>
            </a:r>
            <a:endParaRPr lang="en-US" b="1" dirty="0">
              <a:solidFill>
                <a:schemeClr val="accent6">
                  <a:lumMod val="75000"/>
                </a:schemeClr>
              </a:solidFill>
            </a:endParaRPr>
          </a:p>
        </p:txBody>
      </p:sp>
      <p:sp>
        <p:nvSpPr>
          <p:cNvPr id="3" name="Text Placeholder 2"/>
          <p:cNvSpPr>
            <a:spLocks noGrp="1"/>
          </p:cNvSpPr>
          <p:nvPr>
            <p:ph type="body" sz="half" idx="2"/>
          </p:nvPr>
        </p:nvSpPr>
        <p:spPr>
          <a:xfrm>
            <a:off x="8259763" y="3180807"/>
            <a:ext cx="3932237" cy="3811588"/>
          </a:xfrm>
        </p:spPr>
        <p:txBody>
          <a:bodyPr/>
          <a:lstStyle/>
          <a:p>
            <a:r>
              <a:rPr lang="en-US" sz="2000" b="1" dirty="0"/>
              <a:t>&lt;&lt; The Linux Directory Layout</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02" y="0"/>
            <a:ext cx="6638544" cy="6858000"/>
          </a:xfrm>
          <a:prstGeom prst="rect">
            <a:avLst/>
          </a:prstGeom>
        </p:spPr>
      </p:pic>
    </p:spTree>
    <p:extLst>
      <p:ext uri="{BB962C8B-B14F-4D97-AF65-F5344CB8AC3E}">
        <p14:creationId xmlns:p14="http://schemas.microsoft.com/office/powerpoint/2010/main" val="379172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9856" y="82732"/>
            <a:ext cx="4402501" cy="701040"/>
          </a:xfrm>
        </p:spPr>
        <p:txBody>
          <a:bodyPr>
            <a:normAutofit fontScale="90000"/>
          </a:bodyPr>
          <a:lstStyle/>
          <a:p>
            <a:r>
              <a:rPr lang="en-US" b="1" dirty="0">
                <a:solidFill>
                  <a:schemeClr val="accent6">
                    <a:lumMod val="75000"/>
                  </a:schemeClr>
                </a:solidFill>
              </a:rPr>
              <a:t>Linux Command Line Basics</a:t>
            </a:r>
          </a:p>
        </p:txBody>
      </p:sp>
      <p:sp>
        <p:nvSpPr>
          <p:cNvPr id="5" name="Content Placeholder 4"/>
          <p:cNvSpPr>
            <a:spLocks noGrp="1"/>
          </p:cNvSpPr>
          <p:nvPr>
            <p:ph idx="1"/>
          </p:nvPr>
        </p:nvSpPr>
        <p:spPr>
          <a:xfrm>
            <a:off x="5539327" y="366883"/>
            <a:ext cx="6172200" cy="6121785"/>
          </a:xfrm>
          <a:solidFill>
            <a:schemeClr val="lt1">
              <a:alpha val="60000"/>
            </a:schemeClr>
          </a:solidFill>
        </p:spPr>
        <p:style>
          <a:lnRef idx="2">
            <a:schemeClr val="accent4"/>
          </a:lnRef>
          <a:fillRef idx="1">
            <a:schemeClr val="lt1"/>
          </a:fillRef>
          <a:effectRef idx="0">
            <a:schemeClr val="accent4"/>
          </a:effectRef>
          <a:fontRef idx="minor">
            <a:schemeClr val="dk1"/>
          </a:fontRef>
        </p:style>
        <p:txBody>
          <a:bodyPr>
            <a:normAutofit fontScale="85000" lnSpcReduction="10000"/>
          </a:bodyPr>
          <a:lstStyle/>
          <a:p>
            <a:pPr marL="0" indent="0">
              <a:buNone/>
            </a:pPr>
            <a:r>
              <a:rPr lang="en-US" sz="2000" dirty="0" err="1" smtClean="0"/>
              <a:t>Busybox</a:t>
            </a:r>
            <a:r>
              <a:rPr lang="en-US" sz="2000" dirty="0" smtClean="0"/>
              <a:t>:</a:t>
            </a:r>
          </a:p>
          <a:p>
            <a:pPr marL="0" indent="0">
              <a:buNone/>
            </a:pPr>
            <a:endParaRPr lang="en-US" sz="2000" dirty="0"/>
          </a:p>
          <a:p>
            <a:pPr>
              <a:buFont typeface="Wingdings" panose="05000000000000000000" pitchFamily="2" charset="2"/>
              <a:buChar char="Ø"/>
            </a:pPr>
            <a:r>
              <a:rPr lang="en-US" sz="2000" dirty="0" err="1" smtClean="0"/>
              <a:t>BusyBox</a:t>
            </a:r>
            <a:r>
              <a:rPr lang="en-US" sz="2000" dirty="0" smtClean="0"/>
              <a:t> is software that provides several stripped-down Unix tools in a </a:t>
            </a:r>
            <a:r>
              <a:rPr lang="en-US" sz="2000" dirty="0"/>
              <a:t>single executable file. It runs in a variety of POSIX environments such as Linux, Android, </a:t>
            </a:r>
            <a:r>
              <a:rPr lang="en-US" sz="2000" dirty="0" smtClean="0"/>
              <a:t>FreeBSD;</a:t>
            </a:r>
          </a:p>
          <a:p>
            <a:pPr>
              <a:buFont typeface="Wingdings" panose="05000000000000000000" pitchFamily="2" charset="2"/>
              <a:buChar char="Ø"/>
            </a:pPr>
            <a:r>
              <a:rPr lang="en-US" sz="2000" dirty="0"/>
              <a:t> It was specifically created for embedded operating systems with very limited resources. </a:t>
            </a:r>
            <a:endParaRPr lang="en-US" sz="2000" dirty="0" smtClean="0"/>
          </a:p>
          <a:p>
            <a:pPr>
              <a:buFont typeface="Wingdings" panose="05000000000000000000" pitchFamily="2" charset="2"/>
              <a:buChar char="Ø"/>
            </a:pPr>
            <a:r>
              <a:rPr lang="en-US" sz="2000" dirty="0" smtClean="0"/>
              <a:t>It </a:t>
            </a:r>
            <a:r>
              <a:rPr lang="en-US" sz="2000" dirty="0"/>
              <a:t>replaces basic functions of more than </a:t>
            </a:r>
            <a:r>
              <a:rPr lang="en-US" sz="2000" dirty="0" smtClean="0"/>
              <a:t>300 common </a:t>
            </a:r>
            <a:r>
              <a:rPr lang="en-US" sz="2000" dirty="0"/>
              <a:t>commands</a:t>
            </a:r>
            <a:r>
              <a:rPr lang="en-US" sz="2000" dirty="0" smtClean="0"/>
              <a:t>.</a:t>
            </a:r>
          </a:p>
          <a:p>
            <a:pPr>
              <a:buFont typeface="Wingdings" panose="05000000000000000000" pitchFamily="2" charset="2"/>
              <a:buChar char="Ø"/>
            </a:pPr>
            <a:r>
              <a:rPr lang="en-US" sz="2000" dirty="0" smtClean="0"/>
              <a:t>It </a:t>
            </a:r>
            <a:r>
              <a:rPr lang="en-US" sz="2000" dirty="0"/>
              <a:t>is released as free software under the terms of the GNU General </a:t>
            </a:r>
            <a:r>
              <a:rPr lang="en-US" sz="2000" dirty="0" smtClean="0"/>
              <a:t>Public;</a:t>
            </a:r>
          </a:p>
          <a:p>
            <a:pPr>
              <a:buFont typeface="Wingdings" panose="05000000000000000000" pitchFamily="2" charset="2"/>
              <a:buChar char="Ø"/>
            </a:pPr>
            <a:r>
              <a:rPr lang="en-US" sz="2000" dirty="0"/>
              <a:t>Originally written by Bruce </a:t>
            </a:r>
            <a:r>
              <a:rPr lang="en-US" sz="2000" dirty="0" err="1"/>
              <a:t>Perens</a:t>
            </a:r>
            <a:r>
              <a:rPr lang="en-US" sz="2000" dirty="0"/>
              <a:t> in 1995 and declared complete for his intended usage in 1996, </a:t>
            </a:r>
            <a:r>
              <a:rPr lang="en-US" sz="2000" dirty="0" err="1"/>
              <a:t>BusyBox</a:t>
            </a:r>
            <a:r>
              <a:rPr lang="en-US" sz="2000" dirty="0"/>
              <a:t> originally aimed to put a </a:t>
            </a:r>
            <a:r>
              <a:rPr lang="en-US" sz="2000" dirty="0" smtClean="0"/>
              <a:t>complete </a:t>
            </a:r>
            <a:r>
              <a:rPr lang="en-US" sz="2000" dirty="0"/>
              <a:t>bootable system on a single floppy disk that would serve both as a rescue </a:t>
            </a:r>
            <a:r>
              <a:rPr lang="en-US" sz="2000" dirty="0" smtClean="0"/>
              <a:t>disk and </a:t>
            </a:r>
            <a:r>
              <a:rPr lang="en-US" sz="2000" dirty="0"/>
              <a:t>as an installer for the </a:t>
            </a:r>
            <a:r>
              <a:rPr lang="en-US" sz="2000" dirty="0" err="1"/>
              <a:t>Debian</a:t>
            </a:r>
            <a:r>
              <a:rPr lang="en-US" sz="2000" dirty="0"/>
              <a:t> distribution. Since that time, it has been extended to </a:t>
            </a:r>
            <a:r>
              <a:rPr lang="en-US" sz="2000" dirty="0" smtClean="0"/>
              <a:t>become the </a:t>
            </a:r>
            <a:r>
              <a:rPr lang="en-US" sz="2000" dirty="0"/>
              <a:t>de facto standard core user space toolset for embedded Linux devices and Linux </a:t>
            </a:r>
            <a:r>
              <a:rPr lang="en-US" sz="2000" dirty="0" smtClean="0"/>
              <a:t>distribution installers</a:t>
            </a:r>
            <a:r>
              <a:rPr lang="en-US" sz="2000" dirty="0"/>
              <a:t>. Since each Linux executable requires several kilobytes of overhead, having </a:t>
            </a:r>
            <a:r>
              <a:rPr lang="en-US" sz="2000" dirty="0" smtClean="0"/>
              <a:t>the </a:t>
            </a:r>
            <a:r>
              <a:rPr lang="en-US" sz="2000" dirty="0" err="1" smtClean="0"/>
              <a:t>BusyBox</a:t>
            </a:r>
            <a:r>
              <a:rPr lang="en-US" sz="2000" dirty="0" smtClean="0"/>
              <a:t> </a:t>
            </a:r>
            <a:r>
              <a:rPr lang="en-US" sz="2000" dirty="0"/>
              <a:t>program combine over two hundred programs together often saves substantial disk </a:t>
            </a:r>
            <a:r>
              <a:rPr lang="en-US" sz="2000" dirty="0" smtClean="0"/>
              <a:t>space and </a:t>
            </a:r>
            <a:r>
              <a:rPr lang="en-US" sz="2000" dirty="0"/>
              <a:t>system </a:t>
            </a:r>
            <a:r>
              <a:rPr lang="en-US" sz="2000" dirty="0" smtClean="0"/>
              <a:t>memory;</a:t>
            </a:r>
          </a:p>
          <a:p>
            <a:pPr>
              <a:buFont typeface="Wingdings" panose="05000000000000000000" pitchFamily="2" charset="2"/>
              <a:buChar char="Ø"/>
            </a:pPr>
            <a:r>
              <a:rPr lang="en-US" sz="2000" dirty="0"/>
              <a:t>it allows </a:t>
            </a:r>
            <a:r>
              <a:rPr lang="en-US" sz="2000" dirty="0" smtClean="0"/>
              <a:t>code to </a:t>
            </a:r>
            <a:r>
              <a:rPr lang="en-US" sz="2000" dirty="0"/>
              <a:t>be shared between multiple applications without requiring a library. </a:t>
            </a:r>
            <a:endParaRPr lang="en-US" sz="2000" dirty="0" smtClean="0"/>
          </a:p>
          <a:p>
            <a:pPr>
              <a:buFont typeface="Wingdings" panose="05000000000000000000" pitchFamily="2" charset="2"/>
              <a:buChar char="Ø"/>
            </a:pPr>
            <a:r>
              <a:rPr lang="en-US" sz="2000" dirty="0" smtClean="0"/>
              <a:t>this technique is </a:t>
            </a:r>
            <a:r>
              <a:rPr lang="en-US" sz="2000" dirty="0"/>
              <a:t>similar to what is provided by the </a:t>
            </a:r>
            <a:r>
              <a:rPr lang="en-US" sz="2000" dirty="0" err="1"/>
              <a:t>crunchgen</a:t>
            </a:r>
            <a:r>
              <a:rPr lang="en-US" sz="2000" dirty="0"/>
              <a:t> command in FreeBSD</a:t>
            </a:r>
          </a:p>
          <a:p>
            <a:pPr marL="0" indent="0">
              <a:buNone/>
            </a:pPr>
            <a:endParaRPr lang="en-US" sz="2000" dirty="0"/>
          </a:p>
        </p:txBody>
      </p:sp>
      <p:sp>
        <p:nvSpPr>
          <p:cNvPr id="6" name="Text Placeholder 5"/>
          <p:cNvSpPr>
            <a:spLocks noGrp="1"/>
          </p:cNvSpPr>
          <p:nvPr>
            <p:ph type="body" sz="half" idx="2"/>
          </p:nvPr>
        </p:nvSpPr>
        <p:spPr>
          <a:xfrm>
            <a:off x="369524" y="931817"/>
            <a:ext cx="5090749" cy="5416143"/>
          </a:xfrm>
          <a:pattFill prst="pct5">
            <a:fgClr>
              <a:schemeClr val="accent4">
                <a:lumMod val="60000"/>
                <a:lumOff val="40000"/>
              </a:schemeClr>
            </a:fgClr>
            <a:bgClr>
              <a:schemeClr val="bg1"/>
            </a:bgClr>
          </a:pattFill>
        </p:spPr>
        <p:txBody>
          <a:bodyPr>
            <a:normAutofit/>
          </a:bodyPr>
          <a:lstStyle/>
          <a:p>
            <a:r>
              <a:rPr lang="en-US" i="1" dirty="0" smtClean="0">
                <a:solidFill>
                  <a:schemeClr val="accent6">
                    <a:lumMod val="75000"/>
                  </a:schemeClr>
                </a:solidFill>
              </a:rPr>
              <a:t>Currently available commands:</a:t>
            </a:r>
          </a:p>
          <a:p>
            <a:endParaRPr lang="en-US" i="1" dirty="0" smtClean="0">
              <a:solidFill>
                <a:schemeClr val="accent6">
                  <a:lumMod val="75000"/>
                </a:schemeClr>
              </a:solidFill>
            </a:endParaRPr>
          </a:p>
        </p:txBody>
      </p:sp>
      <p:sp>
        <p:nvSpPr>
          <p:cNvPr id="7" name="TextBox 6"/>
          <p:cNvSpPr txBox="1"/>
          <p:nvPr/>
        </p:nvSpPr>
        <p:spPr>
          <a:xfrm>
            <a:off x="10182909" y="6488668"/>
            <a:ext cx="3057236" cy="369332"/>
          </a:xfrm>
          <a:prstGeom prst="rect">
            <a:avLst/>
          </a:prstGeom>
          <a:noFill/>
        </p:spPr>
        <p:txBody>
          <a:bodyPr wrap="square" rtlCol="0">
            <a:spAutoFit/>
          </a:bodyPr>
          <a:lstStyle/>
          <a:p>
            <a:r>
              <a:rPr lang="en-US" dirty="0"/>
              <a:t>b</a:t>
            </a:r>
            <a:r>
              <a:rPr lang="en-US" dirty="0" smtClean="0"/>
              <a:t>y Iryna Diudiuk</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24" y="1337068"/>
            <a:ext cx="5090749" cy="5420481"/>
          </a:xfrm>
          <a:prstGeom prst="rect">
            <a:avLst/>
          </a:prstGeom>
        </p:spPr>
      </p:pic>
    </p:spTree>
    <p:extLst>
      <p:ext uri="{BB962C8B-B14F-4D97-AF65-F5344CB8AC3E}">
        <p14:creationId xmlns:p14="http://schemas.microsoft.com/office/powerpoint/2010/main" val="1203641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9856" y="82732"/>
            <a:ext cx="4402501" cy="701040"/>
          </a:xfrm>
        </p:spPr>
        <p:txBody>
          <a:bodyPr>
            <a:normAutofit fontScale="90000"/>
          </a:bodyPr>
          <a:lstStyle/>
          <a:p>
            <a:r>
              <a:rPr lang="en-US" b="1" dirty="0">
                <a:solidFill>
                  <a:schemeClr val="accent6">
                    <a:lumMod val="75000"/>
                  </a:schemeClr>
                </a:solidFill>
              </a:rPr>
              <a:t>Linux Command Line Basics</a:t>
            </a:r>
          </a:p>
        </p:txBody>
      </p:sp>
      <p:sp>
        <p:nvSpPr>
          <p:cNvPr id="5" name="Content Placeholder 4"/>
          <p:cNvSpPr>
            <a:spLocks noGrp="1"/>
          </p:cNvSpPr>
          <p:nvPr>
            <p:ph idx="1"/>
          </p:nvPr>
        </p:nvSpPr>
        <p:spPr>
          <a:xfrm>
            <a:off x="4396802" y="3648636"/>
            <a:ext cx="6172200" cy="3021106"/>
          </a:xfrm>
          <a:solidFill>
            <a:schemeClr val="lt1">
              <a:alpha val="60000"/>
            </a:schemeClr>
          </a:solidFill>
        </p:spPr>
        <p:style>
          <a:lnRef idx="2">
            <a:schemeClr val="accent4"/>
          </a:lnRef>
          <a:fillRef idx="1">
            <a:schemeClr val="lt1"/>
          </a:fillRef>
          <a:effectRef idx="0">
            <a:schemeClr val="accent4"/>
          </a:effectRef>
          <a:fontRef idx="minor">
            <a:schemeClr val="dk1"/>
          </a:fontRef>
        </p:style>
        <p:txBody>
          <a:bodyPr>
            <a:normAutofit fontScale="92500"/>
          </a:bodyPr>
          <a:lstStyle/>
          <a:p>
            <a:pPr marL="0" indent="0">
              <a:buNone/>
            </a:pPr>
            <a:r>
              <a:rPr lang="en-US" sz="1400" u="sng" dirty="0" smtClean="0"/>
              <a:t>Login </a:t>
            </a:r>
            <a:r>
              <a:rPr lang="en-US" sz="1400" u="sng" dirty="0"/>
              <a:t>shell </a:t>
            </a:r>
            <a:r>
              <a:rPr lang="en-US" sz="1400" dirty="0"/>
              <a:t>is a shell session that begins by authenticating the user</a:t>
            </a:r>
            <a:r>
              <a:rPr lang="en-US" sz="1400" dirty="0" smtClean="0"/>
              <a:t>. It </a:t>
            </a:r>
            <a:r>
              <a:rPr lang="en-US" sz="1400" dirty="0"/>
              <a:t>will read configuration details from the </a:t>
            </a:r>
            <a:r>
              <a:rPr lang="en-US" sz="1400" b="1" dirty="0"/>
              <a:t>/</a:t>
            </a:r>
            <a:r>
              <a:rPr lang="en-US" sz="1400" b="1" dirty="0" err="1"/>
              <a:t>etc</a:t>
            </a:r>
            <a:r>
              <a:rPr lang="en-US" sz="1400" b="1" dirty="0"/>
              <a:t>/profile</a:t>
            </a:r>
            <a:r>
              <a:rPr lang="en-US" sz="1400" dirty="0"/>
              <a:t> file first. It will then look for the first login shell configuration file in the user's home directory to get user-specific configuration details. It reads the first file that it can find out of </a:t>
            </a:r>
            <a:r>
              <a:rPr lang="en-US" sz="1400" b="1" dirty="0"/>
              <a:t>~/.</a:t>
            </a:r>
            <a:r>
              <a:rPr lang="en-US" sz="1400" b="1" dirty="0" err="1"/>
              <a:t>bash_profile</a:t>
            </a:r>
            <a:r>
              <a:rPr lang="en-US" sz="1400" dirty="0"/>
              <a:t>, </a:t>
            </a:r>
            <a:r>
              <a:rPr lang="en-US" sz="1400" b="1" dirty="0"/>
              <a:t>~/.</a:t>
            </a:r>
            <a:r>
              <a:rPr lang="en-US" sz="1400" b="1" dirty="0" err="1"/>
              <a:t>bash_login</a:t>
            </a:r>
            <a:r>
              <a:rPr lang="en-US" sz="1400" dirty="0"/>
              <a:t>, and </a:t>
            </a:r>
            <a:r>
              <a:rPr lang="en-US" sz="1400" b="1" dirty="0"/>
              <a:t>~/.profile</a:t>
            </a:r>
            <a:r>
              <a:rPr lang="en-US" sz="1400" dirty="0"/>
              <a:t> and does not read any further files.</a:t>
            </a:r>
          </a:p>
          <a:p>
            <a:pPr marL="0" indent="0">
              <a:buNone/>
            </a:pPr>
            <a:r>
              <a:rPr lang="en-US" sz="1400" u="sng" dirty="0"/>
              <a:t>Non-login</a:t>
            </a:r>
            <a:r>
              <a:rPr lang="en-US" sz="1400" dirty="0"/>
              <a:t> </a:t>
            </a:r>
            <a:r>
              <a:rPr lang="en-US" sz="1400" dirty="0" smtClean="0"/>
              <a:t>shell session is started within already </a:t>
            </a:r>
            <a:r>
              <a:rPr lang="en-US" sz="1400" dirty="0"/>
              <a:t>authenticated </a:t>
            </a:r>
            <a:r>
              <a:rPr lang="en-US" sz="1400" dirty="0" smtClean="0"/>
              <a:t>session. e.g. typing a the </a:t>
            </a:r>
            <a:r>
              <a:rPr lang="en-US" sz="1400" b="1" dirty="0"/>
              <a:t>bash</a:t>
            </a:r>
            <a:r>
              <a:rPr lang="en-US" sz="1400" dirty="0"/>
              <a:t> command from the </a:t>
            </a:r>
            <a:r>
              <a:rPr lang="en-US" sz="1400" dirty="0" smtClean="0"/>
              <a:t>terminal to start a bash child </a:t>
            </a:r>
            <a:r>
              <a:rPr lang="en-US" sz="1400" dirty="0"/>
              <a:t>session</a:t>
            </a:r>
            <a:r>
              <a:rPr lang="en-US" sz="1400" dirty="0" smtClean="0"/>
              <a:t>. It </a:t>
            </a:r>
            <a:r>
              <a:rPr lang="en-US" sz="1400" dirty="0"/>
              <a:t>will read </a:t>
            </a:r>
            <a:r>
              <a:rPr lang="en-US" sz="1400" b="1" dirty="0"/>
              <a:t>/</a:t>
            </a:r>
            <a:r>
              <a:rPr lang="en-US" sz="1400" b="1" dirty="0" err="1"/>
              <a:t>etc</a:t>
            </a:r>
            <a:r>
              <a:rPr lang="en-US" sz="1400" b="1" dirty="0"/>
              <a:t>/</a:t>
            </a:r>
            <a:r>
              <a:rPr lang="en-US" sz="1400" b="1" dirty="0" err="1"/>
              <a:t>bash.bashrc</a:t>
            </a:r>
            <a:r>
              <a:rPr lang="en-US" sz="1400" dirty="0"/>
              <a:t> and then the user-specific </a:t>
            </a:r>
            <a:r>
              <a:rPr lang="en-US" sz="1400" b="1" dirty="0"/>
              <a:t>~/.</a:t>
            </a:r>
            <a:r>
              <a:rPr lang="en-US" sz="1400" b="1" dirty="0" err="1"/>
              <a:t>bashrc</a:t>
            </a:r>
            <a:r>
              <a:rPr lang="en-US" sz="1400" dirty="0"/>
              <a:t> file to build its environment. </a:t>
            </a:r>
            <a:endParaRPr lang="en-US" sz="1400" dirty="0" smtClean="0"/>
          </a:p>
          <a:p>
            <a:pPr marL="0" indent="0">
              <a:buNone/>
            </a:pPr>
            <a:r>
              <a:rPr lang="en-US" sz="1400" u="sng" dirty="0" smtClean="0"/>
              <a:t>Interactive shell </a:t>
            </a:r>
            <a:r>
              <a:rPr lang="en-US" sz="1400" dirty="0"/>
              <a:t>session is a shell session that is attached to a terminal. </a:t>
            </a:r>
            <a:r>
              <a:rPr lang="en-US" sz="1400" dirty="0" smtClean="0"/>
              <a:t>It </a:t>
            </a:r>
            <a:r>
              <a:rPr lang="en-US" sz="1400" dirty="0"/>
              <a:t>means that the commands are run with user-interaction from keyboard. E.g. the shell can prompt the user to enter input.</a:t>
            </a:r>
            <a:endParaRPr lang="en-US" sz="1400" dirty="0" smtClean="0"/>
          </a:p>
          <a:p>
            <a:pPr marL="0" indent="0">
              <a:buNone/>
            </a:pPr>
            <a:r>
              <a:rPr lang="en-US" sz="1400" u="sng" dirty="0"/>
              <a:t>Non-interactive</a:t>
            </a:r>
            <a:r>
              <a:rPr lang="en-US" sz="1400" dirty="0"/>
              <a:t> </a:t>
            </a:r>
            <a:r>
              <a:rPr lang="en-US" sz="1400" dirty="0" smtClean="0"/>
              <a:t>shell </a:t>
            </a:r>
            <a:r>
              <a:rPr lang="en-US" sz="1400" dirty="0"/>
              <a:t>session is one is not attached to a terminal session. Non-interactive shells read the environmental variable called </a:t>
            </a:r>
            <a:r>
              <a:rPr lang="en-US" sz="1400" b="1" dirty="0"/>
              <a:t>BASH_ENV</a:t>
            </a:r>
            <a:r>
              <a:rPr lang="en-US" sz="1400" dirty="0"/>
              <a:t> and read the file specified to define the new environment.</a:t>
            </a:r>
          </a:p>
          <a:p>
            <a:pPr>
              <a:buFont typeface="Wingdings" panose="05000000000000000000" pitchFamily="2" charset="2"/>
              <a:buChar char="Ø"/>
            </a:pPr>
            <a:endParaRPr lang="en-US" sz="1600" dirty="0"/>
          </a:p>
          <a:p>
            <a:pPr marL="0" indent="0">
              <a:buNone/>
            </a:pPr>
            <a:endParaRPr lang="en-US" sz="1600" dirty="0"/>
          </a:p>
        </p:txBody>
      </p:sp>
      <p:sp>
        <p:nvSpPr>
          <p:cNvPr id="6" name="Text Placeholder 5"/>
          <p:cNvSpPr>
            <a:spLocks noGrp="1"/>
          </p:cNvSpPr>
          <p:nvPr>
            <p:ph type="body" sz="half" idx="2"/>
          </p:nvPr>
        </p:nvSpPr>
        <p:spPr>
          <a:xfrm>
            <a:off x="181567" y="1078483"/>
            <a:ext cx="4132806" cy="2830130"/>
          </a:xfrm>
          <a:pattFill prst="pct5">
            <a:fgClr>
              <a:schemeClr val="accent4">
                <a:lumMod val="60000"/>
                <a:lumOff val="40000"/>
              </a:schemeClr>
            </a:fgClr>
            <a:bgClr>
              <a:schemeClr val="bg1"/>
            </a:bgClr>
          </a:pattFill>
        </p:spPr>
        <p:txBody>
          <a:bodyPr>
            <a:normAutofit/>
          </a:bodyPr>
          <a:lstStyle/>
          <a:p>
            <a:r>
              <a:rPr lang="en-US" i="1" dirty="0" smtClean="0">
                <a:solidFill>
                  <a:schemeClr val="accent6">
                    <a:lumMod val="75000"/>
                  </a:schemeClr>
                </a:solidFill>
              </a:rPr>
              <a:t>Shell Variables</a:t>
            </a:r>
          </a:p>
          <a:p>
            <a:pPr marL="285750" indent="-285750">
              <a:buFont typeface="Wingdings" panose="05000000000000000000" pitchFamily="2" charset="2"/>
              <a:buChar char="§"/>
            </a:pPr>
            <a:r>
              <a:rPr lang="en-US" sz="1200" i="1" dirty="0">
                <a:solidFill>
                  <a:schemeClr val="accent6">
                    <a:lumMod val="75000"/>
                  </a:schemeClr>
                </a:solidFill>
              </a:rPr>
              <a:t>are variables that are contained exclusively within the shell in which they were set or defined. They are often used to keep track of ephemeral data, like the current working directory.</a:t>
            </a:r>
            <a:endParaRPr lang="en-US" sz="1200" i="1" dirty="0" smtClean="0">
              <a:solidFill>
                <a:schemeClr val="accent6">
                  <a:lumMod val="75000"/>
                </a:schemeClr>
              </a:solidFill>
            </a:endParaRPr>
          </a:p>
          <a:p>
            <a:pPr marL="285750" indent="-285750">
              <a:buFont typeface="Wingdings" panose="05000000000000000000" pitchFamily="2" charset="2"/>
              <a:buChar char="§"/>
            </a:pPr>
            <a:r>
              <a:rPr lang="en-US" sz="1200" i="1" dirty="0">
                <a:solidFill>
                  <a:schemeClr val="accent6">
                    <a:lumMod val="75000"/>
                  </a:schemeClr>
                </a:solidFill>
              </a:rPr>
              <a:t>shell </a:t>
            </a:r>
            <a:r>
              <a:rPr lang="en-US" sz="1200" i="1" dirty="0" smtClean="0">
                <a:solidFill>
                  <a:schemeClr val="accent6">
                    <a:lumMod val="75000"/>
                  </a:schemeClr>
                </a:solidFill>
              </a:rPr>
              <a:t>variable shouldn't </a:t>
            </a:r>
            <a:r>
              <a:rPr lang="en-US" sz="1200" i="1" dirty="0">
                <a:solidFill>
                  <a:schemeClr val="accent6">
                    <a:lumMod val="75000"/>
                  </a:schemeClr>
                </a:solidFill>
              </a:rPr>
              <a:t>be passed on to any child processes.</a:t>
            </a:r>
          </a:p>
          <a:p>
            <a:pPr marL="285750" indent="-285750">
              <a:buFont typeface="Wingdings" panose="05000000000000000000" pitchFamily="2" charset="2"/>
              <a:buChar char="§"/>
            </a:pPr>
            <a:r>
              <a:rPr lang="en-US" sz="1200" b="1" dirty="0">
                <a:solidFill>
                  <a:schemeClr val="accent6">
                    <a:lumMod val="75000"/>
                  </a:schemeClr>
                </a:solidFill>
              </a:rPr>
              <a:t>set</a:t>
            </a:r>
            <a:r>
              <a:rPr lang="en-US" sz="1200" i="1" dirty="0">
                <a:solidFill>
                  <a:schemeClr val="accent6">
                    <a:lumMod val="75000"/>
                  </a:schemeClr>
                </a:solidFill>
              </a:rPr>
              <a:t> command can be </a:t>
            </a:r>
            <a:r>
              <a:rPr lang="en-US" sz="1200" i="1" dirty="0" smtClean="0">
                <a:solidFill>
                  <a:schemeClr val="accent6">
                    <a:lumMod val="75000"/>
                  </a:schemeClr>
                </a:solidFill>
              </a:rPr>
              <a:t>used to find shell variables</a:t>
            </a:r>
          </a:p>
          <a:p>
            <a:pPr marL="285750" indent="-285750">
              <a:buFont typeface="Wingdings" panose="05000000000000000000" pitchFamily="2" charset="2"/>
              <a:buChar char="§"/>
            </a:pPr>
            <a:r>
              <a:rPr lang="en-US" sz="1200" i="1" dirty="0">
                <a:solidFill>
                  <a:schemeClr val="accent6">
                    <a:lumMod val="75000"/>
                  </a:schemeClr>
                </a:solidFill>
              </a:rPr>
              <a:t>t</a:t>
            </a:r>
            <a:r>
              <a:rPr lang="en-US" sz="1200" i="1" dirty="0" smtClean="0">
                <a:solidFill>
                  <a:schemeClr val="accent6">
                    <a:lumMod val="75000"/>
                  </a:schemeClr>
                </a:solidFill>
              </a:rPr>
              <a:t>o create a shell variable</a:t>
            </a:r>
            <a:r>
              <a:rPr lang="en-US" sz="1200" i="1" dirty="0">
                <a:solidFill>
                  <a:schemeClr val="accent6">
                    <a:lumMod val="75000"/>
                  </a:schemeClr>
                </a:solidFill>
              </a:rPr>
              <a:t>: </a:t>
            </a:r>
            <a:r>
              <a:rPr lang="en-US" sz="1200" b="1" dirty="0">
                <a:solidFill>
                  <a:schemeClr val="accent6">
                    <a:lumMod val="75000"/>
                  </a:schemeClr>
                </a:solidFill>
              </a:rPr>
              <a:t>TEST_VAR</a:t>
            </a:r>
            <a:r>
              <a:rPr lang="en-US" sz="1200" b="1" dirty="0" smtClean="0">
                <a:solidFill>
                  <a:schemeClr val="accent6">
                    <a:lumMod val="75000"/>
                  </a:schemeClr>
                </a:solidFill>
              </a:rPr>
              <a:t>=‘ Hello </a:t>
            </a:r>
            <a:r>
              <a:rPr lang="en-US" sz="1200" b="1" dirty="0">
                <a:solidFill>
                  <a:schemeClr val="accent6">
                    <a:lumMod val="75000"/>
                  </a:schemeClr>
                </a:solidFill>
              </a:rPr>
              <a:t>World</a:t>
            </a:r>
            <a:r>
              <a:rPr lang="en-US" sz="1200" b="1" dirty="0" smtClean="0">
                <a:solidFill>
                  <a:schemeClr val="accent6">
                    <a:lumMod val="75000"/>
                  </a:schemeClr>
                </a:solidFill>
              </a:rPr>
              <a:t>! ‘</a:t>
            </a:r>
          </a:p>
          <a:p>
            <a:pPr marL="285750" indent="-285750">
              <a:buFont typeface="Wingdings" panose="05000000000000000000" pitchFamily="2" charset="2"/>
              <a:buChar char="§"/>
            </a:pPr>
            <a:r>
              <a:rPr lang="en-US" sz="1200" i="1" dirty="0" smtClean="0">
                <a:solidFill>
                  <a:schemeClr val="accent6">
                    <a:lumMod val="75000"/>
                  </a:schemeClr>
                </a:solidFill>
              </a:rPr>
              <a:t>to see the result</a:t>
            </a:r>
            <a:r>
              <a:rPr lang="en-US" sz="1200" i="1" dirty="0">
                <a:solidFill>
                  <a:schemeClr val="accent6">
                    <a:lumMod val="75000"/>
                  </a:schemeClr>
                </a:solidFill>
              </a:rPr>
              <a:t>: </a:t>
            </a:r>
            <a:r>
              <a:rPr lang="en-US" sz="1200" b="1" dirty="0">
                <a:solidFill>
                  <a:schemeClr val="accent6">
                    <a:lumMod val="75000"/>
                  </a:schemeClr>
                </a:solidFill>
              </a:rPr>
              <a:t>set | </a:t>
            </a:r>
            <a:r>
              <a:rPr lang="en-US" sz="1200" b="1" dirty="0" err="1">
                <a:solidFill>
                  <a:schemeClr val="accent6">
                    <a:lumMod val="75000"/>
                  </a:schemeClr>
                </a:solidFill>
              </a:rPr>
              <a:t>grep</a:t>
            </a:r>
            <a:r>
              <a:rPr lang="en-US" sz="1200" b="1" dirty="0">
                <a:solidFill>
                  <a:schemeClr val="accent6">
                    <a:lumMod val="75000"/>
                  </a:schemeClr>
                </a:solidFill>
              </a:rPr>
              <a:t> </a:t>
            </a:r>
            <a:r>
              <a:rPr lang="en-US" sz="1200" b="1" dirty="0" smtClean="0">
                <a:solidFill>
                  <a:schemeClr val="accent6">
                    <a:lumMod val="75000"/>
                  </a:schemeClr>
                </a:solidFill>
              </a:rPr>
              <a:t>TEST_VAR</a:t>
            </a:r>
          </a:p>
          <a:p>
            <a:pPr marL="285750" indent="-285750">
              <a:buFont typeface="Wingdings" panose="05000000000000000000" pitchFamily="2" charset="2"/>
              <a:buChar char="§"/>
            </a:pPr>
            <a:r>
              <a:rPr lang="en-US" sz="1200" i="1" dirty="0">
                <a:solidFill>
                  <a:schemeClr val="accent6">
                    <a:lumMod val="75000"/>
                  </a:schemeClr>
                </a:solidFill>
              </a:rPr>
              <a:t>t</a:t>
            </a:r>
            <a:r>
              <a:rPr lang="en-US" sz="1200" i="1" dirty="0" smtClean="0">
                <a:solidFill>
                  <a:schemeClr val="accent6">
                    <a:lumMod val="75000"/>
                  </a:schemeClr>
                </a:solidFill>
              </a:rPr>
              <a:t>o unset both shell and environmental variable: </a:t>
            </a:r>
            <a:r>
              <a:rPr lang="en-US" sz="1200" b="1" dirty="0" smtClean="0">
                <a:solidFill>
                  <a:schemeClr val="accent6">
                    <a:lumMod val="75000"/>
                  </a:schemeClr>
                </a:solidFill>
              </a:rPr>
              <a:t>unset </a:t>
            </a:r>
            <a:r>
              <a:rPr lang="en-US" sz="1200" b="1" dirty="0">
                <a:solidFill>
                  <a:schemeClr val="accent6">
                    <a:lumMod val="75000"/>
                  </a:schemeClr>
                </a:solidFill>
              </a:rPr>
              <a:t>TEST_VAR</a:t>
            </a:r>
            <a:endParaRPr lang="en-US" sz="1200" b="1" dirty="0" smtClean="0">
              <a:solidFill>
                <a:schemeClr val="accent6">
                  <a:lumMod val="75000"/>
                </a:schemeClr>
              </a:solidFill>
            </a:endParaRPr>
          </a:p>
        </p:txBody>
      </p:sp>
      <p:sp>
        <p:nvSpPr>
          <p:cNvPr id="7" name="TextBox 6"/>
          <p:cNvSpPr txBox="1"/>
          <p:nvPr/>
        </p:nvSpPr>
        <p:spPr>
          <a:xfrm>
            <a:off x="10400145" y="6451723"/>
            <a:ext cx="3057236" cy="369332"/>
          </a:xfrm>
          <a:prstGeom prst="rect">
            <a:avLst/>
          </a:prstGeom>
          <a:noFill/>
        </p:spPr>
        <p:txBody>
          <a:bodyPr wrap="square" rtlCol="0">
            <a:spAutoFit/>
          </a:bodyPr>
          <a:lstStyle/>
          <a:p>
            <a:r>
              <a:rPr lang="en-US" dirty="0"/>
              <a:t>b</a:t>
            </a:r>
            <a:r>
              <a:rPr lang="en-US" dirty="0" smtClean="0"/>
              <a:t>y Iryna Diudiuk</a:t>
            </a:r>
            <a:endParaRPr lang="en-US" dirty="0"/>
          </a:p>
        </p:txBody>
      </p:sp>
      <p:sp>
        <p:nvSpPr>
          <p:cNvPr id="9" name="Text Placeholder 5"/>
          <p:cNvSpPr txBox="1">
            <a:spLocks/>
          </p:cNvSpPr>
          <p:nvPr/>
        </p:nvSpPr>
        <p:spPr>
          <a:xfrm>
            <a:off x="5629835" y="108234"/>
            <a:ext cx="5423647" cy="3389089"/>
          </a:xfrm>
          <a:prstGeom prst="rect">
            <a:avLst/>
          </a:prstGeom>
          <a:pattFill prst="pct5">
            <a:fgClr>
              <a:schemeClr val="accent4">
                <a:lumMod val="60000"/>
                <a:lumOff val="40000"/>
              </a:schemeClr>
            </a:fgClr>
            <a:bgClr>
              <a:schemeClr val="bg1"/>
            </a:bgClr>
          </a:patt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i="1" dirty="0" smtClean="0">
                <a:solidFill>
                  <a:schemeClr val="accent6">
                    <a:lumMod val="75000"/>
                  </a:schemeClr>
                </a:solidFill>
              </a:rPr>
              <a:t>Environmental variables </a:t>
            </a:r>
          </a:p>
          <a:p>
            <a:pPr marL="171450" indent="-171450">
              <a:buFont typeface="Wingdings" panose="05000000000000000000" pitchFamily="2" charset="2"/>
              <a:buChar char="§"/>
            </a:pPr>
            <a:r>
              <a:rPr lang="en-US" sz="1200" i="1" dirty="0" smtClean="0">
                <a:solidFill>
                  <a:schemeClr val="accent6">
                    <a:lumMod val="75000"/>
                  </a:schemeClr>
                </a:solidFill>
              </a:rPr>
              <a:t>are defined for the current shell and are inherited by any child shells or processes.</a:t>
            </a:r>
          </a:p>
          <a:p>
            <a:pPr marL="171450" indent="-171450">
              <a:buFont typeface="Wingdings" panose="05000000000000000000" pitchFamily="2" charset="2"/>
              <a:buChar char="§"/>
            </a:pPr>
            <a:r>
              <a:rPr lang="en-US" sz="1200" i="1" dirty="0" smtClean="0">
                <a:solidFill>
                  <a:schemeClr val="accent6">
                    <a:lumMod val="75000"/>
                  </a:schemeClr>
                </a:solidFill>
              </a:rPr>
              <a:t>are used to pass information into processes that are spawned from the shell.</a:t>
            </a:r>
          </a:p>
          <a:p>
            <a:pPr marL="171450" indent="-171450">
              <a:buFont typeface="Wingdings" panose="05000000000000000000" pitchFamily="2" charset="2"/>
              <a:buChar char="§"/>
            </a:pPr>
            <a:r>
              <a:rPr lang="en-US" sz="1200" i="1" dirty="0" smtClean="0">
                <a:solidFill>
                  <a:schemeClr val="accent6">
                    <a:lumMod val="75000"/>
                  </a:schemeClr>
                </a:solidFill>
              </a:rPr>
              <a:t>these types of variables are defined using all capital letters. </a:t>
            </a:r>
          </a:p>
          <a:p>
            <a:pPr marL="171450" indent="-171450">
              <a:buFont typeface="Wingdings" panose="05000000000000000000" pitchFamily="2" charset="2"/>
              <a:buChar char="§"/>
            </a:pPr>
            <a:r>
              <a:rPr lang="en-US" sz="1200" i="1" dirty="0" smtClean="0">
                <a:solidFill>
                  <a:schemeClr val="accent6">
                    <a:lumMod val="75000"/>
                  </a:schemeClr>
                </a:solidFill>
              </a:rPr>
              <a:t>we </a:t>
            </a:r>
            <a:r>
              <a:rPr lang="en-US" sz="1200" i="1" dirty="0">
                <a:solidFill>
                  <a:schemeClr val="accent6">
                    <a:lumMod val="75000"/>
                  </a:schemeClr>
                </a:solidFill>
              </a:rPr>
              <a:t>can see a list of all of our environmental variables by using the </a:t>
            </a:r>
            <a:r>
              <a:rPr lang="en-US" sz="1200" b="1" dirty="0" err="1">
                <a:solidFill>
                  <a:schemeClr val="accent6">
                    <a:lumMod val="75000"/>
                  </a:schemeClr>
                </a:solidFill>
              </a:rPr>
              <a:t>env</a:t>
            </a:r>
            <a:r>
              <a:rPr lang="en-US" sz="1200" i="1" dirty="0">
                <a:solidFill>
                  <a:schemeClr val="accent6">
                    <a:lumMod val="75000"/>
                  </a:schemeClr>
                </a:solidFill>
              </a:rPr>
              <a:t> or </a:t>
            </a:r>
            <a:r>
              <a:rPr lang="en-US" sz="1200" b="1" dirty="0" err="1">
                <a:solidFill>
                  <a:schemeClr val="accent6">
                    <a:lumMod val="75000"/>
                  </a:schemeClr>
                </a:solidFill>
              </a:rPr>
              <a:t>printenv</a:t>
            </a:r>
            <a:r>
              <a:rPr lang="en-US" sz="1200" i="1" dirty="0">
                <a:solidFill>
                  <a:schemeClr val="accent6">
                    <a:lumMod val="75000"/>
                  </a:schemeClr>
                </a:solidFill>
              </a:rPr>
              <a:t> commands. </a:t>
            </a:r>
            <a:r>
              <a:rPr lang="en-US" sz="1200" b="1" dirty="0" err="1" smtClean="0">
                <a:solidFill>
                  <a:schemeClr val="accent6">
                    <a:lumMod val="75000"/>
                  </a:schemeClr>
                </a:solidFill>
              </a:rPr>
              <a:t>Printenv</a:t>
            </a:r>
            <a:r>
              <a:rPr lang="en-US" sz="1200" b="1" dirty="0" smtClean="0">
                <a:solidFill>
                  <a:schemeClr val="accent6">
                    <a:lumMod val="75000"/>
                  </a:schemeClr>
                </a:solidFill>
              </a:rPr>
              <a:t> </a:t>
            </a:r>
            <a:r>
              <a:rPr lang="en-US" sz="1200" i="1" dirty="0" smtClean="0">
                <a:solidFill>
                  <a:schemeClr val="accent6">
                    <a:lumMod val="75000"/>
                  </a:schemeClr>
                </a:solidFill>
              </a:rPr>
              <a:t>helps request </a:t>
            </a:r>
            <a:r>
              <a:rPr lang="en-US" sz="1200" i="1" dirty="0">
                <a:solidFill>
                  <a:schemeClr val="accent6">
                    <a:lumMod val="75000"/>
                  </a:schemeClr>
                </a:solidFill>
              </a:rPr>
              <a:t>the values of individual </a:t>
            </a:r>
            <a:r>
              <a:rPr lang="en-US" sz="1200" i="1" dirty="0" smtClean="0">
                <a:solidFill>
                  <a:schemeClr val="accent6">
                    <a:lumMod val="75000"/>
                  </a:schemeClr>
                </a:solidFill>
              </a:rPr>
              <a:t>variables.</a:t>
            </a:r>
          </a:p>
          <a:p>
            <a:pPr marL="171450" indent="-171450">
              <a:buFont typeface="Wingdings" panose="05000000000000000000" pitchFamily="2" charset="2"/>
              <a:buChar char="§"/>
            </a:pPr>
            <a:r>
              <a:rPr lang="en-US" sz="1200" b="1" dirty="0" err="1">
                <a:solidFill>
                  <a:schemeClr val="accent6">
                    <a:lumMod val="75000"/>
                  </a:schemeClr>
                </a:solidFill>
              </a:rPr>
              <a:t>env</a:t>
            </a:r>
            <a:r>
              <a:rPr lang="en-US" sz="1200" i="1" dirty="0">
                <a:solidFill>
                  <a:schemeClr val="accent6">
                    <a:lumMod val="75000"/>
                  </a:schemeClr>
                </a:solidFill>
              </a:rPr>
              <a:t> </a:t>
            </a:r>
            <a:r>
              <a:rPr lang="en-US" sz="1200" i="1" dirty="0" smtClean="0">
                <a:solidFill>
                  <a:schemeClr val="accent6">
                    <a:lumMod val="75000"/>
                  </a:schemeClr>
                </a:solidFill>
              </a:rPr>
              <a:t>allows to modify </a:t>
            </a:r>
            <a:r>
              <a:rPr lang="en-US" sz="1200" i="1" dirty="0">
                <a:solidFill>
                  <a:schemeClr val="accent6">
                    <a:lumMod val="75000"/>
                  </a:schemeClr>
                </a:solidFill>
              </a:rPr>
              <a:t>the environment that programs run in by passing a set of variable definitions into a </a:t>
            </a:r>
            <a:r>
              <a:rPr lang="en-US" sz="1200" i="1" dirty="0" smtClean="0">
                <a:solidFill>
                  <a:schemeClr val="accent6">
                    <a:lumMod val="75000"/>
                  </a:schemeClr>
                </a:solidFill>
              </a:rPr>
              <a:t>command</a:t>
            </a:r>
          </a:p>
          <a:p>
            <a:pPr marL="171450" indent="-171450">
              <a:buFont typeface="Wingdings" panose="05000000000000000000" pitchFamily="2" charset="2"/>
              <a:buChar char="§"/>
            </a:pPr>
            <a:r>
              <a:rPr lang="en-US" sz="1200" i="1" dirty="0">
                <a:solidFill>
                  <a:schemeClr val="accent6">
                    <a:lumMod val="75000"/>
                  </a:schemeClr>
                </a:solidFill>
              </a:rPr>
              <a:t>t</a:t>
            </a:r>
            <a:r>
              <a:rPr lang="en-US" sz="1200" i="1" dirty="0" smtClean="0">
                <a:solidFill>
                  <a:schemeClr val="accent6">
                    <a:lumMod val="75000"/>
                  </a:schemeClr>
                </a:solidFill>
              </a:rPr>
              <a:t>o turn </a:t>
            </a:r>
            <a:r>
              <a:rPr lang="en-US" sz="1200" i="1" dirty="0">
                <a:solidFill>
                  <a:schemeClr val="accent6">
                    <a:lumMod val="75000"/>
                  </a:schemeClr>
                </a:solidFill>
              </a:rPr>
              <a:t>shell variable into an environmental variable: </a:t>
            </a:r>
            <a:r>
              <a:rPr lang="en-US" sz="1200" b="1" dirty="0">
                <a:solidFill>
                  <a:schemeClr val="accent6">
                    <a:lumMod val="75000"/>
                  </a:schemeClr>
                </a:solidFill>
              </a:rPr>
              <a:t>export TEST_VAR</a:t>
            </a:r>
          </a:p>
          <a:p>
            <a:pPr marL="171450" indent="-171450">
              <a:buFont typeface="Wingdings" panose="05000000000000000000" pitchFamily="2" charset="2"/>
              <a:buChar char="§"/>
            </a:pPr>
            <a:r>
              <a:rPr lang="en-US" sz="1200" i="1" dirty="0">
                <a:solidFill>
                  <a:schemeClr val="accent6">
                    <a:lumMod val="75000"/>
                  </a:schemeClr>
                </a:solidFill>
              </a:rPr>
              <a:t> </a:t>
            </a:r>
            <a:r>
              <a:rPr lang="en-US" sz="1200" i="1" dirty="0" smtClean="0">
                <a:solidFill>
                  <a:schemeClr val="accent6">
                    <a:lumMod val="75000"/>
                  </a:schemeClr>
                </a:solidFill>
              </a:rPr>
              <a:t>to </a:t>
            </a:r>
            <a:r>
              <a:rPr lang="en-US" sz="1200" i="1" dirty="0">
                <a:solidFill>
                  <a:schemeClr val="accent6">
                    <a:lumMod val="75000"/>
                  </a:schemeClr>
                </a:solidFill>
              </a:rPr>
              <a:t>see the result:  </a:t>
            </a:r>
            <a:r>
              <a:rPr lang="en-US" sz="1200" b="1" dirty="0" smtClean="0">
                <a:solidFill>
                  <a:schemeClr val="accent6">
                    <a:lumMod val="75000"/>
                  </a:schemeClr>
                </a:solidFill>
              </a:rPr>
              <a:t>print </a:t>
            </a:r>
            <a:r>
              <a:rPr lang="en-US" sz="1200" b="1" dirty="0">
                <a:solidFill>
                  <a:schemeClr val="accent6">
                    <a:lumMod val="75000"/>
                  </a:schemeClr>
                </a:solidFill>
              </a:rPr>
              <a:t>| </a:t>
            </a:r>
            <a:r>
              <a:rPr lang="en-US" sz="1200" b="1" dirty="0" err="1">
                <a:solidFill>
                  <a:schemeClr val="accent6">
                    <a:lumMod val="75000"/>
                  </a:schemeClr>
                </a:solidFill>
              </a:rPr>
              <a:t>grep</a:t>
            </a:r>
            <a:r>
              <a:rPr lang="en-US" sz="1200" b="1" dirty="0">
                <a:solidFill>
                  <a:schemeClr val="accent6">
                    <a:lumMod val="75000"/>
                  </a:schemeClr>
                </a:solidFill>
              </a:rPr>
              <a:t> </a:t>
            </a:r>
            <a:r>
              <a:rPr lang="en-US" sz="1200" b="1" dirty="0" smtClean="0">
                <a:solidFill>
                  <a:schemeClr val="accent6">
                    <a:lumMod val="75000"/>
                  </a:schemeClr>
                </a:solidFill>
              </a:rPr>
              <a:t>TEST_VAR</a:t>
            </a:r>
          </a:p>
          <a:p>
            <a:pPr marL="171450" indent="-171450">
              <a:buFont typeface="Wingdings" panose="05000000000000000000" pitchFamily="2" charset="2"/>
              <a:buChar char="§"/>
            </a:pPr>
            <a:r>
              <a:rPr lang="en-US" sz="1200" i="1" dirty="0">
                <a:solidFill>
                  <a:schemeClr val="accent6">
                    <a:lumMod val="75000"/>
                  </a:schemeClr>
                </a:solidFill>
              </a:rPr>
              <a:t>t</a:t>
            </a:r>
            <a:r>
              <a:rPr lang="en-US" sz="1200" i="1" dirty="0" smtClean="0">
                <a:solidFill>
                  <a:schemeClr val="accent6">
                    <a:lumMod val="75000"/>
                  </a:schemeClr>
                </a:solidFill>
              </a:rPr>
              <a:t>o set environmental variable in one step</a:t>
            </a:r>
            <a:r>
              <a:rPr lang="en-US" sz="1200" i="1" dirty="0">
                <a:solidFill>
                  <a:schemeClr val="accent6">
                    <a:lumMod val="75000"/>
                  </a:schemeClr>
                </a:solidFill>
              </a:rPr>
              <a:t>: </a:t>
            </a:r>
            <a:r>
              <a:rPr lang="en-US" sz="1200" b="1" dirty="0">
                <a:solidFill>
                  <a:schemeClr val="accent6">
                    <a:lumMod val="75000"/>
                  </a:schemeClr>
                </a:solidFill>
              </a:rPr>
              <a:t>export NEW_VAR="Testing </a:t>
            </a:r>
            <a:r>
              <a:rPr lang="en-US" sz="1200" b="1" dirty="0" smtClean="0">
                <a:solidFill>
                  <a:schemeClr val="accent6">
                    <a:lumMod val="75000"/>
                  </a:schemeClr>
                </a:solidFill>
              </a:rPr>
              <a:t>export“</a:t>
            </a:r>
          </a:p>
          <a:p>
            <a:pPr marL="171450" indent="-171450">
              <a:buFont typeface="Wingdings" panose="05000000000000000000" pitchFamily="2" charset="2"/>
              <a:buChar char="§"/>
            </a:pPr>
            <a:r>
              <a:rPr lang="en-US" sz="1200" i="1" dirty="0">
                <a:solidFill>
                  <a:schemeClr val="accent6">
                    <a:lumMod val="75000"/>
                  </a:schemeClr>
                </a:solidFill>
              </a:rPr>
              <a:t>t</a:t>
            </a:r>
            <a:r>
              <a:rPr lang="en-US" sz="1200" i="1" dirty="0" smtClean="0">
                <a:solidFill>
                  <a:schemeClr val="accent6">
                    <a:lumMod val="75000"/>
                  </a:schemeClr>
                </a:solidFill>
              </a:rPr>
              <a:t>o unset environmental variable</a:t>
            </a:r>
            <a:r>
              <a:rPr lang="en-US" sz="1200" i="1" dirty="0">
                <a:solidFill>
                  <a:schemeClr val="accent6">
                    <a:lumMod val="75000"/>
                  </a:schemeClr>
                </a:solidFill>
              </a:rPr>
              <a:t>: </a:t>
            </a:r>
            <a:r>
              <a:rPr lang="en-US" sz="1200" b="1" dirty="0">
                <a:solidFill>
                  <a:schemeClr val="accent6">
                    <a:lumMod val="75000"/>
                  </a:schemeClr>
                </a:solidFill>
              </a:rPr>
              <a:t>export -n TEST_VAR</a:t>
            </a:r>
            <a:endParaRPr lang="en-US" sz="1200" b="1" dirty="0" smtClean="0">
              <a:solidFill>
                <a:schemeClr val="accent6">
                  <a:lumMod val="75000"/>
                </a:schemeClr>
              </a:solidFill>
            </a:endParaRPr>
          </a:p>
        </p:txBody>
      </p:sp>
    </p:spTree>
    <p:extLst>
      <p:ext uri="{BB962C8B-B14F-4D97-AF65-F5344CB8AC3E}">
        <p14:creationId xmlns:p14="http://schemas.microsoft.com/office/powerpoint/2010/main" val="2769487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9856" y="82732"/>
            <a:ext cx="4402501" cy="701040"/>
          </a:xfrm>
        </p:spPr>
        <p:txBody>
          <a:bodyPr>
            <a:normAutofit fontScale="90000"/>
          </a:bodyPr>
          <a:lstStyle/>
          <a:p>
            <a:r>
              <a:rPr lang="en-US" b="1" dirty="0">
                <a:solidFill>
                  <a:schemeClr val="accent6">
                    <a:lumMod val="75000"/>
                  </a:schemeClr>
                </a:solidFill>
              </a:rPr>
              <a:t>Linux Command Line Basics</a:t>
            </a:r>
          </a:p>
        </p:txBody>
      </p:sp>
      <p:sp>
        <p:nvSpPr>
          <p:cNvPr id="6" name="Text Placeholder 5"/>
          <p:cNvSpPr>
            <a:spLocks noGrp="1"/>
          </p:cNvSpPr>
          <p:nvPr>
            <p:ph type="body" sz="half" idx="2"/>
          </p:nvPr>
        </p:nvSpPr>
        <p:spPr>
          <a:xfrm>
            <a:off x="566556" y="1261383"/>
            <a:ext cx="9958841" cy="3811588"/>
          </a:xfrm>
          <a:pattFill prst="pct5">
            <a:fgClr>
              <a:schemeClr val="accent4">
                <a:lumMod val="60000"/>
                <a:lumOff val="40000"/>
              </a:schemeClr>
            </a:fgClr>
            <a:bgClr>
              <a:schemeClr val="bg1"/>
            </a:bgClr>
          </a:pattFill>
        </p:spPr>
        <p:txBody>
          <a:bodyPr>
            <a:normAutofit/>
          </a:bodyPr>
          <a:lstStyle/>
          <a:p>
            <a:r>
              <a:rPr lang="en-US" i="1" dirty="0" smtClean="0">
                <a:solidFill>
                  <a:schemeClr val="accent6">
                    <a:lumMod val="75000"/>
                  </a:schemeClr>
                </a:solidFill>
              </a:rPr>
              <a:t>Resources:</a:t>
            </a:r>
          </a:p>
          <a:p>
            <a:pPr marL="285750" indent="-285750">
              <a:buFont typeface="Wingdings" panose="05000000000000000000" pitchFamily="2" charset="2"/>
              <a:buChar char="Ø"/>
            </a:pPr>
            <a:r>
              <a:rPr lang="en-US" i="1" dirty="0">
                <a:solidFill>
                  <a:schemeClr val="accent6">
                    <a:lumMod val="75000"/>
                  </a:schemeClr>
                </a:solidFill>
                <a:hlinkClick r:id="rId3"/>
              </a:rPr>
              <a:t>http://</a:t>
            </a:r>
            <a:r>
              <a:rPr lang="en-US" i="1" dirty="0" smtClean="0">
                <a:solidFill>
                  <a:schemeClr val="accent6">
                    <a:lumMod val="75000"/>
                  </a:schemeClr>
                </a:solidFill>
                <a:hlinkClick r:id="rId3"/>
              </a:rPr>
              <a:t>vic.gedris.org/Manual-ShellIntro/1.2/ShellIntro.pdf</a:t>
            </a:r>
            <a:endParaRPr lang="en-US" i="1" dirty="0" smtClean="0">
              <a:solidFill>
                <a:schemeClr val="accent6">
                  <a:lumMod val="75000"/>
                </a:schemeClr>
              </a:solidFill>
            </a:endParaRPr>
          </a:p>
          <a:p>
            <a:pPr marL="285750" indent="-285750">
              <a:buFont typeface="Wingdings" panose="05000000000000000000" pitchFamily="2" charset="2"/>
              <a:buChar char="Ø"/>
            </a:pPr>
            <a:r>
              <a:rPr lang="en-US" i="1" dirty="0">
                <a:solidFill>
                  <a:schemeClr val="accent6">
                    <a:lumMod val="75000"/>
                  </a:schemeClr>
                </a:solidFill>
                <a:hlinkClick r:id="rId4"/>
              </a:rPr>
              <a:t>https://www.howtogeek.com/108890/how-to-get-help-with-a-command-from-the-linux-terminal-8-tricks-for-beginners-pros-alike</a:t>
            </a:r>
            <a:r>
              <a:rPr lang="en-US" i="1" dirty="0" smtClean="0">
                <a:solidFill>
                  <a:schemeClr val="accent6">
                    <a:lumMod val="75000"/>
                  </a:schemeClr>
                </a:solidFill>
                <a:hlinkClick r:id="rId4"/>
              </a:rPr>
              <a:t>/</a:t>
            </a:r>
            <a:endParaRPr lang="en-US" i="1" dirty="0" smtClean="0">
              <a:solidFill>
                <a:schemeClr val="accent6">
                  <a:lumMod val="75000"/>
                </a:schemeClr>
              </a:solidFill>
            </a:endParaRPr>
          </a:p>
          <a:p>
            <a:pPr marL="285750" indent="-285750">
              <a:buFont typeface="Wingdings" panose="05000000000000000000" pitchFamily="2" charset="2"/>
              <a:buChar char="Ø"/>
            </a:pPr>
            <a:r>
              <a:rPr lang="en-US" i="1" dirty="0">
                <a:solidFill>
                  <a:schemeClr val="accent6">
                    <a:lumMod val="75000"/>
                  </a:schemeClr>
                </a:solidFill>
                <a:hlinkClick r:id="rId5"/>
              </a:rPr>
              <a:t>https://</a:t>
            </a:r>
            <a:r>
              <a:rPr lang="en-US" i="1" dirty="0" smtClean="0">
                <a:solidFill>
                  <a:schemeClr val="accent6">
                    <a:lumMod val="75000"/>
                  </a:schemeClr>
                </a:solidFill>
                <a:hlinkClick r:id="rId5"/>
              </a:rPr>
              <a:t>unix.stackexchange.com/questions/19451/difference-between-help-info-and-man-command</a:t>
            </a:r>
            <a:endParaRPr lang="en-US" i="1" dirty="0" smtClean="0">
              <a:solidFill>
                <a:schemeClr val="accent6">
                  <a:lumMod val="75000"/>
                </a:schemeClr>
              </a:solidFill>
            </a:endParaRPr>
          </a:p>
          <a:p>
            <a:pPr marL="285750" indent="-285750">
              <a:buFont typeface="Wingdings" panose="05000000000000000000" pitchFamily="2" charset="2"/>
              <a:buChar char="Ø"/>
            </a:pPr>
            <a:r>
              <a:rPr lang="en-US" i="1" dirty="0">
                <a:solidFill>
                  <a:schemeClr val="accent6">
                    <a:lumMod val="75000"/>
                  </a:schemeClr>
                </a:solidFill>
                <a:hlinkClick r:id="rId6"/>
              </a:rPr>
              <a:t>https://</a:t>
            </a:r>
            <a:r>
              <a:rPr lang="en-US" i="1" dirty="0" smtClean="0">
                <a:solidFill>
                  <a:schemeClr val="accent6">
                    <a:lumMod val="75000"/>
                  </a:schemeClr>
                </a:solidFill>
                <a:hlinkClick r:id="rId6"/>
              </a:rPr>
              <a:t>www.digitalocean.com/community/tutorials/how-to-read-and-set-environmental-and-shell-variables-on-a-linux-vps</a:t>
            </a:r>
            <a:endParaRPr lang="en-US" i="1" dirty="0" smtClean="0">
              <a:solidFill>
                <a:schemeClr val="accent6">
                  <a:lumMod val="75000"/>
                </a:schemeClr>
              </a:solidFill>
            </a:endParaRPr>
          </a:p>
          <a:p>
            <a:pPr marL="285750" indent="-285750">
              <a:buFont typeface="Wingdings" panose="05000000000000000000" pitchFamily="2" charset="2"/>
              <a:buChar char="Ø"/>
            </a:pPr>
            <a:r>
              <a:rPr lang="en-US" i="1" dirty="0">
                <a:solidFill>
                  <a:schemeClr val="accent6">
                    <a:lumMod val="75000"/>
                  </a:schemeClr>
                </a:solidFill>
                <a:hlinkClick r:id="rId7"/>
              </a:rPr>
              <a:t>https://</a:t>
            </a:r>
            <a:r>
              <a:rPr lang="en-US" i="1" dirty="0" smtClean="0">
                <a:solidFill>
                  <a:schemeClr val="accent6">
                    <a:lumMod val="75000"/>
                  </a:schemeClr>
                </a:solidFill>
                <a:hlinkClick r:id="rId7"/>
              </a:rPr>
              <a:t>busybox.net/BusyBox.html</a:t>
            </a:r>
            <a:endParaRPr lang="en-US" i="1" dirty="0" smtClean="0">
              <a:solidFill>
                <a:schemeClr val="accent6">
                  <a:lumMod val="75000"/>
                </a:schemeClr>
              </a:solidFill>
            </a:endParaRPr>
          </a:p>
          <a:p>
            <a:pPr marL="285750" indent="-285750">
              <a:buFont typeface="Wingdings" panose="05000000000000000000" pitchFamily="2" charset="2"/>
              <a:buChar char="Ø"/>
            </a:pPr>
            <a:r>
              <a:rPr lang="en-US" i="1" dirty="0">
                <a:solidFill>
                  <a:schemeClr val="accent6">
                    <a:lumMod val="75000"/>
                  </a:schemeClr>
                </a:solidFill>
                <a:hlinkClick r:id="rId8"/>
              </a:rPr>
              <a:t>https://</a:t>
            </a:r>
            <a:r>
              <a:rPr lang="en-US" i="1" dirty="0" smtClean="0">
                <a:solidFill>
                  <a:schemeClr val="accent6">
                    <a:lumMod val="75000"/>
                  </a:schemeClr>
                </a:solidFill>
                <a:hlinkClick r:id="rId8"/>
              </a:rPr>
              <a:t>unix.stackexchange.com/questions/50665/what-is-the-difference-between-interactive-shells-login-shells-non-login-shell</a:t>
            </a:r>
            <a:endParaRPr lang="en-US" i="1" dirty="0" smtClean="0">
              <a:solidFill>
                <a:schemeClr val="accent6">
                  <a:lumMod val="75000"/>
                </a:schemeClr>
              </a:solidFill>
            </a:endParaRPr>
          </a:p>
          <a:p>
            <a:pPr marL="285750" indent="-285750">
              <a:buFont typeface="Wingdings" panose="05000000000000000000" pitchFamily="2" charset="2"/>
              <a:buChar char="Ø"/>
            </a:pPr>
            <a:endParaRPr lang="en-US" i="1" dirty="0" smtClean="0">
              <a:solidFill>
                <a:schemeClr val="accent6">
                  <a:lumMod val="75000"/>
                </a:schemeClr>
              </a:solidFill>
            </a:endParaRPr>
          </a:p>
          <a:p>
            <a:endParaRPr lang="en-US" i="1" dirty="0" smtClean="0">
              <a:solidFill>
                <a:schemeClr val="accent6">
                  <a:lumMod val="75000"/>
                </a:schemeClr>
              </a:solidFill>
            </a:endParaRPr>
          </a:p>
          <a:p>
            <a:endParaRPr lang="en-US" i="1" dirty="0" smtClean="0">
              <a:solidFill>
                <a:schemeClr val="accent6">
                  <a:lumMod val="75000"/>
                </a:schemeClr>
              </a:solidFill>
            </a:endParaRPr>
          </a:p>
        </p:txBody>
      </p:sp>
      <p:sp>
        <p:nvSpPr>
          <p:cNvPr id="7" name="TextBox 6"/>
          <p:cNvSpPr txBox="1"/>
          <p:nvPr/>
        </p:nvSpPr>
        <p:spPr>
          <a:xfrm>
            <a:off x="10400145" y="6451723"/>
            <a:ext cx="3057236" cy="369332"/>
          </a:xfrm>
          <a:prstGeom prst="rect">
            <a:avLst/>
          </a:prstGeom>
          <a:noFill/>
        </p:spPr>
        <p:txBody>
          <a:bodyPr wrap="square" rtlCol="0">
            <a:spAutoFit/>
          </a:bodyPr>
          <a:lstStyle/>
          <a:p>
            <a:r>
              <a:rPr lang="en-US" dirty="0"/>
              <a:t>b</a:t>
            </a:r>
            <a:r>
              <a:rPr lang="en-US" dirty="0" smtClean="0"/>
              <a:t>y Iryna Diudiuk</a:t>
            </a:r>
            <a:endParaRPr lang="en-US" dirty="0"/>
          </a:p>
        </p:txBody>
      </p:sp>
    </p:spTree>
    <p:extLst>
      <p:ext uri="{BB962C8B-B14F-4D97-AF65-F5344CB8AC3E}">
        <p14:creationId xmlns:p14="http://schemas.microsoft.com/office/powerpoint/2010/main" val="4114483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2641</TotalTime>
  <Words>1254</Words>
  <Application>Microsoft Office PowerPoint</Application>
  <PresentationFormat>Widescreen</PresentationFormat>
  <Paragraphs>84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Linux Command Line Basics</vt:lpstr>
      <vt:lpstr>Linux Command Line Basics</vt:lpstr>
      <vt:lpstr>Linux Command Line Basics</vt:lpstr>
      <vt:lpstr>Linux Command Line Basics</vt:lpstr>
      <vt:lpstr>Linux Command Line Basics</vt:lpstr>
      <vt:lpstr>Linux Command Line Basics</vt:lpstr>
      <vt:lpstr>Linux Command Line Basics</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History</dc:title>
  <dc:creator>Iryna Diudiuk</dc:creator>
  <cp:lastModifiedBy>Iryna Diudiuk</cp:lastModifiedBy>
  <cp:revision>76</cp:revision>
  <dcterms:created xsi:type="dcterms:W3CDTF">2017-05-23T12:38:26Z</dcterms:created>
  <dcterms:modified xsi:type="dcterms:W3CDTF">2017-06-22T09:46:35Z</dcterms:modified>
</cp:coreProperties>
</file>