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67" r:id="rId3"/>
    <p:sldId id="262" r:id="rId4"/>
    <p:sldId id="265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8872A8-1F33-4C4B-B1F5-A77A4B690BC7}" v="46" dt="2017-08-01T21:08:19.0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71881-BC2E-4C7C-900F-8A60B59081D0}" type="datetimeFigureOut">
              <a:rPr lang="en-US"/>
              <a:t>8/3/2017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EBEB6-988D-487A-BECB-44D57623AE8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430D-C74C-43C9-AD62-A616850FFC3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C8E9-372C-484F-94B7-D1ED16D9E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8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430D-C74C-43C9-AD62-A616850FFC3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C8E9-372C-484F-94B7-D1ED16D9E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430D-C74C-43C9-AD62-A616850FFC3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C8E9-372C-484F-94B7-D1ED16D9E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9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430D-C74C-43C9-AD62-A616850FFC3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C8E9-372C-484F-94B7-D1ED16D9E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5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430D-C74C-43C9-AD62-A616850FFC3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C8E9-372C-484F-94B7-D1ED16D9E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5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430D-C74C-43C9-AD62-A616850FFC3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C8E9-372C-484F-94B7-D1ED16D9E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6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430D-C74C-43C9-AD62-A616850FFC3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C8E9-372C-484F-94B7-D1ED16D9E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4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430D-C74C-43C9-AD62-A616850FFC3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C8E9-372C-484F-94B7-D1ED16D9E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6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430D-C74C-43C9-AD62-A616850FFC3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C8E9-372C-484F-94B7-D1ED16D9E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430D-C74C-43C9-AD62-A616850FFC3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C8E9-372C-484F-94B7-D1ED16D9E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4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430D-C74C-43C9-AD62-A616850FFC3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C8E9-372C-484F-94B7-D1ED16D9E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7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4430D-C74C-43C9-AD62-A616850FFC3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DC8E9-372C-484F-94B7-D1ED16D9E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x-lik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cure_Shel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www.unixwiz.net/techtips/ssh-agent-forwarding.html" TargetMode="External"/><Relationship Id="rId4" Type="http://schemas.openxmlformats.org/officeDocument/2006/relationships/hyperlink" Target="http://clubmate.fi/symbolic-links-and-hard-links-creating-updating-deleting-and-all-tha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807494796"/>
              </p:ext>
            </p:extLst>
          </p:nvPr>
        </p:nvSpPr>
        <p:spPr>
          <a:xfrm>
            <a:off x="300038" y="82550"/>
            <a:ext cx="4402137" cy="1174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SSH and Key-Based Authentication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505193876"/>
              </p:ext>
            </p:extLst>
          </p:nvPr>
        </p:nvSpPr>
        <p:spPr>
          <a:xfrm>
            <a:off x="5538788" y="366713"/>
            <a:ext cx="6172200" cy="6251718"/>
          </a:xfrm>
          <a:solidFill>
            <a:schemeClr val="lt1">
              <a:alpha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SSH Protocol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222222"/>
                </a:solidFill>
              </a:rPr>
              <a:t>Secure </a:t>
            </a:r>
            <a:r>
              <a:rPr lang="en-US" sz="2000" dirty="0">
                <a:solidFill>
                  <a:srgbClr val="222222"/>
                </a:solidFill>
              </a:rPr>
              <a:t>Shell (SSH) is a cryptographic network protocol for operating network services securely over an unsecured network. SSH was designed as a replacement for Telnet and for unsecured remote shell protocols such as the Berkeley rlogin, </a:t>
            </a:r>
            <a:r>
              <a:rPr lang="en-US" sz="2000" dirty="0" err="1">
                <a:solidFill>
                  <a:srgbClr val="222222"/>
                </a:solidFill>
              </a:rPr>
              <a:t>rsh</a:t>
            </a:r>
            <a:r>
              <a:rPr lang="en-US" sz="2000" dirty="0">
                <a:solidFill>
                  <a:srgbClr val="222222"/>
                </a:solidFill>
              </a:rPr>
              <a:t>, and </a:t>
            </a:r>
            <a:r>
              <a:rPr lang="en-US" sz="2000" dirty="0" err="1">
                <a:solidFill>
                  <a:srgbClr val="222222"/>
                </a:solidFill>
              </a:rPr>
              <a:t>rexec</a:t>
            </a:r>
            <a:r>
              <a:rPr lang="en-US" sz="2000" dirty="0">
                <a:solidFill>
                  <a:srgbClr val="222222"/>
                </a:solidFill>
              </a:rPr>
              <a:t> protocols.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22222"/>
                </a:solidFill>
              </a:rPr>
              <a:t>There are several ways to use SSH; one is to use automatically generated public-private key pairs to simply encrypt a network connection, and then use password authentication to log on.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22222"/>
                </a:solidFill>
              </a:rPr>
              <a:t>SSH is typically used to log into a remote machine and execute commands, but it also supports tunneling, forwarding TCP ports and X11 connections;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22222"/>
                </a:solidFill>
              </a:rPr>
              <a:t>It can transfer files using the associated SSH file transfer (SFTP) or secure copy (SCP) protocols.</a:t>
            </a:r>
          </a:p>
          <a:p>
            <a:pPr>
              <a:buNone/>
            </a:pPr>
            <a:endParaRPr lang="en-US" sz="2000" dirty="0">
              <a:solidFill>
                <a:srgbClr val="222222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  <p:extLst>
              <p:ext uri="{D42A27DB-BD31-4B8C-83A1-F6EECF244321}">
                <p14:modId xmlns:p14="http://schemas.microsoft.com/office/powerpoint/2010/main" val="3081938407"/>
              </p:ext>
            </p:extLst>
          </p:nvPr>
        </p:nvSpPr>
        <p:spPr>
          <a:xfrm>
            <a:off x="300038" y="1256628"/>
            <a:ext cx="4132806" cy="2450133"/>
          </a:xfrm>
          <a:pattFill prst="pct5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Plan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endParaRPr lang="en-US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and Private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Keys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Key-Based Authentication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Hard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and Soft Links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Resources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46935" y="6331352"/>
            <a:ext cx="305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Iryna Diudiuk</a:t>
            </a:r>
          </a:p>
        </p:txBody>
      </p:sp>
    </p:spTree>
    <p:extLst>
      <p:ext uri="{BB962C8B-B14F-4D97-AF65-F5344CB8AC3E}">
        <p14:creationId xmlns:p14="http://schemas.microsoft.com/office/powerpoint/2010/main" val="112728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230912824"/>
              </p:ext>
            </p:extLst>
          </p:nvPr>
        </p:nvSpPr>
        <p:spPr>
          <a:xfrm>
            <a:off x="381000" y="266700"/>
            <a:ext cx="4402501" cy="70104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SSH and Key-Based Authentication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961940438"/>
              </p:ext>
            </p:extLst>
          </p:nvPr>
        </p:nvSpPr>
        <p:spPr>
          <a:xfrm>
            <a:off x="4695825" y="1"/>
            <a:ext cx="6847245" cy="3510115"/>
          </a:xfrm>
          <a:solidFill>
            <a:schemeClr val="lt1">
              <a:alpha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Public Key:</a:t>
            </a:r>
          </a:p>
          <a:p>
            <a:pPr>
              <a:buFontTx/>
              <a:buChar char="-"/>
            </a:pPr>
            <a:r>
              <a:rPr lang="en-US" sz="1600" dirty="0" smtClean="0"/>
              <a:t>When a </a:t>
            </a:r>
            <a:r>
              <a:rPr lang="en-US" sz="1600" dirty="0"/>
              <a:t>user creates a pair of public and private keys, and installs the public key in his </a:t>
            </a:r>
            <a:r>
              <a:rPr lang="en-US" sz="1600" b="1" dirty="0"/>
              <a:t>$HOME/.</a:t>
            </a:r>
            <a:r>
              <a:rPr lang="en-US" sz="1600" b="1" dirty="0" err="1"/>
              <a:t>ssh</a:t>
            </a:r>
            <a:r>
              <a:rPr lang="en-US" sz="1600" b="1" dirty="0"/>
              <a:t>/</a:t>
            </a:r>
            <a:r>
              <a:rPr lang="en-US" sz="1600" b="1" dirty="0" err="1"/>
              <a:t>authorized_keys</a:t>
            </a:r>
            <a:r>
              <a:rPr lang="en-US" sz="1600" b="1" dirty="0"/>
              <a:t> </a:t>
            </a:r>
            <a:r>
              <a:rPr lang="en-US" sz="1600" dirty="0"/>
              <a:t>file on the target </a:t>
            </a:r>
            <a:r>
              <a:rPr lang="en-US" sz="1600" dirty="0" smtClean="0"/>
              <a:t>server</a:t>
            </a:r>
            <a:r>
              <a:rPr lang="en-US" sz="1600" dirty="0"/>
              <a:t>;</a:t>
            </a:r>
            <a:endParaRPr lang="en-US" sz="1600" dirty="0" smtClean="0"/>
          </a:p>
          <a:p>
            <a:pPr>
              <a:buFontTx/>
              <a:buChar char="-"/>
            </a:pPr>
            <a:r>
              <a:rPr lang="en-US" sz="1600" dirty="0"/>
              <a:t>A public key is a long string of bits encoded in ASCII, and it's stored on one long </a:t>
            </a:r>
            <a:r>
              <a:rPr lang="en-US" sz="1600" dirty="0" smtClean="0"/>
              <a:t>line;</a:t>
            </a:r>
          </a:p>
          <a:p>
            <a:pPr>
              <a:buFontTx/>
              <a:buChar char="-"/>
            </a:pPr>
            <a:r>
              <a:rPr lang="en-US" sz="1600" dirty="0"/>
              <a:t> It includes a type (</a:t>
            </a:r>
            <a:r>
              <a:rPr lang="en-US" sz="1600" dirty="0" err="1"/>
              <a:t>ssh-rsa</a:t>
            </a:r>
            <a:r>
              <a:rPr lang="en-US" sz="1600" dirty="0"/>
              <a:t>, or others), the key itself, and a </a:t>
            </a:r>
            <a:r>
              <a:rPr lang="en-US" sz="1600" dirty="0" smtClean="0"/>
              <a:t>comment to whom it belongs;</a:t>
            </a:r>
          </a:p>
          <a:p>
            <a:pPr>
              <a:buFontTx/>
              <a:buChar char="-"/>
            </a:pPr>
            <a:r>
              <a:rPr lang="en-US" sz="1600" dirty="0"/>
              <a:t>This key must be installed on the target system — one time — where it is </a:t>
            </a:r>
            <a:r>
              <a:rPr lang="en-US" sz="1600" dirty="0" err="1" smtClean="0"/>
              <a:t>us;d</a:t>
            </a:r>
            <a:r>
              <a:rPr lang="en-US" sz="1600" dirty="0" smtClean="0"/>
              <a:t> </a:t>
            </a:r>
            <a:r>
              <a:rPr lang="en-US" sz="1600" dirty="0"/>
              <a:t>for subsequent remote access by the holder of the private key</a:t>
            </a:r>
            <a:r>
              <a:rPr lang="en-US" sz="1600" dirty="0" smtClean="0"/>
              <a:t>.</a:t>
            </a:r>
          </a:p>
          <a:p>
            <a:pPr>
              <a:buFontTx/>
              <a:buChar char="-"/>
            </a:pPr>
            <a:r>
              <a:rPr lang="en-US" sz="1600" dirty="0"/>
              <a:t> using public key access means you type the same passphrase no matter which system you're connecting to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 smtClean="0"/>
              <a:t>Below is the screenshot </a:t>
            </a:r>
            <a:r>
              <a:rPr lang="en-US" sz="1600" dirty="0" err="1" smtClean="0"/>
              <a:t>dislaying</a:t>
            </a:r>
            <a:r>
              <a:rPr lang="en-US" sz="1600" dirty="0" smtClean="0"/>
              <a:t> </a:t>
            </a:r>
            <a:r>
              <a:rPr lang="en-US" sz="1600" dirty="0" err="1" smtClean="0"/>
              <a:t>ssh</a:t>
            </a:r>
            <a:r>
              <a:rPr lang="en-US" sz="1600" dirty="0" smtClean="0"/>
              <a:t> keys-based </a:t>
            </a:r>
            <a:r>
              <a:rPr lang="en-US" sz="1600" dirty="0" err="1" smtClean="0"/>
              <a:t>authentification</a:t>
            </a:r>
            <a:r>
              <a:rPr lang="en-US" sz="1600" dirty="0" smtClean="0"/>
              <a:t>:</a:t>
            </a:r>
            <a:endParaRPr lang="en-US" sz="1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  <p:extLst>
              <p:ext uri="{D42A27DB-BD31-4B8C-83A1-F6EECF244321}">
                <p14:modId xmlns:p14="http://schemas.microsoft.com/office/powerpoint/2010/main" val="1786777664"/>
              </p:ext>
            </p:extLst>
          </p:nvPr>
        </p:nvSpPr>
        <p:spPr>
          <a:xfrm>
            <a:off x="381000" y="850307"/>
            <a:ext cx="4132806" cy="3244646"/>
          </a:xfrm>
          <a:pattFill prst="pct5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SSH Keys</a:t>
            </a:r>
            <a:endParaRPr lang="en-US" dirty="0"/>
          </a:p>
          <a:p>
            <a:r>
              <a:rPr lang="en-US" dirty="0">
                <a:solidFill>
                  <a:srgbClr val="222222"/>
                </a:solidFill>
              </a:rPr>
              <a:t>On </a:t>
            </a:r>
            <a:r>
              <a:rPr lang="en-US" dirty="0">
                <a:solidFill>
                  <a:srgbClr val="0B0080"/>
                </a:solidFill>
                <a:hlinkClick r:id="rId3"/>
              </a:rPr>
              <a:t>Unix-like</a:t>
            </a:r>
            <a:r>
              <a:rPr lang="en-US" dirty="0">
                <a:solidFill>
                  <a:srgbClr val="222222"/>
                </a:solidFill>
              </a:rPr>
              <a:t> systems, the list of authorized public keys is typically stored in the home directory of the user that is allowed to log in remotely, in the file ~/.</a:t>
            </a:r>
            <a:r>
              <a:rPr lang="en-US" dirty="0" err="1">
                <a:solidFill>
                  <a:srgbClr val="222222"/>
                </a:solidFill>
              </a:rPr>
              <a:t>ssh</a:t>
            </a:r>
            <a:r>
              <a:rPr lang="en-US" dirty="0">
                <a:solidFill>
                  <a:srgbClr val="222222"/>
                </a:solidFill>
              </a:rPr>
              <a:t>/</a:t>
            </a:r>
            <a:r>
              <a:rPr lang="en-US" dirty="0" err="1">
                <a:solidFill>
                  <a:srgbClr val="222222"/>
                </a:solidFill>
              </a:rPr>
              <a:t>authorized_keys</a:t>
            </a:r>
            <a:r>
              <a:rPr lang="en-US" dirty="0">
                <a:solidFill>
                  <a:srgbClr val="222222"/>
                </a:solidFill>
              </a:rPr>
              <a:t>.</a:t>
            </a:r>
            <a:endParaRPr dirty="0"/>
          </a:p>
          <a:p>
            <a:r>
              <a:rPr lang="en-US" dirty="0">
                <a:solidFill>
                  <a:srgbClr val="222222"/>
                </a:solidFill>
              </a:rPr>
              <a:t>This file is respected by SSH only if it is </a:t>
            </a:r>
            <a:r>
              <a:rPr lang="en-US" b="1" dirty="0">
                <a:solidFill>
                  <a:srgbClr val="222222"/>
                </a:solidFill>
              </a:rPr>
              <a:t>not </a:t>
            </a:r>
            <a:r>
              <a:rPr lang="en-US" b="1" dirty="0" smtClean="0">
                <a:solidFill>
                  <a:srgbClr val="222222"/>
                </a:solidFill>
              </a:rPr>
              <a:t>writable (600)</a:t>
            </a:r>
            <a:r>
              <a:rPr lang="en-US" dirty="0" smtClean="0">
                <a:solidFill>
                  <a:srgbClr val="222222"/>
                </a:solidFill>
              </a:rPr>
              <a:t> </a:t>
            </a:r>
            <a:r>
              <a:rPr lang="en-US" dirty="0">
                <a:solidFill>
                  <a:srgbClr val="222222"/>
                </a:solidFill>
              </a:rPr>
              <a:t>by anything apart from the owner and root.</a:t>
            </a:r>
            <a:endParaRPr dirty="0"/>
          </a:p>
          <a:p>
            <a:r>
              <a:rPr lang="en-US" dirty="0">
                <a:solidFill>
                  <a:srgbClr val="222222"/>
                </a:solidFill>
              </a:rPr>
              <a:t>When the public key is present on the remote end and the matching private key is present on the local end, typing in the password is no longer required</a:t>
            </a:r>
            <a:endParaRPr dirty="0"/>
          </a:p>
          <a:p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00145" y="6451723"/>
            <a:ext cx="305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by Iryna Diudiuk</a:t>
            </a:r>
          </a:p>
        </p:txBody>
      </p:sp>
      <p:sp>
        <p:nvSpPr>
          <p:cNvPr id="8" name="Text Placeholder 5"/>
          <p:cNvSpPr txBox="1">
            <a:spLocks/>
          </p:cNvSpPr>
          <p:nvPr>
            <p:extLst>
              <p:ext uri="{D42A27DB-BD31-4B8C-83A1-F6EECF244321}">
                <p14:modId xmlns:p14="http://schemas.microsoft.com/office/powerpoint/2010/main" val="2772285753"/>
              </p:ext>
            </p:extLst>
          </p:nvPr>
        </p:nvSpPr>
        <p:spPr>
          <a:xfrm>
            <a:off x="381000" y="4072317"/>
            <a:ext cx="4132806" cy="2603786"/>
          </a:xfrm>
          <a:prstGeom prst="rect">
            <a:avLst/>
          </a:prstGeom>
          <a:pattFill prst="pct5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Private Key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It </a:t>
            </a:r>
            <a:r>
              <a:rPr lang="en-US" dirty="0"/>
              <a:t>is for your personal use </a:t>
            </a:r>
            <a:r>
              <a:rPr lang="en-US" dirty="0" smtClean="0"/>
              <a:t>only;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22222"/>
                </a:solidFill>
              </a:rPr>
              <a:t>for </a:t>
            </a:r>
            <a:r>
              <a:rPr lang="en-US" dirty="0">
                <a:solidFill>
                  <a:srgbClr val="222222"/>
                </a:solidFill>
              </a:rPr>
              <a:t>additional security the private key itself can be locked with a passphrase</a:t>
            </a:r>
            <a:r>
              <a:rPr lang="en-US" dirty="0" smtClean="0">
                <a:solidFill>
                  <a:srgbClr val="222222"/>
                </a:solidFill>
              </a:rPr>
              <a:t>. In this case t</a:t>
            </a:r>
            <a:r>
              <a:rPr lang="en-US" dirty="0" smtClean="0"/>
              <a:t>he </a:t>
            </a:r>
            <a:r>
              <a:rPr lang="en-US" dirty="0"/>
              <a:t>user is prompted for the passphrase to unlock the private </a:t>
            </a:r>
            <a:r>
              <a:rPr lang="en-US" dirty="0" smtClean="0"/>
              <a:t>key</a:t>
            </a:r>
            <a:r>
              <a:rPr lang="en-US" dirty="0"/>
              <a:t>;</a:t>
            </a:r>
            <a:endParaRPr lang="en-US" dirty="0" smtClean="0">
              <a:solidFill>
                <a:srgbClr val="22222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/>
              <a:t>uses the private key to construct a key response, and sends it to the waiting </a:t>
            </a:r>
            <a:r>
              <a:rPr lang="en-US" dirty="0" err="1"/>
              <a:t>sshd</a:t>
            </a:r>
            <a:r>
              <a:rPr lang="en-US" dirty="0"/>
              <a:t> on the other end of the connection. It does </a:t>
            </a:r>
            <a:r>
              <a:rPr lang="en-US" b="1" dirty="0"/>
              <a:t>not</a:t>
            </a:r>
            <a:r>
              <a:rPr lang="en-US" dirty="0"/>
              <a:t> send the private key </a:t>
            </a:r>
            <a:r>
              <a:rPr lang="en-US" dirty="0" smtClean="0"/>
              <a:t>itself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825" y="3510116"/>
            <a:ext cx="37242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41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230912824"/>
              </p:ext>
            </p:extLst>
          </p:nvPr>
        </p:nvSpPr>
        <p:spPr>
          <a:xfrm>
            <a:off x="381000" y="266700"/>
            <a:ext cx="4402501" cy="70104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SSH and Key-Based Authentication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961940438"/>
              </p:ext>
            </p:extLst>
          </p:nvPr>
        </p:nvSpPr>
        <p:spPr>
          <a:xfrm>
            <a:off x="4695825" y="266701"/>
            <a:ext cx="6172200" cy="2230694"/>
          </a:xfrm>
          <a:solidFill>
            <a:schemeClr val="lt1">
              <a:alpha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>
              <a:buFontTx/>
              <a:buChar char="-"/>
            </a:pPr>
            <a:r>
              <a:rPr lang="en-US" sz="1600" dirty="0" smtClean="0"/>
              <a:t>Red </a:t>
            </a:r>
            <a:r>
              <a:rPr lang="en-US" sz="1600" dirty="0"/>
              <a:t>Hat Enterprise Linux 6 uses SSH Protocol 2 and RSA keys by </a:t>
            </a:r>
            <a:r>
              <a:rPr lang="en-US" sz="1600" dirty="0" smtClean="0"/>
              <a:t>default;</a:t>
            </a:r>
          </a:p>
          <a:p>
            <a:pPr>
              <a:buFontTx/>
              <a:buChar char="-"/>
            </a:pPr>
            <a:r>
              <a:rPr lang="en-US" sz="1600" dirty="0"/>
              <a:t>RSA provides encryption, digital signatures and key distribution.</a:t>
            </a:r>
          </a:p>
          <a:p>
            <a:pPr>
              <a:buFontTx/>
              <a:buChar char="-"/>
            </a:pPr>
            <a:r>
              <a:rPr lang="en-US" sz="1600" dirty="0"/>
              <a:t>DSA provides only digital signatures</a:t>
            </a:r>
            <a:r>
              <a:rPr lang="en-US" sz="1600" dirty="0" smtClean="0"/>
              <a:t>.</a:t>
            </a:r>
          </a:p>
          <a:p>
            <a:pPr>
              <a:buFontTx/>
              <a:buChar char="-"/>
            </a:pPr>
            <a:r>
              <a:rPr lang="en-US" sz="1600" dirty="0"/>
              <a:t>In terms of speed, RSA is supposedly quicker than DSA, however the difference is </a:t>
            </a:r>
            <a:r>
              <a:rPr lang="en-US" sz="1600" dirty="0" smtClean="0"/>
              <a:t>barely noticeable;</a:t>
            </a:r>
            <a:endParaRPr lang="en-US" sz="1600" dirty="0"/>
          </a:p>
          <a:p>
            <a:pPr>
              <a:buFontTx/>
              <a:buChar char="-"/>
            </a:pPr>
            <a:endParaRPr lang="en-US" sz="16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  <p:extLst>
              <p:ext uri="{D42A27DB-BD31-4B8C-83A1-F6EECF244321}">
                <p14:modId xmlns:p14="http://schemas.microsoft.com/office/powerpoint/2010/main" val="1786777664"/>
              </p:ext>
            </p:extLst>
          </p:nvPr>
        </p:nvSpPr>
        <p:spPr>
          <a:xfrm>
            <a:off x="299856" y="1200150"/>
            <a:ext cx="4132806" cy="2958895"/>
          </a:xfrm>
          <a:pattFill prst="pct5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Key-Based Authentication</a:t>
            </a:r>
          </a:p>
          <a:p>
            <a:r>
              <a:rPr lang="en-US" dirty="0" smtClean="0"/>
              <a:t>To enforce </a:t>
            </a:r>
            <a:r>
              <a:rPr lang="en-US" dirty="0"/>
              <a:t>key-based authentication </a:t>
            </a:r>
            <a:r>
              <a:rPr lang="en-US" dirty="0" smtClean="0"/>
              <a:t>we need to disable the </a:t>
            </a:r>
            <a:r>
              <a:rPr lang="en-US" dirty="0"/>
              <a:t>standard password authentication. To do so, open the </a:t>
            </a:r>
            <a:r>
              <a:rPr lang="en-US" b="1" dirty="0"/>
              <a:t>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ssh</a:t>
            </a:r>
            <a:r>
              <a:rPr lang="en-US" b="1" dirty="0"/>
              <a:t>/</a:t>
            </a:r>
            <a:r>
              <a:rPr lang="en-US" b="1" dirty="0" err="1"/>
              <a:t>sshd_config</a:t>
            </a:r>
            <a:r>
              <a:rPr lang="en-US" b="1" dirty="0"/>
              <a:t> </a:t>
            </a:r>
            <a:r>
              <a:rPr lang="en-US" dirty="0"/>
              <a:t>configuration file in a text </a:t>
            </a:r>
            <a:r>
              <a:rPr lang="en-US" dirty="0" smtClean="0"/>
              <a:t>editor </a:t>
            </a:r>
            <a:r>
              <a:rPr lang="en-US" dirty="0"/>
              <a:t>and change the </a:t>
            </a:r>
            <a:r>
              <a:rPr lang="en-US" dirty="0" err="1" smtClean="0"/>
              <a:t>PasswordAuthentication</a:t>
            </a:r>
            <a:r>
              <a:rPr lang="en-US" dirty="0" smtClean="0"/>
              <a:t> to “</a:t>
            </a:r>
            <a:r>
              <a:rPr lang="en-US" b="1" dirty="0" smtClean="0"/>
              <a:t>no”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be able to use </a:t>
            </a:r>
            <a:r>
              <a:rPr lang="en-US" b="1" dirty="0" err="1"/>
              <a:t>ssh</a:t>
            </a:r>
            <a:r>
              <a:rPr lang="en-US" dirty="0"/>
              <a:t>, </a:t>
            </a:r>
            <a:r>
              <a:rPr lang="en-US" b="1" dirty="0" err="1"/>
              <a:t>scp</a:t>
            </a:r>
            <a:r>
              <a:rPr lang="en-US" dirty="0"/>
              <a:t>, or </a:t>
            </a:r>
            <a:r>
              <a:rPr lang="en-US" b="1" dirty="0" err="1"/>
              <a:t>sftp</a:t>
            </a:r>
            <a:r>
              <a:rPr lang="en-US" dirty="0"/>
              <a:t> to connect to the server from a client machine, </a:t>
            </a:r>
            <a:r>
              <a:rPr lang="en-US" dirty="0" smtClean="0"/>
              <a:t>authorization </a:t>
            </a:r>
            <a:r>
              <a:rPr lang="en-US" dirty="0"/>
              <a:t>key </a:t>
            </a:r>
            <a:r>
              <a:rPr lang="en-US" dirty="0" smtClean="0"/>
              <a:t>pair needs to be </a:t>
            </a:r>
            <a:r>
              <a:rPr lang="en-US" dirty="0" err="1" smtClean="0"/>
              <a:t>genreted</a:t>
            </a:r>
            <a:r>
              <a:rPr lang="en-US" dirty="0" smtClean="0"/>
              <a:t>. Keys </a:t>
            </a:r>
            <a:r>
              <a:rPr lang="en-US" dirty="0"/>
              <a:t>must be generated for each user separately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400145" y="6451723"/>
            <a:ext cx="305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by Iryna Diudiuk</a:t>
            </a:r>
          </a:p>
        </p:txBody>
      </p:sp>
      <p:sp>
        <p:nvSpPr>
          <p:cNvPr id="8" name="Text Placeholder 5"/>
          <p:cNvSpPr txBox="1">
            <a:spLocks/>
          </p:cNvSpPr>
          <p:nvPr>
            <p:extLst>
              <p:ext uri="{D42A27DB-BD31-4B8C-83A1-F6EECF244321}">
                <p14:modId xmlns:p14="http://schemas.microsoft.com/office/powerpoint/2010/main" val="2772285753"/>
              </p:ext>
            </p:extLst>
          </p:nvPr>
        </p:nvSpPr>
        <p:spPr>
          <a:xfrm>
            <a:off x="4695825" y="2990871"/>
            <a:ext cx="7005551" cy="1817104"/>
          </a:xfrm>
          <a:prstGeom prst="rect">
            <a:avLst/>
          </a:prstGeom>
          <a:pattFill prst="pct5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If the key pair is generated as root, as only root would be able to use those keys;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After keys are generated with </a:t>
            </a:r>
            <a:r>
              <a:rPr lang="en-US" b="1" dirty="0" err="1"/>
              <a:t>ssh-keygen</a:t>
            </a:r>
            <a:r>
              <a:rPr lang="en-US" dirty="0"/>
              <a:t> command, the rights of the </a:t>
            </a:r>
            <a:r>
              <a:rPr lang="en-US" b="1" dirty="0"/>
              <a:t>~/.</a:t>
            </a:r>
            <a:r>
              <a:rPr lang="en-US" b="1" dirty="0" err="1"/>
              <a:t>ssh</a:t>
            </a:r>
            <a:r>
              <a:rPr lang="en-US" b="1" dirty="0"/>
              <a:t>/ </a:t>
            </a:r>
            <a:r>
              <a:rPr lang="en-US" dirty="0"/>
              <a:t>directory need to be changed to </a:t>
            </a:r>
            <a:r>
              <a:rPr lang="en-US" b="1" dirty="0"/>
              <a:t>700</a:t>
            </a:r>
            <a:r>
              <a:rPr lang="en-US" dirty="0"/>
              <a:t>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Permissions to </a:t>
            </a:r>
            <a:r>
              <a:rPr lang="en-US" b="1" dirty="0"/>
              <a:t>~/.</a:t>
            </a:r>
            <a:r>
              <a:rPr lang="en-US" b="1" dirty="0" err="1"/>
              <a:t>ssh</a:t>
            </a:r>
            <a:r>
              <a:rPr lang="en-US" b="1" dirty="0"/>
              <a:t>/</a:t>
            </a:r>
            <a:r>
              <a:rPr lang="en-US" b="1" dirty="0" err="1"/>
              <a:t>authorized_keys</a:t>
            </a:r>
            <a:r>
              <a:rPr lang="en-US" b="1" dirty="0"/>
              <a:t> </a:t>
            </a:r>
            <a:r>
              <a:rPr lang="en-US" dirty="0"/>
              <a:t>need to be </a:t>
            </a:r>
            <a:r>
              <a:rPr lang="en-US" b="1" dirty="0"/>
              <a:t>600</a:t>
            </a:r>
            <a:r>
              <a:rPr lang="en-US" dirty="0"/>
              <a:t>;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2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769259244"/>
              </p:ext>
            </p:extLst>
          </p:nvPr>
        </p:nvSpPr>
        <p:spPr>
          <a:xfrm>
            <a:off x="299856" y="82732"/>
            <a:ext cx="4402501" cy="70104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Hard and Soft Links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  <p:extLst>
              <p:ext uri="{D42A27DB-BD31-4B8C-83A1-F6EECF244321}">
                <p14:modId xmlns:p14="http://schemas.microsoft.com/office/powerpoint/2010/main" val="3118419488"/>
              </p:ext>
            </p:extLst>
          </p:nvPr>
        </p:nvSpPr>
        <p:spPr>
          <a:xfrm>
            <a:off x="665886" y="1036088"/>
            <a:ext cx="4734562" cy="4919194"/>
          </a:xfrm>
          <a:pattFill prst="pct5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Hard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links:</a:t>
            </a:r>
            <a:endParaRPr lang="en-US" b="1" i="1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hard link to a file is indistinguishable from the original directory entry; 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ny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changes to a file are effectively independent of the name used to reference the file. Hard links may not normally refer to directories and may not span file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systems.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Hard links is that they have to be located within the same file system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By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default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hardlinks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files are created with the same rights as the file they link to which is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664;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ln command make links between files.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By default, ln makes hard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links;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syntax is as follows: 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</a:rPr>
              <a:t>ln {source} {link}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hardlink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– is like a new name to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file as they share the same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inode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value.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00145" y="6451723"/>
            <a:ext cx="305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by Iryna Diudiuk</a:t>
            </a:r>
          </a:p>
        </p:txBody>
      </p:sp>
      <p:sp>
        <p:nvSpPr>
          <p:cNvPr id="9" name="Text Placeholder 5"/>
          <p:cNvSpPr txBox="1">
            <a:spLocks/>
          </p:cNvSpPr>
          <p:nvPr>
            <p:extLst>
              <p:ext uri="{D42A27DB-BD31-4B8C-83A1-F6EECF244321}">
                <p14:modId xmlns:p14="http://schemas.microsoft.com/office/powerpoint/2010/main" val="1840310179"/>
              </p:ext>
            </p:extLst>
          </p:nvPr>
        </p:nvSpPr>
        <p:spPr>
          <a:xfrm>
            <a:off x="6282813" y="1019489"/>
            <a:ext cx="5183624" cy="3854165"/>
          </a:xfrm>
          <a:prstGeom prst="rect">
            <a:avLst/>
          </a:prstGeom>
          <a:pattFill prst="pct5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Soft Links: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Soft are also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calle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d- symbolic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links;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By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defult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files for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softlinks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are created with 777 rights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and have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additional letter l  before the rights columns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specifying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that this is the soft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link;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Soft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link a new file that points to the location of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anotherf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file, like a shortcut points to a program in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Windows;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Files created for the soft links will have different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inode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values;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Symbolic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links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may span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systems.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48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218032072"/>
              </p:ext>
            </p:extLst>
          </p:nvPr>
        </p:nvSpPr>
        <p:spPr>
          <a:xfrm>
            <a:off x="409575" y="285750"/>
            <a:ext cx="4402501" cy="70104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SSH and SSH Keys configuration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  <p:extLst>
              <p:ext uri="{D42A27DB-BD31-4B8C-83A1-F6EECF244321}">
                <p14:modId xmlns:p14="http://schemas.microsoft.com/office/powerpoint/2010/main" val="3826056528"/>
              </p:ext>
            </p:extLst>
          </p:nvPr>
        </p:nvSpPr>
        <p:spPr>
          <a:xfrm>
            <a:off x="566556" y="1261383"/>
            <a:ext cx="9958841" cy="3811588"/>
          </a:xfrm>
          <a:pattFill prst="pct5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Resources: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hlinkClick r:id="rId3"/>
              </a:rPr>
              <a:t>https://en.wikipedia.org/wiki/Secure_Shell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accent6">
                    <a:lumMod val="75000"/>
                  </a:schemeClr>
                </a:solidFill>
                <a:hlinkClick r:id="rId4"/>
              </a:rPr>
              <a:t>http://clubmate.fi/symbolic-links-and-hard-links-creating-updating-deleting-and-all-that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hlinkClick r:id="rId4"/>
              </a:rPr>
              <a:t>/</a:t>
            </a:r>
            <a:endParaRPr lang="en-US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accent6">
                    <a:lumMod val="75000"/>
                  </a:schemeClr>
                </a:solidFill>
                <a:hlinkClick r:id="rId5"/>
              </a:rPr>
              <a:t>http://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hlinkClick r:id="rId5"/>
              </a:rPr>
              <a:t>www.unixwiz.net/techtips/ssh-agent-forwarding.html</a:t>
            </a:r>
            <a:endParaRPr lang="en-US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00145" y="6451723"/>
            <a:ext cx="305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by Iryna Diudiuk</a:t>
            </a:r>
          </a:p>
        </p:txBody>
      </p:sp>
    </p:spTree>
    <p:extLst>
      <p:ext uri="{BB962C8B-B14F-4D97-AF65-F5344CB8AC3E}">
        <p14:creationId xmlns:p14="http://schemas.microsoft.com/office/powerpoint/2010/main" val="4114483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479</Words>
  <Application>Microsoft Office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SSH and Key-Based Authentication</vt:lpstr>
      <vt:lpstr>SSH and Key-Based Authentication</vt:lpstr>
      <vt:lpstr>SSH and Key-Based Authentication</vt:lpstr>
      <vt:lpstr>Hard and Soft Links</vt:lpstr>
      <vt:lpstr>SSH and SSH Keys configuration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SSH and SSH Keys configuration</dc:title>
  <cp:lastModifiedBy>Iryna Diudiuk</cp:lastModifiedBy>
  <cp:revision>9</cp:revision>
  <dcterms:modified xsi:type="dcterms:W3CDTF">2017-08-03T19:50:38Z</dcterms:modified>
</cp:coreProperties>
</file>