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plunk.com/en_us/products/features-comparison-chart.html" TargetMode="External"/><Relationship Id="rId3" Type="http://schemas.openxmlformats.org/officeDocument/2006/relationships/hyperlink" Target="https://www.youtube.com/watch?v=ElMZqeogc3w" TargetMode="External"/><Relationship Id="rId4" Type="http://schemas.openxmlformats.org/officeDocument/2006/relationships/hyperlink" Target="https://www.youtube.com/watch?v=3YEE3RfXVVA" TargetMode="External"/><Relationship Id="rId5" Type="http://schemas.openxmlformats.org/officeDocument/2006/relationships/hyperlink" Target="https://www.youtube.com/watch?v=xtyH_6iMxwA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dy"/>
          <p:cNvSpPr txBox="1"/>
          <p:nvPr>
            <p:ph type="subTitle" sz="quarter" idx="1"/>
          </p:nvPr>
        </p:nvSpPr>
        <p:spPr>
          <a:xfrm>
            <a:off x="1269999" y="5840659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85" y="2910137"/>
            <a:ext cx="11680424" cy="6338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 Shot 2017-12-10 at 00.33.29.png" descr="Screen Shot 2017-12-10 at 00.33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497" y="-14907"/>
            <a:ext cx="4029412" cy="1732648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ources:…"/>
          <p:cNvSpPr txBox="1"/>
          <p:nvPr/>
        </p:nvSpPr>
        <p:spPr>
          <a:xfrm>
            <a:off x="673557" y="2358655"/>
            <a:ext cx="11657687" cy="340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Resources:</a:t>
            </a:r>
          </a:p>
          <a:p>
            <a:pPr algn="l"/>
          </a:p>
          <a:p>
            <a:pPr algn="l"/>
          </a:p>
          <a:p>
            <a:pPr algn="l"/>
          </a:p>
          <a:p>
            <a:pPr marL="333375" indent="-333375" algn="l">
              <a:buSzPct val="145000"/>
              <a:buChar char="‣"/>
            </a:pPr>
            <a:r>
              <a:rPr u="sng">
                <a:hlinkClick r:id="rId2" invalidUrl="" action="" tgtFrame="" tooltip="" history="1" highlightClick="0" endSnd="0"/>
              </a:rPr>
              <a:t>https://www.splunk.com/en_us/products/features-comparison-chart.html</a:t>
            </a:r>
          </a:p>
          <a:p>
            <a:pPr marL="333375" indent="-333375" algn="l">
              <a:buSzPct val="145000"/>
              <a:buChar char="‣"/>
            </a:pPr>
            <a:r>
              <a:rPr u="sng">
                <a:hlinkClick r:id="rId3" invalidUrl="" action="" tgtFrame="" tooltip="" history="1" highlightClick="0" endSnd="0"/>
              </a:rPr>
              <a:t>https://www.youtube.com/watch?v=ElMZqeogc3w</a:t>
            </a:r>
          </a:p>
          <a:p>
            <a:pPr marL="333375" indent="-333375" algn="l">
              <a:buSzPct val="145000"/>
              <a:buChar char="‣"/>
            </a:pPr>
            <a:r>
              <a:rPr u="sng">
                <a:hlinkClick r:id="rId4" invalidUrl="" action="" tgtFrame="" tooltip="" history="1" highlightClick="0" endSnd="0"/>
              </a:rPr>
              <a:t>https://www.youtube.com/watch?v=3YEE3RfXVVA</a:t>
            </a:r>
          </a:p>
          <a:p>
            <a:pPr marL="333375" indent="-333375" algn="l">
              <a:buSzPct val="145000"/>
              <a:buChar char="‣"/>
            </a:pPr>
            <a:r>
              <a:rPr u="sng">
                <a:hlinkClick r:id="rId5" invalidUrl="" action="" tgtFrame="" tooltip="" history="1" highlightClick="0" endSnd="0"/>
              </a:rPr>
              <a:t>https://www.youtube.com/watch?v=xtyH_6iMxwA</a:t>
            </a:r>
            <a:r>
              <a:t> -  Demo for Searching</a:t>
            </a:r>
          </a:p>
          <a:p>
            <a:pPr marL="333375" indent="-333375" algn="l">
              <a:buSzPct val="145000"/>
              <a:buChar char="‣"/>
            </a:pPr>
            <a:r>
              <a:t>https://www.infoq.com/news/2015/09/Splunk-DBA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Інсталіція…"/>
          <p:cNvSpPr txBox="1"/>
          <p:nvPr>
            <p:ph type="subTitle" sz="half" idx="1"/>
          </p:nvPr>
        </p:nvSpPr>
        <p:spPr>
          <a:xfrm>
            <a:off x="471240" y="5920808"/>
            <a:ext cx="10464801" cy="2535345"/>
          </a:xfrm>
          <a:prstGeom prst="rect">
            <a:avLst/>
          </a:prstGeom>
        </p:spPr>
        <p:txBody>
          <a:bodyPr/>
          <a:lstStyle/>
          <a:p>
            <a:pPr marL="555069" indent="-555069" algn="l" defTabSz="432308">
              <a:buSzPct val="145000"/>
              <a:buChar char="‣"/>
              <a:defRPr sz="3996"/>
            </a:pPr>
            <a:r>
              <a:t>Інсталіція</a:t>
            </a:r>
          </a:p>
          <a:p>
            <a:pPr marL="555069" indent="-555069" algn="l" defTabSz="432308">
              <a:buSzPct val="145000"/>
              <a:buChar char="‣"/>
              <a:defRPr sz="3996"/>
            </a:pPr>
            <a:r>
              <a:t>Налаштування</a:t>
            </a:r>
          </a:p>
          <a:p>
            <a:pPr marL="555069" indent="-555069" algn="l" defTabSz="432308">
              <a:buSzPct val="145000"/>
              <a:buChar char="‣"/>
              <a:defRPr sz="3996"/>
            </a:pPr>
            <a:r>
              <a:t>Продуктивність</a:t>
            </a:r>
          </a:p>
          <a:p>
            <a:pPr marL="555069" indent="-555069" algn="l" defTabSz="432308">
              <a:buSzPct val="145000"/>
              <a:buChar char="‣"/>
              <a:defRPr sz="3996"/>
            </a:pPr>
            <a:r>
              <a:t>Затратність</a:t>
            </a:r>
          </a:p>
        </p:txBody>
      </p:sp>
      <p:grpSp>
        <p:nvGrpSpPr>
          <p:cNvPr id="169" name="Screen Shot 2017-12-10 at 12.22.16.png"/>
          <p:cNvGrpSpPr/>
          <p:nvPr/>
        </p:nvGrpSpPr>
        <p:grpSpPr>
          <a:xfrm>
            <a:off x="2100996" y="414208"/>
            <a:ext cx="9188406" cy="4269533"/>
            <a:chOff x="0" y="0"/>
            <a:chExt cx="9188405" cy="4269532"/>
          </a:xfrm>
        </p:grpSpPr>
        <p:pic>
          <p:nvPicPr>
            <p:cNvPr id="168" name="Screen Shot 2017-12-10 at 12.22.16.png" descr="Screen Shot 2017-12-10 at 12.22.1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934406" cy="393933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7" name="Screen Shot 2017-12-10 at 12.22.16.png" descr="Screen Shot 2017-12-10 at 12.22.16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188406" cy="426953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creen Shot 2017-12-10 at 00.33.29.png" descr="Screen Shot 2017-12-10 at 00.33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97" y="-14907"/>
            <a:ext cx="4029412" cy="1732648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24" name="Що таке “SPLUNK”…"/>
          <p:cNvSpPr txBox="1"/>
          <p:nvPr/>
        </p:nvSpPr>
        <p:spPr>
          <a:xfrm>
            <a:off x="-107930" y="2006521"/>
            <a:ext cx="13220659" cy="55163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8" marL="2057400" indent="-228600" algn="l">
              <a:buClr>
                <a:srgbClr val="FEF7FF"/>
              </a:buClr>
              <a:buSzPct val="100000"/>
              <a:buChar char="‣"/>
              <a:defRPr b="0" sz="3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3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lvl="2" marL="685800" indent="-228600" algn="l">
              <a:buClr>
                <a:srgbClr val="FEF7FF"/>
              </a:buClr>
              <a:buSzPct val="100000"/>
              <a:buChar char="‣"/>
              <a:defRPr b="0" sz="3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Що таке “SPLUNK”</a:t>
            </a:r>
          </a:p>
          <a:p>
            <a:pPr lvl="2" marL="685800" indent="-228600" algn="l">
              <a:buClr>
                <a:srgbClr val="FEF7FF"/>
              </a:buClr>
              <a:buSzPct val="100000"/>
              <a:buChar char="‣"/>
              <a:defRPr b="0" sz="3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Архітектура</a:t>
            </a:r>
          </a:p>
          <a:p>
            <a:pPr lvl="2" marL="685800" indent="-228600" algn="l">
              <a:buClr>
                <a:srgbClr val="FEF7FF"/>
              </a:buClr>
              <a:buSzPct val="100000"/>
              <a:buChar char="‣"/>
              <a:defRPr b="0" sz="3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Функціонал</a:t>
            </a:r>
          </a:p>
          <a:p>
            <a:pPr lvl="2" marL="685800" indent="-228600" algn="l">
              <a:buClr>
                <a:srgbClr val="FEF7FF"/>
              </a:buClr>
              <a:buSzPct val="100000"/>
              <a:buChar char="‣"/>
              <a:defRPr b="0" sz="3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Q&amp;A</a:t>
            </a:r>
          </a:p>
          <a:p>
            <a:pPr algn="l">
              <a:defRPr b="0" sz="3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3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     </a:t>
            </a:r>
          </a:p>
        </p:txBody>
      </p:sp>
      <p:pic>
        <p:nvPicPr>
          <p:cNvPr id="125" name="Screen Shot 2017-12-10 at 23.49.15.png" descr="Screen Shot 2017-12-10 at 23.49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2673" y="2206243"/>
            <a:ext cx="7306474" cy="5116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plunk це компанія заснована в 2003 році.…"/>
          <p:cNvSpPr txBox="1"/>
          <p:nvPr>
            <p:ph type="subTitle" idx="1"/>
          </p:nvPr>
        </p:nvSpPr>
        <p:spPr>
          <a:xfrm>
            <a:off x="277486" y="2968265"/>
            <a:ext cx="10464801" cy="6929151"/>
          </a:xfrm>
          <a:prstGeom prst="rect">
            <a:avLst/>
          </a:prstGeom>
        </p:spPr>
        <p:txBody>
          <a:bodyPr/>
          <a:lstStyle/>
          <a:p>
            <a:pPr marL="190996" indent="-190996" algn="l" defTabSz="321310">
              <a:lnSpc>
                <a:spcPct val="200000"/>
              </a:lnSpc>
              <a:buSzPct val="145000"/>
              <a:buChar char="‣"/>
              <a:defRPr sz="2365">
                <a:latin typeface="Arial"/>
                <a:ea typeface="Arial"/>
                <a:cs typeface="Arial"/>
                <a:sym typeface="Arial"/>
              </a:defRPr>
            </a:pPr>
            <a:r>
              <a:t>Splunk це компанія заснована в 2003 році.</a:t>
            </a:r>
          </a:p>
          <a:p>
            <a:pPr marL="190996" indent="-190996" algn="l" defTabSz="251460">
              <a:lnSpc>
                <a:spcPct val="200000"/>
              </a:lnSpc>
              <a:buSzPct val="145000"/>
              <a:buChar char="‣"/>
              <a:defRPr sz="2365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Це платформа для збору, зберігання, обробки та аналізу логів.</a:t>
            </a:r>
          </a:p>
          <a:p>
            <a:pPr marL="190996" indent="-190996" algn="l" defTabSz="251460">
              <a:lnSpc>
                <a:spcPct val="200000"/>
              </a:lnSpc>
              <a:buSzPct val="145000"/>
              <a:buChar char="‣"/>
              <a:defRPr sz="2365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Працює з машинними даними з будь-яких джерел та з будь-якою структорою.</a:t>
            </a:r>
          </a:p>
          <a:p>
            <a:pPr marL="190996" indent="-190996" algn="l" defTabSz="251460">
              <a:lnSpc>
                <a:spcPct val="200000"/>
              </a:lnSpc>
              <a:buSzPct val="145000"/>
              <a:buChar char="‣"/>
              <a:defRPr sz="2365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Може виступати уніфікованої точкою для логів бізнесу, приладів на користувацьких даних.</a:t>
            </a:r>
          </a:p>
          <a:p>
            <a:pPr marL="190996" indent="-190996" algn="l" defTabSz="251460">
              <a:lnSpc>
                <a:spcPct val="200000"/>
              </a:lnSpc>
              <a:buSzPct val="145000"/>
              <a:buChar char="‣"/>
              <a:defRPr sz="2365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Дозволяє візуалізувати дані, налаштовувати репорти та алерти.</a:t>
            </a:r>
          </a:p>
          <a:p>
            <a:pPr marL="190996" indent="-190996" algn="l" defTabSz="251460">
              <a:lnSpc>
                <a:spcPct val="200000"/>
              </a:lnSpc>
              <a:buSzPct val="145000"/>
              <a:buChar char="‣"/>
              <a:defRPr sz="2365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Дозволяє зі збільшенням обсягу даних збільшувати систему их обробки.</a:t>
            </a:r>
          </a:p>
          <a:p>
            <a:pPr algn="l" defTabSz="251460">
              <a:lnSpc>
                <a:spcPts val="2800"/>
              </a:lnSpc>
              <a:defRPr sz="1375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251460">
              <a:lnSpc>
                <a:spcPts val="2800"/>
              </a:lnSpc>
              <a:defRPr sz="1375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251460">
              <a:lnSpc>
                <a:spcPts val="2800"/>
              </a:lnSpc>
              <a:defRPr sz="1375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28" name="Screen Shot 2017-12-10 at 00.33.29.png" descr="Screen Shot 2017-12-10 at 00.33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97" y="-14907"/>
            <a:ext cx="2398580" cy="103139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29" name="Screen Shot 2017-12-10 at 11.30.35.png" descr="Screen Shot 2017-12-10 at 11.30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3684" y="404983"/>
            <a:ext cx="3231686" cy="297921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"/>
          <p:cNvSpPr txBox="1"/>
          <p:nvPr>
            <p:ph type="subTitle" idx="1"/>
          </p:nvPr>
        </p:nvSpPr>
        <p:spPr>
          <a:xfrm>
            <a:off x="252036" y="2573795"/>
            <a:ext cx="10464801" cy="6929150"/>
          </a:xfrm>
          <a:prstGeom prst="rect">
            <a:avLst/>
          </a:prstGeom>
        </p:spPr>
        <p:txBody>
          <a:bodyPr/>
          <a:lstStyle/>
          <a:p>
            <a:pPr marL="347265" indent="-347265" algn="l">
              <a:lnSpc>
                <a:spcPct val="200000"/>
              </a:lnSpc>
              <a:buSzPct val="145000"/>
              <a:buChar char="‣"/>
              <a:defRPr sz="4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" name="Screen Shot 2017-12-10 at 00.33.29.png" descr="Screen Shot 2017-12-10 at 00.33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97" y="-14907"/>
            <a:ext cx="2398580" cy="103139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33" name="Архітектура продутку Splunk є дуже простою"/>
          <p:cNvSpPr txBox="1"/>
          <p:nvPr/>
        </p:nvSpPr>
        <p:spPr>
          <a:xfrm>
            <a:off x="3124822" y="460789"/>
            <a:ext cx="8536585" cy="53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Архітектура продутку Splunk є дуже простою 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8404" y="1965710"/>
            <a:ext cx="9700797" cy="7638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"/>
          <p:cNvSpPr txBox="1"/>
          <p:nvPr>
            <p:ph type="subTitle" idx="1"/>
          </p:nvPr>
        </p:nvSpPr>
        <p:spPr>
          <a:xfrm>
            <a:off x="252036" y="2573795"/>
            <a:ext cx="10464801" cy="6929150"/>
          </a:xfrm>
          <a:prstGeom prst="rect">
            <a:avLst/>
          </a:prstGeom>
        </p:spPr>
        <p:txBody>
          <a:bodyPr/>
          <a:lstStyle/>
          <a:p>
            <a:pPr marL="347265" indent="-347265" algn="l">
              <a:lnSpc>
                <a:spcPct val="200000"/>
              </a:lnSpc>
              <a:buSzPct val="145000"/>
              <a:buChar char="‣"/>
              <a:defRPr sz="4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7" name="Screen Shot 2017-12-10 at 00.33.29.png" descr="Screen Shot 2017-12-10 at 00.33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97" y="-14907"/>
            <a:ext cx="2398580" cy="103139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38" name="Приклад 1"/>
          <p:cNvSpPr txBox="1"/>
          <p:nvPr/>
        </p:nvSpPr>
        <p:spPr>
          <a:xfrm>
            <a:off x="274475" y="1515098"/>
            <a:ext cx="2250517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Приклад 1 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2401" y="2874486"/>
            <a:ext cx="8560635" cy="440587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Архітектура SPLUNK"/>
          <p:cNvSpPr txBox="1"/>
          <p:nvPr/>
        </p:nvSpPr>
        <p:spPr>
          <a:xfrm>
            <a:off x="4588114" y="356888"/>
            <a:ext cx="4184371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Архітектура SPLUNK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"/>
          <p:cNvSpPr txBox="1"/>
          <p:nvPr>
            <p:ph type="subTitle" idx="1"/>
          </p:nvPr>
        </p:nvSpPr>
        <p:spPr>
          <a:xfrm>
            <a:off x="252036" y="2573795"/>
            <a:ext cx="10464801" cy="6929150"/>
          </a:xfrm>
          <a:prstGeom prst="rect">
            <a:avLst/>
          </a:prstGeom>
        </p:spPr>
        <p:txBody>
          <a:bodyPr/>
          <a:lstStyle/>
          <a:p>
            <a:pPr marL="347265" indent="-347265" algn="l">
              <a:lnSpc>
                <a:spcPct val="200000"/>
              </a:lnSpc>
              <a:buSzPct val="145000"/>
              <a:buChar char="‣"/>
              <a:defRPr sz="4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43" name="Screen Shot 2017-12-10 at 00.33.29.png" descr="Screen Shot 2017-12-10 at 00.33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97" y="-14907"/>
            <a:ext cx="2398580" cy="103139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44" name="Screen Shot 2017-12-10 at 13.29.12.png" descr="Screen Shot 2017-12-10 at 13.29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399" y="3986400"/>
            <a:ext cx="10160001" cy="3416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Архітектура SPLUNK"/>
          <p:cNvSpPr txBox="1"/>
          <p:nvPr/>
        </p:nvSpPr>
        <p:spPr>
          <a:xfrm>
            <a:off x="4588113" y="356888"/>
            <a:ext cx="4184372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Архітектура SPLUNK</a:t>
            </a:r>
          </a:p>
        </p:txBody>
      </p:sp>
      <p:sp>
        <p:nvSpPr>
          <p:cNvPr id="146" name="Приклад 2"/>
          <p:cNvSpPr txBox="1"/>
          <p:nvPr/>
        </p:nvSpPr>
        <p:spPr>
          <a:xfrm>
            <a:off x="274475" y="1515098"/>
            <a:ext cx="2250517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Приклад 2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ody"/>
          <p:cNvSpPr txBox="1"/>
          <p:nvPr>
            <p:ph type="subTitle" idx="1"/>
          </p:nvPr>
        </p:nvSpPr>
        <p:spPr>
          <a:xfrm>
            <a:off x="252036" y="2573795"/>
            <a:ext cx="10464801" cy="6929150"/>
          </a:xfrm>
          <a:prstGeom prst="rect">
            <a:avLst/>
          </a:prstGeom>
        </p:spPr>
        <p:txBody>
          <a:bodyPr/>
          <a:lstStyle/>
          <a:p>
            <a:pPr marL="347265" indent="-347265" algn="l">
              <a:lnSpc>
                <a:spcPct val="200000"/>
              </a:lnSpc>
              <a:buSzPct val="145000"/>
              <a:buChar char="‣"/>
              <a:defRPr sz="4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49" name="Screen Shot 2017-12-10 at 00.33.29.png" descr="Screen Shot 2017-12-10 at 00.33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97" y="-14907"/>
            <a:ext cx="2398580" cy="103139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50" name="Архітектура з окремими джерелами даних"/>
          <p:cNvSpPr txBox="1"/>
          <p:nvPr/>
        </p:nvSpPr>
        <p:spPr>
          <a:xfrm>
            <a:off x="2834529" y="486448"/>
            <a:ext cx="832828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Архітектура з окремими джерелами даних </a:t>
            </a:r>
          </a:p>
        </p:txBody>
      </p:sp>
      <p:pic>
        <p:nvPicPr>
          <p:cNvPr id="151" name="Screen Shot 2017-12-10 at 13.29.38.png" descr="Screen Shot 2017-12-10 at 13.29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4266" y="2300657"/>
            <a:ext cx="10136268" cy="554694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Приклад 3"/>
          <p:cNvSpPr txBox="1"/>
          <p:nvPr/>
        </p:nvSpPr>
        <p:spPr>
          <a:xfrm>
            <a:off x="287175" y="1515098"/>
            <a:ext cx="2250517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Приклад 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dy"/>
          <p:cNvSpPr txBox="1"/>
          <p:nvPr>
            <p:ph type="subTitle" idx="1"/>
          </p:nvPr>
        </p:nvSpPr>
        <p:spPr>
          <a:xfrm>
            <a:off x="252036" y="2573795"/>
            <a:ext cx="10464801" cy="6929150"/>
          </a:xfrm>
          <a:prstGeom prst="rect">
            <a:avLst/>
          </a:prstGeom>
        </p:spPr>
        <p:txBody>
          <a:bodyPr/>
          <a:lstStyle/>
          <a:p>
            <a:pPr marL="347265" indent="-347265" algn="l">
              <a:lnSpc>
                <a:spcPct val="200000"/>
              </a:lnSpc>
              <a:buSzPct val="145000"/>
              <a:buChar char="‣"/>
              <a:defRPr sz="4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200"/>
              </a:lnSpc>
              <a:defRPr sz="250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55" name="Screen Shot 2017-12-10 at 00.33.29.png" descr="Screen Shot 2017-12-10 at 00.33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97" y="-14907"/>
            <a:ext cx="2398580" cy="103139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56" name="Архітектура розподіленого…"/>
          <p:cNvSpPr txBox="1"/>
          <p:nvPr/>
        </p:nvSpPr>
        <p:spPr>
          <a:xfrm>
            <a:off x="3547200" y="366707"/>
            <a:ext cx="6088648" cy="92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Архітектура розподіленого </a:t>
            </a:r>
          </a:p>
          <a:p>
            <a:pPr>
              <a:defRPr sz="2700"/>
            </a:pPr>
            <a:r>
              <a:t>застосування компонентів  Splunk 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9123" y="1918299"/>
            <a:ext cx="10464801" cy="824014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Приклад 4"/>
          <p:cNvSpPr txBox="1"/>
          <p:nvPr/>
        </p:nvSpPr>
        <p:spPr>
          <a:xfrm>
            <a:off x="329200" y="1515098"/>
            <a:ext cx="2141068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Приклад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бирання та зберігання даних…"/>
          <p:cNvSpPr txBox="1"/>
          <p:nvPr>
            <p:ph type="subTitle" idx="1"/>
          </p:nvPr>
        </p:nvSpPr>
        <p:spPr>
          <a:xfrm>
            <a:off x="926453" y="2021601"/>
            <a:ext cx="10464801" cy="6929151"/>
          </a:xfrm>
          <a:prstGeom prst="rect">
            <a:avLst/>
          </a:prstGeom>
        </p:spPr>
        <p:txBody>
          <a:bodyPr/>
          <a:lstStyle/>
          <a:p>
            <a:pPr marL="208359" indent="-208359" algn="l" defTabSz="350520">
              <a:lnSpc>
                <a:spcPct val="200000"/>
              </a:lnSpc>
              <a:buSzPct val="145000"/>
              <a:buChar char="‣"/>
              <a:defRPr sz="3660">
                <a:latin typeface="Arial"/>
                <a:ea typeface="Arial"/>
                <a:cs typeface="Arial"/>
                <a:sym typeface="Arial"/>
              </a:defRPr>
            </a:pPr>
            <a:r>
              <a:t>Збирання та зберігання даних</a:t>
            </a:r>
          </a:p>
          <a:p>
            <a:pPr marL="208359" indent="-208359" algn="l" defTabSz="274320">
              <a:lnSpc>
                <a:spcPct val="200000"/>
              </a:lnSpc>
              <a:buSzPct val="145000"/>
              <a:buChar char="‣"/>
              <a:defRPr sz="366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Аналіз</a:t>
            </a:r>
          </a:p>
          <a:p>
            <a:pPr marL="208359" indent="-208359" algn="l" defTabSz="274320">
              <a:lnSpc>
                <a:spcPct val="200000"/>
              </a:lnSpc>
              <a:buSzPct val="145000"/>
              <a:buChar char="‣"/>
              <a:defRPr sz="366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Репорти</a:t>
            </a:r>
          </a:p>
          <a:p>
            <a:pPr marL="208359" indent="-208359" algn="l" defTabSz="274320">
              <a:lnSpc>
                <a:spcPct val="200000"/>
              </a:lnSpc>
              <a:buSzPct val="145000"/>
              <a:buChar char="‣"/>
              <a:defRPr sz="366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Алерти</a:t>
            </a:r>
          </a:p>
          <a:p>
            <a:pPr marL="208359" indent="-208359" algn="l" defTabSz="274320">
              <a:lnSpc>
                <a:spcPct val="200000"/>
              </a:lnSpc>
              <a:buSzPct val="145000"/>
              <a:buChar char="‣"/>
              <a:defRPr sz="366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Візуалізація стану системи</a:t>
            </a:r>
          </a:p>
          <a:p>
            <a:pPr marL="208359" indent="-208359" algn="l" defTabSz="274320">
              <a:lnSpc>
                <a:spcPct val="200000"/>
              </a:lnSpc>
              <a:buSzPct val="145000"/>
              <a:buChar char="‣"/>
              <a:defRPr sz="3660">
                <a:solidFill>
                  <a:srgbClr val="000000">
                    <a:alpha val="80000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Передбачення поведінки системи</a:t>
            </a:r>
          </a:p>
        </p:txBody>
      </p:sp>
      <p:pic>
        <p:nvPicPr>
          <p:cNvPr id="161" name="Screen Shot 2017-12-10 at 00.33.29.png" descr="Screen Shot 2017-12-10 at 00.33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97" y="-14907"/>
            <a:ext cx="2398580" cy="103139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62" name="Функціонал"/>
          <p:cNvSpPr txBox="1"/>
          <p:nvPr/>
        </p:nvSpPr>
        <p:spPr>
          <a:xfrm>
            <a:off x="4810474" y="516782"/>
            <a:ext cx="2416265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Функціонал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