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FCB"/>
          </a:solidFill>
        </a:fill>
      </a:tcStyle>
    </a:wholeTbl>
    <a:band2H>
      <a:tcTxStyle b="def" i="def"/>
      <a:tcStyle>
        <a:tcBdr/>
        <a:fill>
          <a:solidFill>
            <a:srgbClr val="E9F0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E9CB"/>
          </a:solidFill>
        </a:fill>
      </a:tcStyle>
    </a:wholeTbl>
    <a:band2H>
      <a:tcTxStyle b="def" i="def"/>
      <a:tcStyle>
        <a:tcBdr/>
        <a:fill>
          <a:solidFill>
            <a:srgbClr val="EE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E6CB"/>
          </a:solidFill>
        </a:fill>
      </a:tcStyle>
    </a:wholeTbl>
    <a:band2H>
      <a:tcTxStyle b="def" i="def"/>
      <a:tcStyle>
        <a:tcBdr/>
        <a:fill>
          <a:solidFill>
            <a:srgbClr val="FAF3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8D0"/>
          </a:solidFill>
        </a:fill>
      </a:tcStyle>
    </a:wholeTbl>
    <a:band2H>
      <a:tcTxStyle b="def" i="def"/>
      <a:tcStyle>
        <a:tcBdr/>
        <a:fill>
          <a:solidFill>
            <a:srgbClr val="EEED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Shape 18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FFFFFF"/>
        </a:solidFill>
        <a:latin typeface="+mn-lt"/>
        <a:ea typeface="+mn-ea"/>
        <a:cs typeface="+mn-cs"/>
        <a:sym typeface="Trebuchet MS"/>
      </a:defRPr>
    </a:lvl1pPr>
    <a:lvl2pPr indent="228600" defTabSz="457200" latinLnBrk="0">
      <a:defRPr sz="1200">
        <a:solidFill>
          <a:srgbClr val="FFFFFF"/>
        </a:solidFill>
        <a:latin typeface="+mn-lt"/>
        <a:ea typeface="+mn-ea"/>
        <a:cs typeface="+mn-cs"/>
        <a:sym typeface="Trebuchet MS"/>
      </a:defRPr>
    </a:lvl2pPr>
    <a:lvl3pPr indent="457200" defTabSz="457200" latinLnBrk="0">
      <a:defRPr sz="1200">
        <a:solidFill>
          <a:srgbClr val="FFFFFF"/>
        </a:solidFill>
        <a:latin typeface="+mn-lt"/>
        <a:ea typeface="+mn-ea"/>
        <a:cs typeface="+mn-cs"/>
        <a:sym typeface="Trebuchet MS"/>
      </a:defRPr>
    </a:lvl3pPr>
    <a:lvl4pPr indent="685800" defTabSz="457200" latinLnBrk="0">
      <a:defRPr sz="1200">
        <a:solidFill>
          <a:srgbClr val="FFFFFF"/>
        </a:solidFill>
        <a:latin typeface="+mn-lt"/>
        <a:ea typeface="+mn-ea"/>
        <a:cs typeface="+mn-cs"/>
        <a:sym typeface="Trebuchet MS"/>
      </a:defRPr>
    </a:lvl4pPr>
    <a:lvl5pPr indent="914400" defTabSz="457200" latinLnBrk="0">
      <a:defRPr sz="1200">
        <a:solidFill>
          <a:srgbClr val="FFFFFF"/>
        </a:solidFill>
        <a:latin typeface="+mn-lt"/>
        <a:ea typeface="+mn-ea"/>
        <a:cs typeface="+mn-cs"/>
        <a:sym typeface="Trebuchet MS"/>
      </a:defRPr>
    </a:lvl5pPr>
    <a:lvl6pPr indent="1143000" defTabSz="457200" latinLnBrk="0">
      <a:defRPr sz="1200">
        <a:solidFill>
          <a:srgbClr val="FFFFFF"/>
        </a:solidFill>
        <a:latin typeface="+mn-lt"/>
        <a:ea typeface="+mn-ea"/>
        <a:cs typeface="+mn-cs"/>
        <a:sym typeface="Trebuchet MS"/>
      </a:defRPr>
    </a:lvl6pPr>
    <a:lvl7pPr indent="1371600" defTabSz="457200" latinLnBrk="0">
      <a:defRPr sz="1200">
        <a:solidFill>
          <a:srgbClr val="FFFFFF"/>
        </a:solidFill>
        <a:latin typeface="+mn-lt"/>
        <a:ea typeface="+mn-ea"/>
        <a:cs typeface="+mn-cs"/>
        <a:sym typeface="Trebuchet MS"/>
      </a:defRPr>
    </a:lvl7pPr>
    <a:lvl8pPr indent="1600200" defTabSz="457200" latinLnBrk="0">
      <a:defRPr sz="1200">
        <a:solidFill>
          <a:srgbClr val="FFFFFF"/>
        </a:solidFill>
        <a:latin typeface="+mn-lt"/>
        <a:ea typeface="+mn-ea"/>
        <a:cs typeface="+mn-cs"/>
        <a:sym typeface="Trebuchet MS"/>
      </a:defRPr>
    </a:lvl8pPr>
    <a:lvl9pPr indent="1828800" defTabSz="457200" latinLnBrk="0">
      <a:defRPr sz="1200">
        <a:solidFill>
          <a:srgbClr val="FFFFFF"/>
        </a:solidFill>
        <a:latin typeface="+mn-lt"/>
        <a:ea typeface="+mn-ea"/>
        <a:cs typeface="+mn-cs"/>
        <a:sym typeface="Trebuchet M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Shape 2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100">
                <a:solidFill>
                  <a:srgbClr val="111111"/>
                </a:solidFill>
              </a:defRPr>
            </a:pPr>
            <a:r>
              <a:t>history keeps each collected value</a:t>
            </a:r>
          </a:p>
          <a:p>
            <a:pPr>
              <a:defRPr sz="2100">
                <a:solidFill>
                  <a:srgbClr val="111111"/>
                </a:solidFill>
              </a:defRPr>
            </a:pPr>
            <a:r>
              <a:t>trends keep averaged information on hourly basis and therefore are less resource-hungry.</a:t>
            </a:r>
          </a:p>
          <a:p>
            <a:pPr>
              <a:defRPr sz="2100">
                <a:solidFill>
                  <a:srgbClr val="111111"/>
                </a:solidFill>
              </a:defRPr>
            </a:pPr>
            <a:r>
              <a:t>older data will be removed by the housekeeper.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7"/>
          <p:cNvGrpSpPr/>
          <p:nvPr/>
        </p:nvGrpSpPr>
        <p:grpSpPr>
          <a:xfrm>
            <a:off x="-1" y="-8467"/>
            <a:ext cx="12192001" cy="6866468"/>
            <a:chOff x="0" y="0"/>
            <a:chExt cx="12192000" cy="6866467"/>
          </a:xfrm>
        </p:grpSpPr>
        <p:sp>
          <p:nvSpPr>
            <p:cNvPr id="22" name="Straight Connector 31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rgbClr val="26262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" name="Straight Connector 20"/>
            <p:cNvSpPr/>
            <p:nvPr/>
          </p:nvSpPr>
          <p:spPr>
            <a:xfrm flipH="1">
              <a:off x="7425266" y="3689880"/>
              <a:ext cx="4763559" cy="3176587"/>
            </a:xfrm>
            <a:prstGeom prst="line">
              <a:avLst/>
            </a:prstGeom>
            <a:noFill/>
            <a:ln w="9525" cap="rnd">
              <a:solidFill>
                <a:srgbClr val="26262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181476" y="0"/>
              <a:ext cx="300734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" name="Rectangle 25"/>
            <p:cNvSpPr/>
            <p:nvPr/>
          </p:nvSpPr>
          <p:spPr>
            <a:xfrm>
              <a:off x="9603441" y="0"/>
              <a:ext cx="258855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" name="Isosceles Triangle 26"/>
            <p:cNvSpPr/>
            <p:nvPr/>
          </p:nvSpPr>
          <p:spPr>
            <a:xfrm>
              <a:off x="8932333" y="3056466"/>
              <a:ext cx="3259667" cy="381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" name="Rectangle 27"/>
            <p:cNvSpPr/>
            <p:nvPr/>
          </p:nvSpPr>
          <p:spPr>
            <a:xfrm>
              <a:off x="9334500" y="0"/>
              <a:ext cx="2854326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" name="Rectangl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" name="Rectangle 29"/>
            <p:cNvSpPr/>
            <p:nvPr/>
          </p:nvSpPr>
          <p:spPr>
            <a:xfrm>
              <a:off x="10938998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" name="Isosceles Triangle 30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" name="Isosceles Triangle 18"/>
            <p:cNvSpPr/>
            <p:nvPr/>
          </p:nvSpPr>
          <p:spPr>
            <a:xfrm rot="10800000">
              <a:off x="-1" y="8466"/>
              <a:ext cx="842597" cy="5666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3" name="Title Text"/>
          <p:cNvSpPr txBox="1"/>
          <p:nvPr>
            <p:ph type="title"/>
          </p:nvPr>
        </p:nvSpPr>
        <p:spPr>
          <a:xfrm>
            <a:off x="1507067" y="2404534"/>
            <a:ext cx="7766937" cy="1646303"/>
          </a:xfrm>
          <a:prstGeom prst="rect">
            <a:avLst/>
          </a:prstGeom>
        </p:spPr>
        <p:txBody>
          <a:bodyPr anchor="b"/>
          <a:lstStyle>
            <a:lvl1pPr algn="r">
              <a:defRPr sz="5400"/>
            </a:lvl1pPr>
          </a:lstStyle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sz="quarter" idx="1"/>
          </p:nvPr>
        </p:nvSpPr>
        <p:spPr>
          <a:xfrm>
            <a:off x="1507067" y="4050832"/>
            <a:ext cx="7766937" cy="1096901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None/>
            </a:lvl1pPr>
            <a:lvl2pPr marL="0" indent="457200" algn="r">
              <a:buClrTx/>
              <a:buSzTx/>
              <a:buNone/>
            </a:lvl2pPr>
            <a:lvl3pPr marL="0" indent="914400" algn="r">
              <a:buClrTx/>
              <a:buSzTx/>
              <a:buNone/>
            </a:lvl3pPr>
            <a:lvl4pPr marL="0" indent="1371600" algn="r">
              <a:buClrTx/>
              <a:buSzTx/>
              <a:buNone/>
            </a:lvl4pPr>
            <a:lvl5pPr marL="0" indent="1828800" algn="r">
              <a:buClrTx/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/>
          <p:nvPr>
            <p:ph type="title"/>
          </p:nvPr>
        </p:nvSpPr>
        <p:spPr>
          <a:xfrm>
            <a:off x="677335" y="609600"/>
            <a:ext cx="8596669" cy="3403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sz="quarter" idx="1"/>
          </p:nvPr>
        </p:nvSpPr>
        <p:spPr>
          <a:xfrm>
            <a:off x="677335" y="4470400"/>
            <a:ext cx="8596669" cy="1570962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Text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1366138" y="3632200"/>
            <a:ext cx="7224526" cy="3810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1600"/>
            </a:lvl1pPr>
            <a:lvl2pPr marL="0" indent="457200">
              <a:buClrTx/>
              <a:buSzTx/>
              <a:buNone/>
              <a:defRPr sz="1600"/>
            </a:lvl2pPr>
            <a:lvl3pPr marL="0" indent="914400">
              <a:buClrTx/>
              <a:buSzTx/>
              <a:buNone/>
              <a:defRPr sz="1600"/>
            </a:lvl3pPr>
            <a:lvl4pPr marL="0" indent="1371600">
              <a:buClrTx/>
              <a:buSzTx/>
              <a:buNone/>
              <a:defRPr sz="1600"/>
            </a:lvl4pPr>
            <a:lvl5pPr marL="0" indent="1828800">
              <a:buClrTx/>
              <a:buSz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Text Placeholder 2"/>
          <p:cNvSpPr/>
          <p:nvPr>
            <p:ph type="body" sz="quarter" idx="13"/>
          </p:nvPr>
        </p:nvSpPr>
        <p:spPr>
          <a:xfrm>
            <a:off x="677334" y="4470400"/>
            <a:ext cx="8596670" cy="1570963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126" name="TextBox 19"/>
          <p:cNvSpPr txBox="1"/>
          <p:nvPr/>
        </p:nvSpPr>
        <p:spPr>
          <a:xfrm>
            <a:off x="541869" y="469465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27" name="TextBox 21"/>
          <p:cNvSpPr txBox="1"/>
          <p:nvPr/>
        </p:nvSpPr>
        <p:spPr>
          <a:xfrm>
            <a:off x="8893010" y="2565643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/>
          <p:nvPr>
            <p:ph type="title"/>
          </p:nvPr>
        </p:nvSpPr>
        <p:spPr>
          <a:xfrm>
            <a:off x="677335" y="1931988"/>
            <a:ext cx="8596669" cy="2595461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36" name="Body Level One…"/>
          <p:cNvSpPr txBox="1"/>
          <p:nvPr>
            <p:ph type="body" sz="quarter" idx="1"/>
          </p:nvPr>
        </p:nvSpPr>
        <p:spPr>
          <a:xfrm>
            <a:off x="677335" y="4527448"/>
            <a:ext cx="8596669" cy="151391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Text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45" name="Body Level One…"/>
          <p:cNvSpPr txBox="1"/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Text Placeholder 2"/>
          <p:cNvSpPr/>
          <p:nvPr>
            <p:ph type="body" sz="quarter" idx="13"/>
          </p:nvPr>
        </p:nvSpPr>
        <p:spPr>
          <a:xfrm>
            <a:off x="677334" y="4527448"/>
            <a:ext cx="8596670" cy="151391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147" name="TextBox 23"/>
          <p:cNvSpPr txBox="1"/>
          <p:nvPr/>
        </p:nvSpPr>
        <p:spPr>
          <a:xfrm>
            <a:off x="541869" y="469465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48" name="TextBox 24"/>
          <p:cNvSpPr txBox="1"/>
          <p:nvPr/>
        </p:nvSpPr>
        <p:spPr>
          <a:xfrm>
            <a:off x="8893010" y="2565643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Text"/>
          <p:cNvSpPr txBox="1"/>
          <p:nvPr>
            <p:ph type="title"/>
          </p:nvPr>
        </p:nvSpPr>
        <p:spPr>
          <a:xfrm>
            <a:off x="685798" y="609600"/>
            <a:ext cx="858820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57" name="Body Level One…"/>
          <p:cNvSpPr txBox="1"/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Text Placeholder 2"/>
          <p:cNvSpPr/>
          <p:nvPr>
            <p:ph type="body" sz="quarter" idx="13"/>
          </p:nvPr>
        </p:nvSpPr>
        <p:spPr>
          <a:xfrm>
            <a:off x="677334" y="4527448"/>
            <a:ext cx="8596670" cy="151391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1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Text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7" name="Body Level One…"/>
          <p:cNvSpPr txBox="1"/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Text"/>
          <p:cNvSpPr txBox="1"/>
          <p:nvPr>
            <p:ph type="title"/>
          </p:nvPr>
        </p:nvSpPr>
        <p:spPr>
          <a:xfrm>
            <a:off x="7967673" y="609598"/>
            <a:ext cx="1304744" cy="5251453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176" name="Body Level One…"/>
          <p:cNvSpPr txBox="1"/>
          <p:nvPr>
            <p:ph type="body" idx="1"/>
          </p:nvPr>
        </p:nvSpPr>
        <p:spPr>
          <a:xfrm>
            <a:off x="677335" y="609600"/>
            <a:ext cx="7060150" cy="52514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/>
          <p:nvPr>
            <p:ph type="title"/>
          </p:nvPr>
        </p:nvSpPr>
        <p:spPr>
          <a:xfrm>
            <a:off x="677335" y="2700866"/>
            <a:ext cx="8596669" cy="1826582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52" name="Body Level One…"/>
          <p:cNvSpPr txBox="1"/>
          <p:nvPr>
            <p:ph type="body" sz="quarter" idx="1"/>
          </p:nvPr>
        </p:nvSpPr>
        <p:spPr>
          <a:xfrm>
            <a:off x="677335" y="4527448"/>
            <a:ext cx="8596669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000"/>
            </a:lvl1pPr>
            <a:lvl2pPr marL="0" indent="457200">
              <a:buClrTx/>
              <a:buSzTx/>
              <a:buNone/>
              <a:defRPr sz="2000"/>
            </a:lvl2pPr>
            <a:lvl3pPr marL="0" indent="914400">
              <a:buClrTx/>
              <a:buSzTx/>
              <a:buNone/>
              <a:defRPr sz="2000"/>
            </a:lvl3pPr>
            <a:lvl4pPr marL="0" indent="1371600">
              <a:buClrTx/>
              <a:buSzTx/>
              <a:buNone/>
              <a:defRPr sz="2000"/>
            </a:lvl4pPr>
            <a:lvl5pPr marL="0" indent="1828800">
              <a:buClrTx/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677333" y="2160589"/>
            <a:ext cx="4184036" cy="388077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0" name="Body Level One…"/>
          <p:cNvSpPr txBox="1"/>
          <p:nvPr>
            <p:ph type="body" sz="quarter" idx="1"/>
          </p:nvPr>
        </p:nvSpPr>
        <p:spPr>
          <a:xfrm>
            <a:off x="675744" y="2160983"/>
            <a:ext cx="4185624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Text Placeholder 4"/>
          <p:cNvSpPr/>
          <p:nvPr>
            <p:ph type="body" sz="quarter" idx="13"/>
          </p:nvPr>
        </p:nvSpPr>
        <p:spPr>
          <a:xfrm>
            <a:off x="5088382" y="2160983"/>
            <a:ext cx="4185619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/>
            </a:pP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Text"/>
          <p:cNvSpPr txBox="1"/>
          <p:nvPr>
            <p:ph type="title"/>
          </p:nvPr>
        </p:nvSpPr>
        <p:spPr>
          <a:xfrm>
            <a:off x="677333" y="1498603"/>
            <a:ext cx="3854529" cy="1278467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95" name="Body Level One…"/>
          <p:cNvSpPr txBox="1"/>
          <p:nvPr>
            <p:ph type="body" sz="half" idx="1"/>
          </p:nvPr>
        </p:nvSpPr>
        <p:spPr>
          <a:xfrm>
            <a:off x="4760460" y="514923"/>
            <a:ext cx="4513543" cy="552643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Text Placeholder 3"/>
          <p:cNvSpPr/>
          <p:nvPr>
            <p:ph type="body" sz="quarter" idx="13"/>
          </p:nvPr>
        </p:nvSpPr>
        <p:spPr>
          <a:xfrm>
            <a:off x="677334" y="2777069"/>
            <a:ext cx="3854528" cy="258445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/>
          <p:nvPr>
            <p:ph type="title"/>
          </p:nvPr>
        </p:nvSpPr>
        <p:spPr>
          <a:xfrm>
            <a:off x="677333" y="4800600"/>
            <a:ext cx="8596668" cy="56673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05" name="Picture Placeholder 2"/>
          <p:cNvSpPr/>
          <p:nvPr>
            <p:ph type="pic" sz="half" idx="13"/>
          </p:nvPr>
        </p:nvSpPr>
        <p:spPr>
          <a:xfrm>
            <a:off x="677333" y="609600"/>
            <a:ext cx="8596670" cy="384571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6" name="Body Level One…"/>
          <p:cNvSpPr txBox="1"/>
          <p:nvPr>
            <p:ph type="body" sz="quarter" idx="1"/>
          </p:nvPr>
        </p:nvSpPr>
        <p:spPr>
          <a:xfrm>
            <a:off x="677333" y="5367337"/>
            <a:ext cx="8596668" cy="67402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7"/>
          <p:cNvGrpSpPr/>
          <p:nvPr/>
        </p:nvGrpSpPr>
        <p:grpSpPr>
          <a:xfrm>
            <a:off x="-1" y="-8467"/>
            <a:ext cx="12192001" cy="6866468"/>
            <a:chOff x="0" y="0"/>
            <a:chExt cx="12192000" cy="6866467"/>
          </a:xfrm>
        </p:grpSpPr>
        <p:sp>
          <p:nvSpPr>
            <p:cNvPr id="2" name="Straight Connector 19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rgbClr val="26262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" name="Straight Connector 20"/>
            <p:cNvSpPr/>
            <p:nvPr/>
          </p:nvSpPr>
          <p:spPr>
            <a:xfrm flipH="1">
              <a:off x="7425266" y="3689880"/>
              <a:ext cx="4763559" cy="3176587"/>
            </a:xfrm>
            <a:prstGeom prst="line">
              <a:avLst/>
            </a:prstGeom>
            <a:noFill/>
            <a:ln w="9525" cap="rnd">
              <a:solidFill>
                <a:srgbClr val="26262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" name="Rectangle 23"/>
            <p:cNvSpPr/>
            <p:nvPr/>
          </p:nvSpPr>
          <p:spPr>
            <a:xfrm>
              <a:off x="9181476" y="0"/>
              <a:ext cx="300734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" name="Rectangle 25"/>
            <p:cNvSpPr/>
            <p:nvPr/>
          </p:nvSpPr>
          <p:spPr>
            <a:xfrm>
              <a:off x="9603441" y="0"/>
              <a:ext cx="258855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" name="Isosceles Triangle 23"/>
            <p:cNvSpPr/>
            <p:nvPr/>
          </p:nvSpPr>
          <p:spPr>
            <a:xfrm>
              <a:off x="8932333" y="3056466"/>
              <a:ext cx="3259667" cy="381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" name="Rectangle 27"/>
            <p:cNvSpPr/>
            <p:nvPr/>
          </p:nvSpPr>
          <p:spPr>
            <a:xfrm>
              <a:off x="9334500" y="0"/>
              <a:ext cx="2854326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" name="Rectangl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" name="Rectangle 29"/>
            <p:cNvSpPr/>
            <p:nvPr/>
          </p:nvSpPr>
          <p:spPr>
            <a:xfrm>
              <a:off x="10938998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" name="Isosceles Triangle 27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" name="Isosceles Triangle 28"/>
            <p:cNvSpPr/>
            <p:nvPr/>
          </p:nvSpPr>
          <p:spPr>
            <a:xfrm>
              <a:off x="-1" y="4021666"/>
              <a:ext cx="448734" cy="284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3" name="Title Text"/>
          <p:cNvSpPr txBox="1"/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1pPr>
      <a:lvl2pPr marL="778668" marR="0" indent="-321468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2pPr>
      <a:lvl3pPr marL="1208314" marR="0" indent="-293914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3pPr>
      <a:lvl4pPr marL="1714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4pPr>
      <a:lvl5pPr marL="21717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5pPr>
      <a:lvl6pPr marL="2628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6pPr>
      <a:lvl7pPr marL="30861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7pPr>
      <a:lvl8pPr marL="35433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8pPr>
      <a:lvl9pPr marL="4000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zabbix.com/documentation/3.4/manual/concepts/server" TargetMode="External"/><Relationship Id="rId4" Type="http://schemas.openxmlformats.org/officeDocument/2006/relationships/hyperlink" Target="https://www.zabbix.com/documentation/3.4/manual/concepts/proxy" TargetMode="External"/><Relationship Id="rId5" Type="http://schemas.openxmlformats.org/officeDocument/2006/relationships/hyperlink" Target="https://www.zabbix.com/documentation/3.4/manual/concepts/agent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zabbix.com/documentation/3.4/manual/concepts/proxy" TargetMode="Externa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zabbix.com/documentation/3.4/manual/config/items/itemtypes/zabbix_agent" TargetMode="External"/><Relationship Id="rId3" Type="http://schemas.openxmlformats.org/officeDocument/2006/relationships/hyperlink" Target="https://www.zabbix.com/documentation/3.4/manual/config/items/itemtypes/ssh_checks" TargetMode="Externa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infoworld.com/article/2625977/security-management/living-the-log-management-lifecycle.html" TargetMode="External"/><Relationship Id="rId3" Type="http://schemas.openxmlformats.org/officeDocument/2006/relationships/hyperlink" Target="https://www.zabbix.com/documentation/3.4/manual/appendix/items/activepassive#active_checks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1"/>
          <p:cNvSpPr txBox="1"/>
          <p:nvPr>
            <p:ph type="ctrTitle"/>
          </p:nvPr>
        </p:nvSpPr>
        <p:spPr>
          <a:xfrm>
            <a:off x="1320453" y="211838"/>
            <a:ext cx="7766937" cy="991811"/>
          </a:xfrm>
          <a:prstGeom prst="rect">
            <a:avLst/>
          </a:prstGeom>
        </p:spPr>
        <p:txBody>
          <a:bodyPr/>
          <a:lstStyle/>
          <a:p>
            <a:pPr/>
            <a:r>
              <a:t>Logging and Monitoring</a:t>
            </a:r>
          </a:p>
        </p:txBody>
      </p:sp>
      <p:sp>
        <p:nvSpPr>
          <p:cNvPr id="187" name="Subtitle 2"/>
          <p:cNvSpPr txBox="1"/>
          <p:nvPr>
            <p:ph type="subTitle" sz="quarter" idx="1"/>
          </p:nvPr>
        </p:nvSpPr>
        <p:spPr>
          <a:xfrm>
            <a:off x="4385181" y="6430138"/>
            <a:ext cx="7766937" cy="10969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r>
              <a:t>Presentation created by Iryna Diudiuk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itle 1"/>
          <p:cNvSpPr txBox="1"/>
          <p:nvPr>
            <p:ph type="ctrTitle"/>
          </p:nvPr>
        </p:nvSpPr>
        <p:spPr>
          <a:xfrm>
            <a:off x="956561" y="83974"/>
            <a:ext cx="10828002" cy="917167"/>
          </a:xfrm>
          <a:prstGeom prst="rect">
            <a:avLst/>
          </a:prstGeom>
        </p:spPr>
        <p:txBody>
          <a:bodyPr/>
          <a:lstStyle>
            <a:lvl1pPr algn="l">
              <a:defRPr sz="4400"/>
            </a:lvl1pPr>
          </a:lstStyle>
          <a:p>
            <a:pPr/>
            <a:r>
              <a:t>Zabbix Monitoring Tool Overview </a:t>
            </a:r>
          </a:p>
        </p:txBody>
      </p:sp>
      <p:sp>
        <p:nvSpPr>
          <p:cNvPr id="222" name="Subtitle 2"/>
          <p:cNvSpPr txBox="1"/>
          <p:nvPr>
            <p:ph type="subTitle" sz="quarter" idx="1"/>
          </p:nvPr>
        </p:nvSpPr>
        <p:spPr>
          <a:xfrm>
            <a:off x="4385181" y="6430138"/>
            <a:ext cx="7766937" cy="10969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r>
              <a:t>Presentation created by Iryna Diudiuk</a:t>
            </a:r>
          </a:p>
        </p:txBody>
      </p:sp>
      <p:sp>
        <p:nvSpPr>
          <p:cNvPr id="223" name="TextBox 4"/>
          <p:cNvSpPr txBox="1"/>
          <p:nvPr/>
        </p:nvSpPr>
        <p:spPr>
          <a:xfrm>
            <a:off x="956561" y="1151171"/>
            <a:ext cx="9321487" cy="3825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FFFFFF"/>
                </a:solidFill>
              </a:defRPr>
            </a:pPr>
            <a:r>
              <a:t>Key points on installation:</a:t>
            </a:r>
          </a:p>
          <a:p>
            <a:pPr marL="180473" indent="-180473">
              <a:lnSpc>
                <a:spcPct val="150000"/>
              </a:lnSpc>
              <a:buSzPct val="100000"/>
              <a:buChar char="★"/>
              <a:defRPr b="1">
                <a:solidFill>
                  <a:srgbClr val="FFFFFF"/>
                </a:solidFill>
              </a:defRPr>
            </a:pPr>
          </a:p>
          <a:p>
            <a:pPr marL="180473" indent="-180473">
              <a:lnSpc>
                <a:spcPct val="150000"/>
              </a:lnSpc>
              <a:buSzPct val="100000"/>
              <a:buChar char="★"/>
              <a:defRPr>
                <a:solidFill>
                  <a:srgbClr val="FFFFFF"/>
                </a:solidFill>
              </a:defRPr>
            </a:pPr>
            <a:r>
              <a:rPr b="1"/>
              <a:t> e</a:t>
            </a:r>
            <a:r>
              <a:t>xtra PHP plugins need to be installed. </a:t>
            </a:r>
          </a:p>
          <a:p>
            <a:pPr marL="180473" indent="-180473">
              <a:lnSpc>
                <a:spcPct val="150000"/>
              </a:lnSpc>
              <a:buSzPct val="100000"/>
              <a:buChar char="★"/>
              <a:defRPr>
                <a:solidFill>
                  <a:srgbClr val="FFFFFF"/>
                </a:solidFill>
              </a:defRPr>
            </a:pPr>
            <a:r>
              <a:t> f</a:t>
            </a:r>
            <a:r>
              <a:t>or that optional repository needs to be enabled (rhel-7-server-optional-rpms)</a:t>
            </a:r>
          </a:p>
          <a:p>
            <a:pPr marL="180473" indent="-180473">
              <a:lnSpc>
                <a:spcPct val="150000"/>
              </a:lnSpc>
              <a:buSzPct val="100000"/>
              <a:buChar char="★"/>
              <a:defRPr>
                <a:solidFill>
                  <a:srgbClr val="FFFFFF"/>
                </a:solidFill>
              </a:defRPr>
            </a:pPr>
            <a:r>
              <a:t> f</a:t>
            </a:r>
            <a:r>
              <a:t>or Zabbix </a:t>
            </a:r>
            <a:r>
              <a:rPr u="sng">
                <a:solidFill>
                  <a:srgbClr val="99CA3C"/>
                </a:solidFill>
                <a:uFill>
                  <a:solidFill>
                    <a:srgbClr val="99CA3C"/>
                  </a:solidFill>
                </a:uFill>
                <a:hlinkClick r:id="rId3" invalidUrl="" action="" tgtFrame="" tooltip="" history="1" highlightClick="0" endSnd="0"/>
              </a:rPr>
              <a:t>server</a:t>
            </a:r>
            <a:r>
              <a:t> and </a:t>
            </a:r>
            <a:r>
              <a:rPr u="sng">
                <a:solidFill>
                  <a:srgbClr val="99CA3C"/>
                </a:solidFill>
                <a:uFill>
                  <a:solidFill>
                    <a:srgbClr val="99CA3C"/>
                  </a:solidFill>
                </a:uFill>
                <a:hlinkClick r:id="rId4" invalidUrl="" action="" tgtFrame="" tooltip="" history="1" highlightClick="0" endSnd="0"/>
              </a:rPr>
              <a:t>proxy</a:t>
            </a:r>
            <a:r>
              <a:t> daemons a database is required. It is not needed to run Zabbix </a:t>
            </a:r>
            <a:r>
              <a:rPr u="sng">
                <a:solidFill>
                  <a:srgbClr val="99CA3C"/>
                </a:solidFill>
                <a:uFill>
                  <a:solidFill>
                    <a:srgbClr val="99CA3C"/>
                  </a:solidFill>
                </a:uFill>
                <a:hlinkClick r:id="rId5" invalidUrl="" action="" tgtFrame="" tooltip="" history="1" highlightClick="0" endSnd="0"/>
              </a:rPr>
              <a:t>agent</a:t>
            </a:r>
            <a:r>
              <a:t>.</a:t>
            </a:r>
          </a:p>
          <a:p>
            <a:pPr marL="180473" indent="-180473">
              <a:lnSpc>
                <a:spcPct val="150000"/>
              </a:lnSpc>
              <a:buSzPct val="100000"/>
              <a:buChar char="★"/>
              <a:defRPr>
                <a:solidFill>
                  <a:srgbClr val="FFFFFF"/>
                </a:solidFill>
              </a:defRPr>
            </a:pPr>
            <a:r>
              <a:t> </a:t>
            </a:r>
            <a:r>
              <a:t>SELinux has to be disabled or properly configured</a:t>
            </a:r>
          </a:p>
          <a:p>
            <a:pPr marL="180473" indent="-180473">
              <a:lnSpc>
                <a:spcPct val="150000"/>
              </a:lnSpc>
              <a:buSzPct val="100000"/>
              <a:buChar char="★"/>
              <a:defRPr>
                <a:solidFill>
                  <a:srgbClr val="FFFFFF"/>
                </a:solidFill>
              </a:defRPr>
            </a:pPr>
            <a:r>
              <a:t> default p</a:t>
            </a:r>
            <a:r>
              <a:t>orts 10050 for agent and port 10051 for server have to be opened</a:t>
            </a:r>
          </a:p>
          <a:p>
            <a:pPr marL="180473" indent="-180473">
              <a:lnSpc>
                <a:spcPct val="150000"/>
              </a:lnSpc>
              <a:buSzPct val="100000"/>
              <a:buChar char="★"/>
              <a:defRPr>
                <a:solidFill>
                  <a:srgbClr val="FFFFFF"/>
                </a:solidFill>
              </a:defRPr>
            </a:pPr>
            <a:r>
              <a:t> there can only be one Zabbix server, the load is reduced with use of proxy servers</a:t>
            </a:r>
          </a:p>
          <a:p>
            <a:pPr marL="180473" indent="-180473">
              <a:lnSpc>
                <a:spcPct val="150000"/>
              </a:lnSpc>
              <a:buSzPct val="100000"/>
              <a:buChar char="★"/>
              <a:defRPr>
                <a:solidFill>
                  <a:srgbClr val="FFFFFF"/>
                </a:solidFill>
              </a:defRPr>
            </a:pPr>
            <a:r>
              <a:t> two types of logs files: history and trends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itle 1"/>
          <p:cNvSpPr txBox="1"/>
          <p:nvPr>
            <p:ph type="ctrTitle"/>
          </p:nvPr>
        </p:nvSpPr>
        <p:spPr>
          <a:xfrm>
            <a:off x="956561" y="83974"/>
            <a:ext cx="10828002" cy="917167"/>
          </a:xfrm>
          <a:prstGeom prst="rect">
            <a:avLst/>
          </a:prstGeom>
        </p:spPr>
        <p:txBody>
          <a:bodyPr/>
          <a:lstStyle>
            <a:lvl1pPr algn="l">
              <a:defRPr sz="4400"/>
            </a:lvl1pPr>
          </a:lstStyle>
          <a:p>
            <a:pPr/>
            <a:r>
              <a:t>Zabbix Monitoring Tool Overview </a:t>
            </a:r>
          </a:p>
        </p:txBody>
      </p:sp>
      <p:sp>
        <p:nvSpPr>
          <p:cNvPr id="228" name="Subtitle 2"/>
          <p:cNvSpPr txBox="1"/>
          <p:nvPr>
            <p:ph type="subTitle" sz="quarter" idx="1"/>
          </p:nvPr>
        </p:nvSpPr>
        <p:spPr>
          <a:xfrm>
            <a:off x="4385181" y="6430138"/>
            <a:ext cx="7766937" cy="10969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r>
              <a:t>Presentation created by Iryna Diudiuk</a:t>
            </a:r>
          </a:p>
        </p:txBody>
      </p:sp>
      <p:sp>
        <p:nvSpPr>
          <p:cNvPr id="229" name="TextBox 4"/>
          <p:cNvSpPr txBox="1"/>
          <p:nvPr/>
        </p:nvSpPr>
        <p:spPr>
          <a:xfrm>
            <a:off x="788610" y="1179164"/>
            <a:ext cx="9321487" cy="4758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>
                <a:solidFill>
                  <a:srgbClr val="FFFFFF"/>
                </a:solidFill>
              </a:defRPr>
            </a:pPr>
            <a:r>
              <a:t>	Zabbix Server</a:t>
            </a:r>
          </a:p>
          <a:p>
            <a:pPr>
              <a:lnSpc>
                <a:spcPct val="150000"/>
              </a:lnSpc>
              <a:defRPr>
                <a:solidFill>
                  <a:srgbClr val="FFFFFF"/>
                </a:solidFill>
              </a:defRPr>
            </a:pPr>
          </a:p>
          <a:p>
            <a:pPr marL="285750" indent="-285750">
              <a:lnSpc>
                <a:spcPct val="150000"/>
              </a:lnSpc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is the central process of Zabbix software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performs the polling and trapping of data, calculates triggers, sends notifications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central repository for configuration, statistical and operational data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components of Zabbix server are: server, web frontend and database storage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Zabbix server is designed to run as a non-root user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UNIX is the only operating system that can consistently deliver the necessary performance, fault tolerance and resilience</a:t>
            </a:r>
          </a:p>
          <a:p>
            <a:pPr marL="285750" indent="-285750"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Listens on port 10051</a:t>
            </a:r>
            <a:endParaRPr b="1"/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itle 1"/>
          <p:cNvSpPr txBox="1"/>
          <p:nvPr>
            <p:ph type="ctrTitle"/>
          </p:nvPr>
        </p:nvSpPr>
        <p:spPr>
          <a:xfrm>
            <a:off x="956561" y="83974"/>
            <a:ext cx="10828002" cy="917167"/>
          </a:xfrm>
          <a:prstGeom prst="rect">
            <a:avLst/>
          </a:prstGeom>
        </p:spPr>
        <p:txBody>
          <a:bodyPr/>
          <a:lstStyle>
            <a:lvl1pPr algn="l">
              <a:defRPr sz="4400"/>
            </a:lvl1pPr>
          </a:lstStyle>
          <a:p>
            <a:pPr/>
            <a:r>
              <a:t>Zabbix Monitoring Tool Overview </a:t>
            </a:r>
          </a:p>
        </p:txBody>
      </p:sp>
      <p:sp>
        <p:nvSpPr>
          <p:cNvPr id="232" name="Subtitle 2"/>
          <p:cNvSpPr txBox="1"/>
          <p:nvPr>
            <p:ph type="subTitle" sz="quarter" idx="1"/>
          </p:nvPr>
        </p:nvSpPr>
        <p:spPr>
          <a:xfrm>
            <a:off x="4385181" y="6430138"/>
            <a:ext cx="7766937" cy="10969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r>
              <a:t>Presentation created by Iryna Diudiuk</a:t>
            </a:r>
          </a:p>
        </p:txBody>
      </p:sp>
      <p:sp>
        <p:nvSpPr>
          <p:cNvPr id="233" name="TextBox 4"/>
          <p:cNvSpPr txBox="1"/>
          <p:nvPr/>
        </p:nvSpPr>
        <p:spPr>
          <a:xfrm>
            <a:off x="788610" y="1179163"/>
            <a:ext cx="9321487" cy="609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>
                <a:solidFill>
                  <a:srgbClr val="FFFFFF"/>
                </a:solidFill>
              </a:defRPr>
            </a:pPr>
            <a:r>
              <a:t>Zabbix Agent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gathers operational information locally and reports data to Zabbix server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performs two types of checks</a:t>
            </a:r>
          </a:p>
          <a:p>
            <a:pPr>
              <a:lnSpc>
                <a:spcPct val="150000"/>
              </a:lnSpc>
              <a:defRPr>
                <a:solidFill>
                  <a:srgbClr val="FFFFFF"/>
                </a:solidFill>
              </a:defRPr>
            </a:pPr>
            <a:r>
              <a:t>    </a:t>
            </a:r>
            <a:r>
              <a:rPr>
                <a:solidFill>
                  <a:srgbClr val="6C921C"/>
                </a:solidFill>
              </a:rPr>
              <a:t>passive</a:t>
            </a:r>
            <a:r>
              <a:t> - responds to a data request</a:t>
            </a:r>
          </a:p>
          <a:p>
            <a:pPr>
              <a:lnSpc>
                <a:spcPct val="150000"/>
              </a:lnSpc>
              <a:defRPr>
                <a:solidFill>
                  <a:srgbClr val="FFFFFF"/>
                </a:solidFill>
              </a:defRPr>
            </a:pPr>
            <a:r>
              <a:t>    </a:t>
            </a:r>
            <a:r>
              <a:rPr>
                <a:solidFill>
                  <a:srgbClr val="6C921C"/>
                </a:solidFill>
              </a:rPr>
              <a:t>active</a:t>
            </a:r>
            <a:r>
              <a:t> - retrieves a list of items from ZS, and periodically sends the response.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uses two types of items 'Zabbix agent' or 'Zabbix agent (active)'.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Parameters have to be configured in zabbix_agentd.conf:</a:t>
            </a:r>
          </a:p>
          <a:p>
            <a:pPr>
              <a:lnSpc>
                <a:spcPct val="150000"/>
              </a:lnSpc>
              <a:defRPr i="1">
                <a:solidFill>
                  <a:srgbClr val="FFFFFF"/>
                </a:solidFill>
              </a:defRPr>
            </a:pPr>
            <a:r>
              <a:t>    </a:t>
            </a:r>
            <a:r>
              <a:rPr i="0">
                <a:solidFill>
                  <a:srgbClr val="6C921C"/>
                </a:solidFill>
              </a:rPr>
              <a:t>Server </a:t>
            </a:r>
            <a:r>
              <a:rPr i="0"/>
              <a:t>- (e.g. 127.0.0.1)</a:t>
            </a:r>
          </a:p>
          <a:p>
            <a:pPr>
              <a:lnSpc>
                <a:spcPct val="150000"/>
              </a:lnSpc>
              <a:defRPr i="1">
                <a:solidFill>
                  <a:srgbClr val="FFFFFF"/>
                </a:solidFill>
              </a:defRPr>
            </a:pPr>
            <a:r>
              <a:t>    </a:t>
            </a:r>
            <a:r>
              <a:rPr i="0">
                <a:solidFill>
                  <a:srgbClr val="6C921C"/>
                </a:solidFill>
              </a:rPr>
              <a:t>Hostname </a:t>
            </a:r>
            <a:r>
              <a:t>- </a:t>
            </a:r>
            <a:r>
              <a:rPr i="0"/>
              <a:t>required for active checks, must match hostname as configured on the server.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Listens on port 10050</a:t>
            </a:r>
            <a:endParaRPr b="1"/>
          </a:p>
          <a:p>
            <a:pPr>
              <a:lnSpc>
                <a:spcPct val="150000"/>
              </a:lnSpc>
              <a:defRPr>
                <a:solidFill>
                  <a:srgbClr val="FFFFFF"/>
                </a:solidFill>
              </a:defRPr>
            </a:pPr>
          </a:p>
          <a:p>
            <a:pPr>
              <a:lnSpc>
                <a:spcPct val="150000"/>
              </a:lnSpc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itle 1"/>
          <p:cNvSpPr txBox="1"/>
          <p:nvPr>
            <p:ph type="ctrTitle"/>
          </p:nvPr>
        </p:nvSpPr>
        <p:spPr>
          <a:xfrm>
            <a:off x="956561" y="83974"/>
            <a:ext cx="10828002" cy="917167"/>
          </a:xfrm>
          <a:prstGeom prst="rect">
            <a:avLst/>
          </a:prstGeom>
        </p:spPr>
        <p:txBody>
          <a:bodyPr/>
          <a:lstStyle>
            <a:lvl1pPr algn="l">
              <a:defRPr sz="4400"/>
            </a:lvl1pPr>
          </a:lstStyle>
          <a:p>
            <a:pPr/>
            <a:r>
              <a:t>Zabbix Monitoring Tool Overview </a:t>
            </a:r>
          </a:p>
        </p:txBody>
      </p:sp>
      <p:sp>
        <p:nvSpPr>
          <p:cNvPr id="236" name="Subtitle 2"/>
          <p:cNvSpPr txBox="1"/>
          <p:nvPr>
            <p:ph type="subTitle" sz="quarter" idx="1"/>
          </p:nvPr>
        </p:nvSpPr>
        <p:spPr>
          <a:xfrm>
            <a:off x="4385181" y="6430138"/>
            <a:ext cx="7766937" cy="10969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r>
              <a:t>Presentation created by Iryna Diudiuk</a:t>
            </a:r>
          </a:p>
        </p:txBody>
      </p:sp>
      <p:sp>
        <p:nvSpPr>
          <p:cNvPr id="237" name="TextBox 4"/>
          <p:cNvSpPr txBox="1"/>
          <p:nvPr/>
        </p:nvSpPr>
        <p:spPr>
          <a:xfrm>
            <a:off x="639320" y="1179163"/>
            <a:ext cx="9321487" cy="5292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>
                <a:solidFill>
                  <a:srgbClr val="FFFFFF"/>
                </a:solidFill>
              </a:defRPr>
            </a:pPr>
            <a:r>
              <a:t>Zabbix Proxy</a:t>
            </a:r>
          </a:p>
          <a:p>
            <a:pPr>
              <a:lnSpc>
                <a:spcPct val="150000"/>
              </a:lnSpc>
              <a:defRPr>
                <a:solidFill>
                  <a:srgbClr val="FFFFFF"/>
                </a:solidFill>
              </a:defRPr>
            </a:pPr>
            <a:r>
              <a:rPr u="sng">
                <a:solidFill>
                  <a:srgbClr val="99CA3C"/>
                </a:solidFill>
                <a:uFill>
                  <a:solidFill>
                    <a:srgbClr val="99CA3C"/>
                  </a:solidFill>
                </a:uFill>
                <a:hlinkClick r:id="rId2" invalidUrl="" action="" tgtFrame="" tooltip="" history="1" highlightClick="0" endSnd="0"/>
              </a:rPr>
              <a:t>Zabbix proxy</a:t>
            </a:r>
            <a:r>
              <a:t> can collect performance and availability data on behalf of Zabbix server. A proxy is an optional part of Zabbix deployment; however, it may be very beneficial to distribute the load of a single Zabbix server.</a:t>
            </a:r>
          </a:p>
          <a:p>
            <a:pPr>
              <a:lnSpc>
                <a:spcPct val="150000"/>
              </a:lnSpc>
              <a:defRPr>
                <a:solidFill>
                  <a:srgbClr val="FFFFFF"/>
                </a:solidFill>
              </a:defRPr>
            </a:pPr>
            <a:r>
              <a:t>If Zabbix server and proxy are installed on the same host, their databases must be created with different names!</a:t>
            </a:r>
          </a:p>
          <a:p>
            <a:pPr>
              <a:lnSpc>
                <a:spcPct val="150000"/>
              </a:lnSpc>
              <a:defRPr>
                <a:solidFill>
                  <a:srgbClr val="FFFFFF"/>
                </a:solidFill>
              </a:defRPr>
            </a:pPr>
          </a:p>
          <a:p>
            <a:pPr>
              <a:lnSpc>
                <a:spcPct val="150000"/>
              </a:lnSpc>
              <a:defRPr>
                <a:solidFill>
                  <a:srgbClr val="FFFFFF"/>
                </a:solidFill>
              </a:defRPr>
            </a:pPr>
          </a:p>
          <a:p>
            <a:pPr>
              <a:lnSpc>
                <a:spcPct val="150000"/>
              </a:lnSpc>
              <a:defRPr>
                <a:solidFill>
                  <a:srgbClr val="FFFFFF"/>
                </a:solidFill>
              </a:defRPr>
            </a:pPr>
          </a:p>
          <a:p>
            <a:pPr>
              <a:lnSpc>
                <a:spcPct val="150000"/>
              </a:lnSpc>
              <a:defRPr>
                <a:solidFill>
                  <a:srgbClr val="FFFFFF"/>
                </a:solidFill>
              </a:defRPr>
            </a:pPr>
          </a:p>
          <a:p>
            <a:pPr>
              <a:lnSpc>
                <a:spcPct val="150000"/>
              </a:lnSpc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</a:p>
        </p:txBody>
      </p:sp>
      <p:graphicFrame>
        <p:nvGraphicFramePr>
          <p:cNvPr id="238" name="Table 5"/>
          <p:cNvGraphicFramePr/>
          <p:nvPr/>
        </p:nvGraphicFramePr>
        <p:xfrm>
          <a:off x="1083819" y="4092406"/>
          <a:ext cx="4007327" cy="3708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4007325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vi /etc/zabbix/zabbix_proxy.conf </a:t>
                      </a:r>
                    </a:p>
                    <a:p>
                      <a:pPr algn="l">
                        <a:defRPr b="1" sz="1800">
                          <a:solidFill>
                            <a:srgbClr val="FFFFFF"/>
                          </a:solidFill>
                        </a:defRPr>
                      </a:pPr>
                    </a:p>
                    <a:p>
                      <a:pPr algn="l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DBHost=localhost </a:t>
                      </a:r>
                    </a:p>
                    <a:p>
                      <a:pPr algn="l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DBName=zabbix </a:t>
                      </a:r>
                    </a:p>
                    <a:p>
                      <a:pPr algn="l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DBUser=zabbix </a:t>
                      </a:r>
                    </a:p>
                    <a:p>
                      <a:pPr algn="l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DBPassword=&lt;password&gt;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itle 1"/>
          <p:cNvSpPr txBox="1"/>
          <p:nvPr>
            <p:ph type="ctrTitle"/>
          </p:nvPr>
        </p:nvSpPr>
        <p:spPr>
          <a:xfrm>
            <a:off x="956561" y="83974"/>
            <a:ext cx="10828002" cy="917167"/>
          </a:xfrm>
          <a:prstGeom prst="rect">
            <a:avLst/>
          </a:prstGeom>
        </p:spPr>
        <p:txBody>
          <a:bodyPr/>
          <a:lstStyle>
            <a:lvl1pPr algn="l">
              <a:defRPr sz="4400"/>
            </a:lvl1pPr>
          </a:lstStyle>
          <a:p>
            <a:pPr/>
            <a:r>
              <a:t>Zabbix Monitoring Tool Overview </a:t>
            </a:r>
          </a:p>
        </p:txBody>
      </p:sp>
      <p:sp>
        <p:nvSpPr>
          <p:cNvPr id="241" name="Subtitle 2"/>
          <p:cNvSpPr txBox="1"/>
          <p:nvPr>
            <p:ph type="subTitle" sz="quarter" idx="1"/>
          </p:nvPr>
        </p:nvSpPr>
        <p:spPr>
          <a:xfrm>
            <a:off x="4385181" y="6430138"/>
            <a:ext cx="7766937" cy="10969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r>
              <a:t>Presentation created by Iryna Diudiuk</a:t>
            </a:r>
          </a:p>
        </p:txBody>
      </p:sp>
      <p:sp>
        <p:nvSpPr>
          <p:cNvPr id="242" name="TextBox 4"/>
          <p:cNvSpPr txBox="1"/>
          <p:nvPr/>
        </p:nvSpPr>
        <p:spPr>
          <a:xfrm>
            <a:off x="907008" y="1081822"/>
            <a:ext cx="9321488" cy="6892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>
                <a:solidFill>
                  <a:srgbClr val="FFFFFF"/>
                </a:solidFill>
              </a:defRPr>
            </a:pPr>
            <a:r>
              <a:t>	Zabbix Web Key Notions:</a:t>
            </a:r>
          </a:p>
          <a:p>
            <a:pPr>
              <a:lnSpc>
                <a:spcPct val="150000"/>
              </a:lnSpc>
              <a:defRPr>
                <a:solidFill>
                  <a:srgbClr val="FFFFFF"/>
                </a:solidFill>
              </a:defRPr>
            </a:pPr>
            <a:r>
              <a:rPr b="1">
                <a:solidFill>
                  <a:schemeClr val="accent1">
                    <a:lumOff val="-9098"/>
                  </a:schemeClr>
                </a:solidFill>
              </a:rPr>
              <a:t>Item</a:t>
            </a:r>
            <a:r>
              <a:rPr>
                <a:solidFill>
                  <a:schemeClr val="accent1">
                    <a:lumOff val="-9098"/>
                  </a:schemeClr>
                </a:solidFill>
              </a:rPr>
              <a:t> </a:t>
            </a:r>
            <a:r>
              <a:t>– gather data as metrics from a host. It uses keys and parameters system.cpu.load</a:t>
            </a:r>
            <a:r>
              <a:rPr b="1"/>
              <a:t>[avg5] to retrieve data. </a:t>
            </a:r>
            <a:endParaRPr b="1"/>
          </a:p>
          <a:p>
            <a:pPr>
              <a:lnSpc>
                <a:spcPct val="150000"/>
              </a:lnSpc>
              <a:defRPr b="1">
                <a:solidFill>
                  <a:srgbClr val="FFFFFF"/>
                </a:solidFill>
              </a:defRPr>
            </a:pPr>
            <a:r>
              <a:t>item types (</a:t>
            </a:r>
            <a:r>
              <a:rPr b="0" u="sng">
                <a:solidFill>
                  <a:srgbClr val="99CA3C"/>
                </a:solidFill>
                <a:uFill>
                  <a:solidFill>
                    <a:srgbClr val="99CA3C"/>
                  </a:solidFill>
                </a:uFill>
                <a:hlinkClick r:id="rId2" invalidUrl="" action="" tgtFrame="" tooltip="" history="1" highlightClick="0" endSnd="0"/>
              </a:rPr>
              <a:t>Zabbix agent </a:t>
            </a:r>
            <a:r>
              <a:rPr b="0" u="sng">
                <a:solidFill>
                  <a:srgbClr val="99CA3C"/>
                </a:solidFill>
                <a:uFill>
                  <a:solidFill>
                    <a:srgbClr val="99CA3C"/>
                  </a:solidFill>
                </a:uFill>
                <a:hlinkClick r:id="rId2" invalidUrl="" action="" tgtFrame="" tooltip="" history="1" highlightClick="0" endSnd="0"/>
              </a:rPr>
              <a:t>checks</a:t>
            </a:r>
            <a:r>
              <a:rPr b="0"/>
              <a:t>, </a:t>
            </a:r>
            <a:r>
              <a:rPr b="0" u="sng">
                <a:solidFill>
                  <a:srgbClr val="99CA3C"/>
                </a:solidFill>
                <a:uFill>
                  <a:solidFill>
                    <a:srgbClr val="99CA3C"/>
                  </a:solidFill>
                </a:uFill>
                <a:hlinkClick r:id="rId3" invalidUrl="" action="" tgtFrame="" tooltip="" history="1" highlightClick="0" endSnd="0"/>
              </a:rPr>
              <a:t>SSH </a:t>
            </a:r>
            <a:r>
              <a:rPr b="0" u="sng">
                <a:solidFill>
                  <a:srgbClr val="99CA3C"/>
                </a:solidFill>
                <a:uFill>
                  <a:solidFill>
                    <a:srgbClr val="99CA3C"/>
                  </a:solidFill>
                </a:uFill>
                <a:hlinkClick r:id="rId3" invalidUrl="" action="" tgtFrame="" tooltip="" history="1" highlightClick="0" endSnd="0"/>
              </a:rPr>
              <a:t>checks</a:t>
            </a:r>
            <a:r>
              <a:rPr b="0"/>
              <a:t>)</a:t>
            </a:r>
          </a:p>
          <a:p>
            <a:pPr>
              <a:lnSpc>
                <a:spcPct val="150000"/>
              </a:lnSpc>
              <a:defRPr b="1">
                <a:solidFill>
                  <a:srgbClr val="FFFFFF"/>
                </a:solidFill>
              </a:defRPr>
            </a:pPr>
            <a:r>
              <a:rPr>
                <a:solidFill>
                  <a:schemeClr val="accent1">
                    <a:lumOff val="-9098"/>
                  </a:schemeClr>
                </a:solidFill>
              </a:rPr>
              <a:t>Template</a:t>
            </a:r>
            <a:r>
              <a:t> -</a:t>
            </a:r>
            <a:r>
              <a:rPr b="0"/>
              <a:t> set of entities for multiple hosts. (items, triggers, graphs)</a:t>
            </a:r>
          </a:p>
          <a:p>
            <a:pPr>
              <a:lnSpc>
                <a:spcPct val="150000"/>
              </a:lnSpc>
              <a:defRPr b="1">
                <a:solidFill>
                  <a:schemeClr val="accent1">
                    <a:lumOff val="-9098"/>
                  </a:schemeClr>
                </a:solidFill>
              </a:defRPr>
            </a:pPr>
            <a:r>
              <a:t>Visualizations:</a:t>
            </a:r>
            <a:endParaRPr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  <a:defRPr>
                <a:solidFill>
                  <a:srgbClr val="FFFFFF"/>
                </a:solidFill>
              </a:defRPr>
            </a:pPr>
            <a:r>
              <a:t>Graph - visual representation of info based on history and trends</a:t>
            </a:r>
          </a:p>
          <a:p>
            <a:pPr>
              <a:lnSpc>
                <a:spcPct val="150000"/>
              </a:lnSpc>
              <a:defRPr>
                <a:solidFill>
                  <a:srgbClr val="FFFFFF"/>
                </a:solidFill>
              </a:defRPr>
            </a:pPr>
            <a:r>
              <a:t>Screen - Essentially a screen is a table with info of various types</a:t>
            </a:r>
          </a:p>
          <a:p>
            <a:pPr>
              <a:lnSpc>
                <a:spcPct val="150000"/>
              </a:lnSpc>
              <a:defRPr>
                <a:solidFill>
                  <a:srgbClr val="FFFFFF"/>
                </a:solidFill>
              </a:defRPr>
            </a:pPr>
            <a:r>
              <a:t>Network maps</a:t>
            </a:r>
          </a:p>
          <a:p>
            <a:pPr>
              <a:lnSpc>
                <a:spcPct val="150000"/>
              </a:lnSpc>
              <a:defRPr>
                <a:solidFill>
                  <a:srgbClr val="FFFFFF"/>
                </a:solidFill>
              </a:defRPr>
            </a:pPr>
          </a:p>
          <a:p>
            <a:pPr>
              <a:lnSpc>
                <a:spcPct val="150000"/>
              </a:lnSpc>
              <a:defRPr>
                <a:solidFill>
                  <a:srgbClr val="FFFFFF"/>
                </a:solidFill>
              </a:defRPr>
            </a:pPr>
            <a:r>
              <a:rPr>
                <a:solidFill>
                  <a:schemeClr val="accent1">
                    <a:lumOff val="-9098"/>
                  </a:schemeClr>
                </a:solidFill>
              </a:rPr>
              <a:t>Trigger </a:t>
            </a:r>
            <a:r>
              <a:t>- these expressions allow to define a threshold of what state of data is “acceptable”. </a:t>
            </a:r>
          </a:p>
          <a:p>
            <a:pPr>
              <a:lnSpc>
                <a:spcPct val="150000"/>
              </a:lnSpc>
              <a:defRPr>
                <a:solidFill>
                  <a:srgbClr val="FFFFFF"/>
                </a:solidFill>
              </a:defRPr>
            </a:pPr>
          </a:p>
          <a:p>
            <a:pPr>
              <a:lnSpc>
                <a:spcPct val="150000"/>
              </a:lnSpc>
              <a:defRPr>
                <a:solidFill>
                  <a:srgbClr val="FFFFFF"/>
                </a:solidFill>
              </a:defRPr>
            </a:pPr>
            <a:r>
              <a:rPr>
                <a:solidFill>
                  <a:schemeClr val="accent1">
                    <a:lumOff val="-9098"/>
                  </a:schemeClr>
                </a:solidFill>
              </a:rPr>
              <a:t>Event </a:t>
            </a:r>
            <a:r>
              <a:t>- discovery event, trigger event, auto registration events and internal events</a:t>
            </a:r>
          </a:p>
          <a:p>
            <a:pPr>
              <a:lnSpc>
                <a:spcPct val="150000"/>
              </a:lnSpc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itle 1"/>
          <p:cNvSpPr txBox="1"/>
          <p:nvPr>
            <p:ph type="ctrTitle"/>
          </p:nvPr>
        </p:nvSpPr>
        <p:spPr>
          <a:xfrm>
            <a:off x="956561" y="83974"/>
            <a:ext cx="10828002" cy="917167"/>
          </a:xfrm>
          <a:prstGeom prst="rect">
            <a:avLst/>
          </a:prstGeom>
        </p:spPr>
        <p:txBody>
          <a:bodyPr/>
          <a:lstStyle>
            <a:lvl1pPr algn="l">
              <a:defRPr sz="4400"/>
            </a:lvl1pPr>
          </a:lstStyle>
          <a:p>
            <a:pPr/>
            <a:r>
              <a:t>ELK Stack Overview</a:t>
            </a:r>
          </a:p>
        </p:txBody>
      </p:sp>
      <p:sp>
        <p:nvSpPr>
          <p:cNvPr id="245" name="Subtitle 2"/>
          <p:cNvSpPr txBox="1"/>
          <p:nvPr>
            <p:ph type="subTitle" sz="quarter" idx="1"/>
          </p:nvPr>
        </p:nvSpPr>
        <p:spPr>
          <a:xfrm>
            <a:off x="4385181" y="6430138"/>
            <a:ext cx="7766937" cy="10969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r>
              <a:t>Presentation created by Iryna Diudiuk</a:t>
            </a:r>
          </a:p>
        </p:txBody>
      </p:sp>
      <p:sp>
        <p:nvSpPr>
          <p:cNvPr id="246" name="TextBox 4"/>
          <p:cNvSpPr txBox="1"/>
          <p:nvPr/>
        </p:nvSpPr>
        <p:spPr>
          <a:xfrm>
            <a:off x="956561" y="1235147"/>
            <a:ext cx="9321487" cy="329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>
                <a:solidFill>
                  <a:srgbClr val="FFFFFF"/>
                </a:solidFill>
              </a:defRPr>
            </a:pPr>
            <a:r>
              <a:t>	 ELK Components:</a:t>
            </a:r>
          </a:p>
          <a:p>
            <a:pPr>
              <a:lnSpc>
                <a:spcPct val="150000"/>
              </a:lnSpc>
              <a:defRPr>
                <a:solidFill>
                  <a:srgbClr val="FFFFFF"/>
                </a:solidFill>
              </a:defRPr>
            </a:pPr>
            <a:r>
              <a:t>Elasticsearch</a:t>
            </a:r>
          </a:p>
          <a:p>
            <a:pPr>
              <a:lnSpc>
                <a:spcPct val="150000"/>
              </a:lnSpc>
              <a:defRPr>
                <a:solidFill>
                  <a:srgbClr val="FFFFFF"/>
                </a:solidFill>
              </a:defRPr>
            </a:pPr>
            <a:r>
              <a:t>LogStash</a:t>
            </a:r>
          </a:p>
          <a:p>
            <a:pPr>
              <a:lnSpc>
                <a:spcPct val="150000"/>
              </a:lnSpc>
              <a:defRPr>
                <a:solidFill>
                  <a:srgbClr val="FFFFFF"/>
                </a:solidFill>
              </a:defRPr>
            </a:pPr>
            <a:r>
              <a:t>Kibana</a:t>
            </a:r>
          </a:p>
          <a:p>
            <a:pPr>
              <a:lnSpc>
                <a:spcPct val="150000"/>
              </a:lnSpc>
              <a:defRPr>
                <a:solidFill>
                  <a:srgbClr val="FFFFFF"/>
                </a:solidFill>
              </a:defRPr>
            </a:pPr>
            <a:r>
              <a:t>Beats</a:t>
            </a:r>
          </a:p>
          <a:p>
            <a:pPr>
              <a:lnSpc>
                <a:spcPct val="150000"/>
              </a:lnSpc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itle 1"/>
          <p:cNvSpPr txBox="1"/>
          <p:nvPr>
            <p:ph type="ctrTitle"/>
          </p:nvPr>
        </p:nvSpPr>
        <p:spPr>
          <a:xfrm>
            <a:off x="1320453" y="211838"/>
            <a:ext cx="7766937" cy="99181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Resources</a:t>
            </a:r>
          </a:p>
        </p:txBody>
      </p:sp>
      <p:sp>
        <p:nvSpPr>
          <p:cNvPr id="249" name="Subtitle 2"/>
          <p:cNvSpPr txBox="1"/>
          <p:nvPr>
            <p:ph type="subTitle" sz="quarter" idx="1"/>
          </p:nvPr>
        </p:nvSpPr>
        <p:spPr>
          <a:xfrm>
            <a:off x="4385181" y="6430138"/>
            <a:ext cx="7766937" cy="10969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r>
              <a:t>Presentation created by Iryna Diudiuk</a:t>
            </a:r>
          </a:p>
        </p:txBody>
      </p:sp>
      <p:sp>
        <p:nvSpPr>
          <p:cNvPr id="250" name="TextBox 4"/>
          <p:cNvSpPr txBox="1"/>
          <p:nvPr/>
        </p:nvSpPr>
        <p:spPr>
          <a:xfrm>
            <a:off x="640960" y="1745343"/>
            <a:ext cx="8378892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40631" indent="-240631">
              <a:buSzPct val="100000"/>
              <a:buAutoNum type="arabicPeriod" startAt="1"/>
              <a:defRPr>
                <a:solidFill>
                  <a:srgbClr val="FFFFFF"/>
                </a:solidFill>
              </a:defRPr>
            </a:pPr>
            <a:r>
              <a:rPr u="sng">
                <a:solidFill>
                  <a:srgbClr val="99CA3C"/>
                </a:solidFill>
                <a:uFill>
                  <a:solidFill>
                    <a:srgbClr val="99CA3C"/>
                  </a:solidFill>
                </a:uFill>
                <a:hlinkClick r:id="rId2" invalidUrl="" action="" tgtFrame="" tooltip="" history="1" highlightClick="0" endSnd="0"/>
              </a:rPr>
              <a:t>https://www.infoworld.com/article/2625977/security-management/living-the-log-management-lifecycle.html</a:t>
            </a:r>
          </a:p>
          <a:p>
            <a:pPr marL="240631" indent="-240631">
              <a:buSzPct val="100000"/>
              <a:buAutoNum type="arabicPeriod" startAt="1"/>
              <a:defRPr>
                <a:solidFill>
                  <a:srgbClr val="FFFFFF"/>
                </a:solidFill>
              </a:defRPr>
            </a:pPr>
            <a:r>
              <a:rPr u="sng">
                <a:solidFill>
                  <a:srgbClr val="99CA3C"/>
                </a:solidFill>
                <a:uFill>
                  <a:solidFill>
                    <a:srgbClr val="99CA3C"/>
                  </a:solidFill>
                </a:uFill>
                <a:hlinkClick r:id="rId3" invalidUrl="" action="" tgtFrame="" tooltip="" history="1" highlightClick="0" endSnd="0"/>
              </a:rPr>
              <a:t>https://www.zabbix.com/documentation/3.4/manual/appendix/items/activepassive#active_checks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1"/>
          <p:cNvSpPr txBox="1"/>
          <p:nvPr>
            <p:ph type="ctrTitle"/>
          </p:nvPr>
        </p:nvSpPr>
        <p:spPr>
          <a:xfrm>
            <a:off x="1320453" y="211838"/>
            <a:ext cx="7766937" cy="99181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Plan</a:t>
            </a:r>
          </a:p>
        </p:txBody>
      </p:sp>
      <p:sp>
        <p:nvSpPr>
          <p:cNvPr id="190" name="Subtitle 2"/>
          <p:cNvSpPr txBox="1"/>
          <p:nvPr>
            <p:ph type="subTitle" sz="quarter" idx="1"/>
          </p:nvPr>
        </p:nvSpPr>
        <p:spPr>
          <a:xfrm>
            <a:off x="4385181" y="6430138"/>
            <a:ext cx="7766937" cy="10969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r>
              <a:t>Presentation created by Iryna Diudiuk</a:t>
            </a:r>
          </a:p>
        </p:txBody>
      </p:sp>
      <p:sp>
        <p:nvSpPr>
          <p:cNvPr id="191" name="TextBox 4"/>
          <p:cNvSpPr txBox="1"/>
          <p:nvPr/>
        </p:nvSpPr>
        <p:spPr>
          <a:xfrm>
            <a:off x="1390261" y="1567542"/>
            <a:ext cx="5206482" cy="35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Purpose of Logging and Monitoring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Log Management Best Practices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Tools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Zabbix Monitoring Tool Overview 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ELK Stack Overview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Splunk Overview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ELK vs Splunk Comparison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Practical Task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1"/>
          <p:cNvSpPr txBox="1"/>
          <p:nvPr>
            <p:ph type="ctrTitle"/>
          </p:nvPr>
        </p:nvSpPr>
        <p:spPr>
          <a:xfrm>
            <a:off x="713965" y="-1"/>
            <a:ext cx="10828002" cy="917167"/>
          </a:xfrm>
          <a:prstGeom prst="rect">
            <a:avLst/>
          </a:prstGeom>
        </p:spPr>
        <p:txBody>
          <a:bodyPr/>
          <a:lstStyle>
            <a:lvl1pPr algn="l">
              <a:defRPr sz="4400"/>
            </a:lvl1pPr>
          </a:lstStyle>
          <a:p>
            <a:pPr/>
            <a:r>
              <a:t>Purpose of Logging and Monitoring</a:t>
            </a:r>
          </a:p>
        </p:txBody>
      </p:sp>
      <p:sp>
        <p:nvSpPr>
          <p:cNvPr id="194" name="Subtitle 2"/>
          <p:cNvSpPr txBox="1"/>
          <p:nvPr>
            <p:ph type="subTitle" sz="quarter" idx="1"/>
          </p:nvPr>
        </p:nvSpPr>
        <p:spPr>
          <a:xfrm>
            <a:off x="4385181" y="6430138"/>
            <a:ext cx="7766937" cy="10969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r>
              <a:t>Presentation created by Iryna Diudiuk</a:t>
            </a:r>
          </a:p>
        </p:txBody>
      </p:sp>
      <p:sp>
        <p:nvSpPr>
          <p:cNvPr id="195" name="TextBox 4"/>
          <p:cNvSpPr txBox="1"/>
          <p:nvPr/>
        </p:nvSpPr>
        <p:spPr>
          <a:xfrm>
            <a:off x="1042781" y="1645695"/>
            <a:ext cx="9286208" cy="35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buSzPct val="100000"/>
              <a:buChar char="➢"/>
              <a:defRPr>
                <a:solidFill>
                  <a:srgbClr val="FFFFFF"/>
                </a:solidFill>
              </a:defRPr>
            </a:pPr>
          </a:p>
          <a:p>
            <a:pPr marL="285750" indent="-285750">
              <a:lnSpc>
                <a:spcPct val="150000"/>
              </a:lnSpc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health check of system - m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Need to resolve infrastructure problems asap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Need for analysis of the system state - statistics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Need for prediction of the system behavior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Need for the system to be compliant to governing regulations and standards, most-notably PCI DSS 3.1, Sarbanes-Oxley, HIPAA, GLBA, and FISMA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Need to react on security threat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le 1"/>
          <p:cNvSpPr txBox="1"/>
          <p:nvPr>
            <p:ph type="ctrTitle"/>
          </p:nvPr>
        </p:nvSpPr>
        <p:spPr>
          <a:xfrm>
            <a:off x="956561" y="83974"/>
            <a:ext cx="10828002" cy="917167"/>
          </a:xfrm>
          <a:prstGeom prst="rect">
            <a:avLst/>
          </a:prstGeom>
        </p:spPr>
        <p:txBody>
          <a:bodyPr/>
          <a:lstStyle>
            <a:lvl1pPr algn="l">
              <a:defRPr sz="4400"/>
            </a:lvl1pPr>
          </a:lstStyle>
          <a:p>
            <a:pPr/>
            <a:r>
              <a:t>Log Management Best Practices</a:t>
            </a:r>
          </a:p>
        </p:txBody>
      </p:sp>
      <p:sp>
        <p:nvSpPr>
          <p:cNvPr id="198" name="Subtitle 2"/>
          <p:cNvSpPr txBox="1"/>
          <p:nvPr>
            <p:ph type="subTitle" sz="quarter" idx="1"/>
          </p:nvPr>
        </p:nvSpPr>
        <p:spPr>
          <a:xfrm>
            <a:off x="4385181" y="6430138"/>
            <a:ext cx="7766937" cy="10969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r>
              <a:t>Presentation created by Iryna Diudiuk</a:t>
            </a:r>
          </a:p>
        </p:txBody>
      </p:sp>
      <p:sp>
        <p:nvSpPr>
          <p:cNvPr id="199" name="TextBox 4"/>
          <p:cNvSpPr txBox="1"/>
          <p:nvPr/>
        </p:nvSpPr>
        <p:spPr>
          <a:xfrm>
            <a:off x="956560" y="833932"/>
            <a:ext cx="4562876" cy="4758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>
                <a:solidFill>
                  <a:srgbClr val="FFFFFF"/>
                </a:solidFill>
              </a:defRPr>
            </a:pPr>
            <a:r>
              <a:t>Stages of Log Management Cycle:</a:t>
            </a:r>
          </a:p>
          <a:p>
            <a:pPr>
              <a:lnSpc>
                <a:spcPct val="150000"/>
              </a:lnSpc>
              <a:defRPr>
                <a:solidFill>
                  <a:srgbClr val="FFFFFF"/>
                </a:solidFill>
              </a:defRPr>
            </a:pPr>
          </a:p>
          <a:p>
            <a:pPr marL="285750" indent="-285750">
              <a:lnSpc>
                <a:spcPct val="150000"/>
              </a:lnSpc>
              <a:buSzPct val="100000"/>
              <a:buChar char="➢"/>
              <a:defRPr b="1" i="1">
                <a:solidFill>
                  <a:srgbClr val="FFFFFF"/>
                </a:solidFill>
              </a:defRPr>
            </a:pPr>
            <a:r>
              <a:t>Policy definition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  <a:defRPr b="1" i="1">
                <a:solidFill>
                  <a:srgbClr val="FFFFFF"/>
                </a:solidFill>
              </a:defRPr>
            </a:pPr>
            <a:r>
              <a:t>Configuration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  <a:defRPr b="1" i="1">
                <a:solidFill>
                  <a:srgbClr val="FFFFFF"/>
                </a:solidFill>
              </a:defRPr>
            </a:pPr>
            <a:r>
              <a:t>Collection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  <a:defRPr b="1" i="1">
                <a:solidFill>
                  <a:srgbClr val="FFFFFF"/>
                </a:solidFill>
              </a:defRPr>
            </a:pPr>
            <a:r>
              <a:t>Normalization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  <a:defRPr b="1" i="1">
                <a:solidFill>
                  <a:srgbClr val="FFFFFF"/>
                </a:solidFill>
              </a:defRPr>
            </a:pPr>
            <a:r>
              <a:t>Indexing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  <a:defRPr b="1" i="1">
                <a:solidFill>
                  <a:srgbClr val="FFFFFF"/>
                </a:solidFill>
              </a:defRPr>
            </a:pPr>
            <a:r>
              <a:t>Storage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  <a:defRPr b="1" i="1">
                <a:solidFill>
                  <a:srgbClr val="FFFFFF"/>
                </a:solidFill>
              </a:defRPr>
            </a:pPr>
            <a:r>
              <a:t>Correlation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  <a:defRPr b="1" i="1">
                <a:solidFill>
                  <a:srgbClr val="FFFFFF"/>
                </a:solidFill>
              </a:defRPr>
            </a:pPr>
            <a:r>
              <a:t>Baselining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  <a:defRPr b="1" i="1">
                <a:solidFill>
                  <a:srgbClr val="FFFFFF"/>
                </a:solidFill>
              </a:defRPr>
            </a:pPr>
            <a:r>
              <a:t>Alerting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  <a:defRPr b="1" i="1">
                <a:solidFill>
                  <a:srgbClr val="FFFFFF"/>
                </a:solidFill>
              </a:defRPr>
            </a:pPr>
            <a:r>
              <a:t>Reporting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le 1"/>
          <p:cNvSpPr txBox="1"/>
          <p:nvPr>
            <p:ph type="ctrTitle"/>
          </p:nvPr>
        </p:nvSpPr>
        <p:spPr>
          <a:xfrm>
            <a:off x="956561" y="83974"/>
            <a:ext cx="10828002" cy="917167"/>
          </a:xfrm>
          <a:prstGeom prst="rect">
            <a:avLst/>
          </a:prstGeom>
        </p:spPr>
        <p:txBody>
          <a:bodyPr/>
          <a:lstStyle>
            <a:lvl1pPr algn="l">
              <a:defRPr sz="4400"/>
            </a:lvl1pPr>
          </a:lstStyle>
          <a:p>
            <a:pPr/>
            <a:r>
              <a:t>Log Management Best Practices</a:t>
            </a:r>
          </a:p>
        </p:txBody>
      </p:sp>
      <p:sp>
        <p:nvSpPr>
          <p:cNvPr id="202" name="Subtitle 2"/>
          <p:cNvSpPr txBox="1"/>
          <p:nvPr>
            <p:ph type="subTitle" sz="quarter" idx="1"/>
          </p:nvPr>
        </p:nvSpPr>
        <p:spPr>
          <a:xfrm>
            <a:off x="4385181" y="6430138"/>
            <a:ext cx="7766937" cy="10969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r>
              <a:t>Presentation created by Iryna Diudiuk</a:t>
            </a:r>
          </a:p>
        </p:txBody>
      </p:sp>
      <p:sp>
        <p:nvSpPr>
          <p:cNvPr id="203" name="TextBox 4"/>
          <p:cNvSpPr txBox="1"/>
          <p:nvPr/>
        </p:nvSpPr>
        <p:spPr>
          <a:xfrm>
            <a:off x="956561" y="917906"/>
            <a:ext cx="9321487" cy="409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Types of logs to collect: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 marL="285750" indent="-285750">
              <a:lnSpc>
                <a:spcPct val="150000"/>
              </a:lnSpc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APPLICATIONS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AUTHENTICATION SERVERS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FIREWALLS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INTRUSION PREVENTION SYSTEMS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NETWORK DEVICES (ROUTERS, SWITCHES, ETC.)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HARDWARE MONITORING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OPERATING SYSTEMS 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REMOTE-ACCESS SOFTWARE 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WEB PROXIES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itle 1"/>
          <p:cNvSpPr txBox="1"/>
          <p:nvPr>
            <p:ph type="ctrTitle"/>
          </p:nvPr>
        </p:nvSpPr>
        <p:spPr>
          <a:xfrm>
            <a:off x="956561" y="83974"/>
            <a:ext cx="10828002" cy="917167"/>
          </a:xfrm>
          <a:prstGeom prst="rect">
            <a:avLst/>
          </a:prstGeom>
        </p:spPr>
        <p:txBody>
          <a:bodyPr/>
          <a:lstStyle>
            <a:lvl1pPr algn="l">
              <a:defRPr sz="4400"/>
            </a:lvl1pPr>
          </a:lstStyle>
          <a:p>
            <a:pPr/>
            <a:r>
              <a:t>Log Management Best Practices</a:t>
            </a:r>
          </a:p>
        </p:txBody>
      </p:sp>
      <p:sp>
        <p:nvSpPr>
          <p:cNvPr id="206" name="Subtitle 2"/>
          <p:cNvSpPr txBox="1"/>
          <p:nvPr>
            <p:ph type="subTitle" sz="quarter" idx="1"/>
          </p:nvPr>
        </p:nvSpPr>
        <p:spPr>
          <a:xfrm>
            <a:off x="4385181" y="6430138"/>
            <a:ext cx="7766937" cy="10969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r>
              <a:t>Presentation created by Iryna Diudiuk</a:t>
            </a:r>
          </a:p>
        </p:txBody>
      </p:sp>
      <p:sp>
        <p:nvSpPr>
          <p:cNvPr id="207" name="TextBox 4"/>
          <p:cNvSpPr txBox="1"/>
          <p:nvPr/>
        </p:nvSpPr>
        <p:spPr>
          <a:xfrm>
            <a:off x="956561" y="927235"/>
            <a:ext cx="9321487" cy="35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Main Challenges: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 marL="285750" indent="-285750">
              <a:lnSpc>
                <a:spcPct val="150000"/>
              </a:lnSpc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Log data is varied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Log data sources are distributed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Log data sources change constantly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Log data may contain sensitive information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itle 1"/>
          <p:cNvSpPr txBox="1"/>
          <p:nvPr>
            <p:ph type="ctrTitle"/>
          </p:nvPr>
        </p:nvSpPr>
        <p:spPr>
          <a:xfrm>
            <a:off x="956561" y="83974"/>
            <a:ext cx="10828002" cy="917167"/>
          </a:xfrm>
          <a:prstGeom prst="rect">
            <a:avLst/>
          </a:prstGeom>
        </p:spPr>
        <p:txBody>
          <a:bodyPr/>
          <a:lstStyle>
            <a:lvl1pPr algn="l">
              <a:defRPr sz="4400"/>
            </a:lvl1pPr>
          </a:lstStyle>
          <a:p>
            <a:pPr/>
            <a:r>
              <a:t>Log Management Best Practices</a:t>
            </a:r>
          </a:p>
        </p:txBody>
      </p:sp>
      <p:sp>
        <p:nvSpPr>
          <p:cNvPr id="210" name="Subtitle 2"/>
          <p:cNvSpPr txBox="1"/>
          <p:nvPr>
            <p:ph type="subTitle" sz="quarter" idx="1"/>
          </p:nvPr>
        </p:nvSpPr>
        <p:spPr>
          <a:xfrm>
            <a:off x="4385181" y="6430138"/>
            <a:ext cx="7766937" cy="10969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r>
              <a:t>Presentation created by Iryna Diudiuk</a:t>
            </a:r>
          </a:p>
        </p:txBody>
      </p:sp>
      <p:sp>
        <p:nvSpPr>
          <p:cNvPr id="211" name="TextBox 4"/>
          <p:cNvSpPr txBox="1"/>
          <p:nvPr/>
        </p:nvSpPr>
        <p:spPr>
          <a:xfrm>
            <a:off x="956561" y="908576"/>
            <a:ext cx="9321487" cy="3691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>
                <a:solidFill>
                  <a:srgbClr val="FFFFFF"/>
                </a:solidFill>
              </a:defRPr>
            </a:pPr>
            <a:r>
              <a:t>Advantages of Automated Log Management: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  <a:defRPr>
                <a:solidFill>
                  <a:srgbClr val="FFFFFF"/>
                </a:solidFill>
              </a:defRPr>
            </a:pPr>
          </a:p>
          <a:p>
            <a:pPr marL="285750" indent="-285750">
              <a:lnSpc>
                <a:spcPct val="150000"/>
              </a:lnSpc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Log collection across all IT infrastructure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Sophisticated parsing of logs 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Use of Reporting tools 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Ability to Perform Post-incident Analysis 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Automated Regular Review 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itle 1"/>
          <p:cNvSpPr txBox="1"/>
          <p:nvPr>
            <p:ph type="ctrTitle"/>
          </p:nvPr>
        </p:nvSpPr>
        <p:spPr>
          <a:xfrm>
            <a:off x="956561" y="83974"/>
            <a:ext cx="10828002" cy="917167"/>
          </a:xfrm>
          <a:prstGeom prst="rect">
            <a:avLst/>
          </a:prstGeom>
        </p:spPr>
        <p:txBody>
          <a:bodyPr/>
          <a:lstStyle>
            <a:lvl1pPr algn="l">
              <a:defRPr sz="4400"/>
            </a:lvl1pPr>
          </a:lstStyle>
          <a:p>
            <a:pPr/>
            <a:r>
              <a:t>Tools</a:t>
            </a:r>
          </a:p>
        </p:txBody>
      </p:sp>
      <p:sp>
        <p:nvSpPr>
          <p:cNvPr id="214" name="Subtitle 2"/>
          <p:cNvSpPr txBox="1"/>
          <p:nvPr>
            <p:ph type="subTitle" sz="quarter" idx="1"/>
          </p:nvPr>
        </p:nvSpPr>
        <p:spPr>
          <a:xfrm>
            <a:off x="4385181" y="6430138"/>
            <a:ext cx="7766937" cy="10969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r>
              <a:t>Presentation created by Iryna Diudiuk</a:t>
            </a:r>
          </a:p>
        </p:txBody>
      </p:sp>
      <p:sp>
        <p:nvSpPr>
          <p:cNvPr id="215" name="TextBox 4"/>
          <p:cNvSpPr txBox="1"/>
          <p:nvPr/>
        </p:nvSpPr>
        <p:spPr>
          <a:xfrm>
            <a:off x="939956" y="1163872"/>
            <a:ext cx="9321488" cy="515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Most Widely Used Tools for Monitoring: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  <a:r>
              <a:t>Zabbix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Nagios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NewRelic (APM tool)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  <a:r>
              <a:t>CloudWatch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StackDrive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  <a:r>
              <a:t>Most Widely Used Tools for Logging: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  <a:r>
              <a:t>ELK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Splunk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itle 1"/>
          <p:cNvSpPr txBox="1"/>
          <p:nvPr>
            <p:ph type="ctrTitle"/>
          </p:nvPr>
        </p:nvSpPr>
        <p:spPr>
          <a:xfrm>
            <a:off x="956561" y="83974"/>
            <a:ext cx="10828002" cy="917167"/>
          </a:xfrm>
          <a:prstGeom prst="rect">
            <a:avLst/>
          </a:prstGeom>
        </p:spPr>
        <p:txBody>
          <a:bodyPr/>
          <a:lstStyle>
            <a:lvl1pPr algn="l">
              <a:defRPr sz="4400"/>
            </a:lvl1pPr>
          </a:lstStyle>
          <a:p>
            <a:pPr/>
            <a:r>
              <a:t>Zabbix Monitoring Tool Overview </a:t>
            </a:r>
          </a:p>
        </p:txBody>
      </p:sp>
      <p:sp>
        <p:nvSpPr>
          <p:cNvPr id="218" name="Subtitle 2"/>
          <p:cNvSpPr txBox="1"/>
          <p:nvPr>
            <p:ph type="subTitle" sz="quarter" idx="1"/>
          </p:nvPr>
        </p:nvSpPr>
        <p:spPr>
          <a:xfrm>
            <a:off x="4385181" y="6430138"/>
            <a:ext cx="7766937" cy="10969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r>
              <a:t>Presentation created by Iryna Diudiuk</a:t>
            </a:r>
          </a:p>
        </p:txBody>
      </p:sp>
      <p:sp>
        <p:nvSpPr>
          <p:cNvPr id="219" name="TextBox 4"/>
          <p:cNvSpPr txBox="1"/>
          <p:nvPr/>
        </p:nvSpPr>
        <p:spPr>
          <a:xfrm>
            <a:off x="956561" y="1151171"/>
            <a:ext cx="9321487" cy="3425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Main Components for Monitoring with Zabbix: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 marL="285750" indent="-285750">
              <a:lnSpc>
                <a:spcPct val="150000"/>
              </a:lnSpc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Zabbix Server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Zabbix Proxy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Zabbix Agent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Zabbix Web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  <a:defRPr>
                <a:solidFill>
                  <a:srgbClr val="FFFFFF"/>
                </a:solidFill>
              </a:defRPr>
            </a:pPr>
            <a:r>
              <a:t>DataBase (MYSQL, Postgre)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2C3C43"/>
      </a:lt1>
      <a:dk2>
        <a:srgbClr val="A7A7A7"/>
      </a:dk2>
      <a:lt2>
        <a:srgbClr val="53535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FF"/>
      </a:hlink>
      <a:folHlink>
        <a:srgbClr val="FF00FF"/>
      </a:folHlink>
    </a:clrScheme>
    <a:fontScheme name="Facet">
      <a:majorFont>
        <a:latin typeface="Helvetica"/>
        <a:ea typeface="Helvetica"/>
        <a:cs typeface="Helvetica"/>
      </a:majorFont>
      <a:minorFont>
        <a:latin typeface="Trebuchet MS"/>
        <a:ea typeface="Trebuchet MS"/>
        <a:cs typeface="Trebuchet MS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FF"/>
      </a:hlink>
      <a:folHlink>
        <a:srgbClr val="FF00FF"/>
      </a:folHlink>
    </a:clrScheme>
    <a:fontScheme name="Facet">
      <a:majorFont>
        <a:latin typeface="Helvetica"/>
        <a:ea typeface="Helvetica"/>
        <a:cs typeface="Helvetica"/>
      </a:majorFont>
      <a:minorFont>
        <a:latin typeface="Trebuchet MS"/>
        <a:ea typeface="Trebuchet MS"/>
        <a:cs typeface="Trebuchet MS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