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4/manual/concepts/proxy" TargetMode="External"/><Relationship Id="rId2" Type="http://schemas.openxmlformats.org/officeDocument/2006/relationships/hyperlink" Target="https://www.zabbix.com/documentation/3.4/manual/concepts/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zabbix.com/documentation/3.4/manual/concepts/ag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bbix.com/documentation/3.4/manual/concepts/prox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4/manual/config/items/itemtypes/snmp" TargetMode="External"/><Relationship Id="rId2" Type="http://schemas.openxmlformats.org/officeDocument/2006/relationships/hyperlink" Target="https://www.zabbix.com/documentation/3.4/manual/config/items/itemtypes/zabbix_ag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zabbix.com/documentation/3.4/manual/config/items/itemtypes/ssh_check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454" y="211839"/>
            <a:ext cx="7766936" cy="991809"/>
          </a:xfrm>
        </p:spPr>
        <p:txBody>
          <a:bodyPr/>
          <a:lstStyle/>
          <a:p>
            <a:r>
              <a:rPr lang="en-US" dirty="0" smtClean="0"/>
              <a:t>Logging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704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1151172"/>
            <a:ext cx="9321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points on installation:</a:t>
            </a:r>
          </a:p>
          <a:p>
            <a:endParaRPr lang="en-US" b="1" dirty="0" smtClean="0"/>
          </a:p>
          <a:p>
            <a:r>
              <a:rPr lang="en-US" dirty="0"/>
              <a:t>E</a:t>
            </a:r>
            <a:r>
              <a:rPr lang="en-US" dirty="0" smtClean="0"/>
              <a:t>xtra </a:t>
            </a:r>
            <a:r>
              <a:rPr lang="en-US" dirty="0"/>
              <a:t>PHP </a:t>
            </a:r>
            <a:r>
              <a:rPr lang="en-US" dirty="0" smtClean="0"/>
              <a:t>plugins need to be </a:t>
            </a:r>
            <a:r>
              <a:rPr lang="en-US" dirty="0"/>
              <a:t>installed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that optional repository needs to be </a:t>
            </a:r>
            <a:r>
              <a:rPr lang="en-US" dirty="0"/>
              <a:t>enabled (</a:t>
            </a:r>
            <a:r>
              <a:rPr lang="en-US" dirty="0" smtClean="0"/>
              <a:t>rhel-7-server-optional-rpms)</a:t>
            </a:r>
          </a:p>
          <a:p>
            <a:r>
              <a:rPr lang="en-US" dirty="0"/>
              <a:t>For Zabbix </a:t>
            </a:r>
            <a:r>
              <a:rPr lang="en-US" dirty="0">
                <a:hlinkClick r:id="rId2" tooltip="manual:concepts:server"/>
              </a:rPr>
              <a:t>server</a:t>
            </a:r>
            <a:r>
              <a:rPr lang="en-US" dirty="0"/>
              <a:t> and </a:t>
            </a:r>
            <a:r>
              <a:rPr lang="en-US" dirty="0">
                <a:hlinkClick r:id="rId3" tooltip="manual:concepts:proxy"/>
              </a:rPr>
              <a:t>proxy</a:t>
            </a:r>
            <a:r>
              <a:rPr lang="en-US" dirty="0"/>
              <a:t> daemons a database is required. It is not needed to run Zabbix </a:t>
            </a:r>
            <a:r>
              <a:rPr lang="en-US" dirty="0">
                <a:hlinkClick r:id="rId4" tooltip="manual:concepts:agent"/>
              </a:rPr>
              <a:t>agent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SELinux</a:t>
            </a:r>
            <a:r>
              <a:rPr lang="en-US" dirty="0" smtClean="0"/>
              <a:t> has to be disabled</a:t>
            </a:r>
          </a:p>
          <a:p>
            <a:r>
              <a:rPr lang="en-US" dirty="0" smtClean="0"/>
              <a:t>Ports 10050 for agent and port 10051 for server have to be opened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88610" y="1179164"/>
            <a:ext cx="9321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Zabbix Server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is the central process of Zabbix </a:t>
            </a:r>
            <a:r>
              <a:rPr lang="en-US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performs the polling and trapping of data, </a:t>
            </a:r>
            <a:r>
              <a:rPr lang="en-US" dirty="0"/>
              <a:t>c</a:t>
            </a:r>
            <a:r>
              <a:rPr lang="en-US" dirty="0" smtClean="0"/>
              <a:t>alculates </a:t>
            </a:r>
            <a:r>
              <a:rPr lang="en-US" dirty="0"/>
              <a:t>triggers, sends </a:t>
            </a:r>
            <a:r>
              <a:rPr lang="en-US" dirty="0" smtClean="0"/>
              <a:t>notifications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central repository </a:t>
            </a:r>
            <a:r>
              <a:rPr lang="en-US" dirty="0" smtClean="0"/>
              <a:t>for configuration</a:t>
            </a:r>
            <a:r>
              <a:rPr lang="en-US" dirty="0"/>
              <a:t>, statistical and operational </a:t>
            </a:r>
            <a:r>
              <a:rPr lang="en-US" dirty="0" smtClean="0"/>
              <a:t>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omponents of Zabbix server are: server, </a:t>
            </a:r>
            <a:r>
              <a:rPr lang="en-US" dirty="0"/>
              <a:t>web frontend and database </a:t>
            </a:r>
            <a:r>
              <a:rPr lang="en-US" dirty="0" smtClean="0"/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Zabbix </a:t>
            </a:r>
            <a:r>
              <a:rPr lang="en-US" dirty="0"/>
              <a:t>server is designed to run as a non-root </a:t>
            </a:r>
            <a:r>
              <a:rPr lang="en-US" dirty="0" smtClean="0"/>
              <a:t>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UNIX </a:t>
            </a:r>
            <a:r>
              <a:rPr lang="en-US" dirty="0"/>
              <a:t>is the only operating system that can consistently deliver the necessary performance, fault tolerance and resilience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Listens on port </a:t>
            </a:r>
            <a:r>
              <a:rPr lang="en-US" dirty="0" smtClean="0"/>
              <a:t>10051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9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88610" y="1179164"/>
            <a:ext cx="932148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Zabbix Agent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gathers operational information locally and reports data to Zabbix </a:t>
            </a:r>
            <a:r>
              <a:rPr lang="en-US" dirty="0" smtClean="0"/>
              <a:t>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erforms two types of checks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passive</a:t>
            </a:r>
            <a:r>
              <a:rPr lang="en-US" dirty="0" smtClean="0"/>
              <a:t> - </a:t>
            </a:r>
            <a:r>
              <a:rPr lang="en-US" dirty="0"/>
              <a:t>responds to a data </a:t>
            </a:r>
            <a:r>
              <a:rPr lang="en-US" dirty="0" smtClean="0"/>
              <a:t>request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active</a:t>
            </a:r>
            <a:r>
              <a:rPr lang="en-US" dirty="0" smtClean="0"/>
              <a:t> - retrieves </a:t>
            </a:r>
            <a:r>
              <a:rPr lang="en-US" dirty="0"/>
              <a:t>a list of items </a:t>
            </a:r>
            <a:r>
              <a:rPr lang="en-US" dirty="0" smtClean="0"/>
              <a:t>from ZS, and </a:t>
            </a:r>
            <a:r>
              <a:rPr lang="en-US" dirty="0"/>
              <a:t>periodically </a:t>
            </a:r>
            <a:r>
              <a:rPr lang="en-US" dirty="0" smtClean="0"/>
              <a:t>sends the response.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ses two types of items </a:t>
            </a:r>
            <a:r>
              <a:rPr lang="en-US" dirty="0"/>
              <a:t>'Zabbix agent' </a:t>
            </a:r>
            <a:r>
              <a:rPr lang="en-US" dirty="0" smtClean="0"/>
              <a:t>or </a:t>
            </a:r>
            <a:r>
              <a:rPr lang="en-US" dirty="0"/>
              <a:t>'Zabbix agent (active</a:t>
            </a:r>
            <a:r>
              <a:rPr lang="en-US" dirty="0" smtClean="0"/>
              <a:t>)'.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Parameters have to be configured in </a:t>
            </a:r>
            <a:r>
              <a:rPr lang="en-US" dirty="0" err="1" smtClean="0"/>
              <a:t>zabbix_agentd.conf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</a:t>
            </a:r>
            <a:r>
              <a:rPr lang="en-US" dirty="0"/>
              <a:t>-</a:t>
            </a:r>
            <a:r>
              <a:rPr lang="en-US" dirty="0" smtClean="0"/>
              <a:t> (e.g. 127.0.0.1)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Hostname </a:t>
            </a:r>
            <a:r>
              <a:rPr lang="en-US" i="1" dirty="0"/>
              <a:t>- </a:t>
            </a:r>
            <a:r>
              <a:rPr lang="en-US" dirty="0" smtClean="0"/>
              <a:t>required </a:t>
            </a:r>
            <a:r>
              <a:rPr lang="en-US" dirty="0"/>
              <a:t>for active </a:t>
            </a:r>
            <a:r>
              <a:rPr lang="en-US" dirty="0" smtClean="0"/>
              <a:t>checks, </a:t>
            </a:r>
            <a:r>
              <a:rPr lang="en-US" dirty="0"/>
              <a:t>must match hostname as configured on the server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Listens on port </a:t>
            </a:r>
            <a:r>
              <a:rPr lang="en-US" dirty="0"/>
              <a:t>10050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39320" y="1179164"/>
            <a:ext cx="93214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Zabbix Proxy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 tooltip="manual:concepts:proxy"/>
              </a:rPr>
              <a:t>Zabbix proxy</a:t>
            </a:r>
            <a:r>
              <a:rPr lang="en-US" dirty="0"/>
              <a:t> can collect performance and availability data on behalf of Zabbix server. A proxy is an optional part of Zabbix deployment; however, it may be very beneficial to distribute the load of a single Zabbix server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Zabbix server and proxy are installed on the same host, their databases must be created with different names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03446"/>
              </p:ext>
            </p:extLst>
          </p:nvPr>
        </p:nvGraphicFramePr>
        <p:xfrm>
          <a:off x="639320" y="4676606"/>
          <a:ext cx="4007325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7325">
                  <a:extLst>
                    <a:ext uri="{9D8B030D-6E8A-4147-A177-3AD203B41FA5}">
                      <a16:colId xmlns:a16="http://schemas.microsoft.com/office/drawing/2014/main" val="400906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 /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zabbix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zabbix_proxy.conf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DBHost</a:t>
                      </a:r>
                      <a:r>
                        <a:rPr lang="en-US" dirty="0" smtClean="0"/>
                        <a:t>=localhost </a:t>
                      </a:r>
                    </a:p>
                    <a:p>
                      <a:r>
                        <a:rPr lang="en-US" dirty="0" err="1" smtClean="0"/>
                        <a:t>DBName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zabbix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DBUser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zabbix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DBPassword</a:t>
                      </a:r>
                      <a:r>
                        <a:rPr lang="en-US" dirty="0" smtClean="0"/>
                        <a:t>=&lt;password&gt;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1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39320" y="1179164"/>
            <a:ext cx="9321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Zabbix </a:t>
            </a:r>
            <a:r>
              <a:rPr lang="en-US" dirty="0" smtClean="0"/>
              <a:t>Web Key Notions: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Item – </a:t>
            </a:r>
            <a:r>
              <a:rPr lang="en-US" dirty="0"/>
              <a:t>gather </a:t>
            </a:r>
            <a:r>
              <a:rPr lang="en-US" dirty="0" smtClean="0"/>
              <a:t>data as metrics </a:t>
            </a:r>
            <a:r>
              <a:rPr lang="en-US" dirty="0"/>
              <a:t>from a host</a:t>
            </a:r>
            <a:r>
              <a:rPr lang="en-US" dirty="0" smtClean="0"/>
              <a:t>. It uses keys and parameters </a:t>
            </a:r>
            <a:r>
              <a:rPr lang="en-US" dirty="0" err="1"/>
              <a:t>system.cpu.load</a:t>
            </a:r>
            <a:r>
              <a:rPr lang="en-US" b="1" dirty="0"/>
              <a:t>[avg5</a:t>
            </a:r>
            <a:r>
              <a:rPr lang="en-US" b="1" dirty="0" smtClean="0"/>
              <a:t>] to retrieve data.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item types (</a:t>
            </a:r>
            <a:r>
              <a:rPr lang="en-US" u="sng" dirty="0">
                <a:hlinkClick r:id="rId2" tooltip="manual:config:items:itemtypes:zabbix_agent"/>
              </a:rPr>
              <a:t>Zabbix agent </a:t>
            </a:r>
            <a:r>
              <a:rPr lang="en-US" u="sng" dirty="0" smtClean="0">
                <a:hlinkClick r:id="rId2" tooltip="manual:config:items:itemtypes:zabbix_agent"/>
              </a:rPr>
              <a:t>checks</a:t>
            </a:r>
            <a:r>
              <a:rPr lang="en-US" u="sng" dirty="0" smtClean="0"/>
              <a:t>, </a:t>
            </a:r>
            <a:r>
              <a:rPr lang="en-US" dirty="0">
                <a:hlinkClick r:id="rId3" tooltip="manual:config:items:itemtypes:snmp"/>
              </a:rPr>
              <a:t>SNMP agent </a:t>
            </a:r>
            <a:r>
              <a:rPr lang="en-US" dirty="0" smtClean="0">
                <a:hlinkClick r:id="rId3" tooltip="manual:config:items:itemtypes:snmp"/>
              </a:rPr>
              <a:t>checks</a:t>
            </a:r>
            <a:r>
              <a:rPr lang="en-US" dirty="0" smtClean="0"/>
              <a:t>, </a:t>
            </a:r>
            <a:r>
              <a:rPr lang="en-US" dirty="0">
                <a:hlinkClick r:id="rId4" tooltip="manual:config:items:itemtypes:ssh_checks"/>
              </a:rPr>
              <a:t>SSH </a:t>
            </a:r>
            <a:r>
              <a:rPr lang="en-US" dirty="0" smtClean="0">
                <a:hlinkClick r:id="rId4" tooltip="manual:config:items:itemtypes:ssh_checks"/>
              </a:rPr>
              <a:t>checks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Screen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Trigger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smtClean="0"/>
              <a:t>Visualization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39320" y="1179164"/>
            <a:ext cx="9321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Zabbix Terminology: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ELK Stack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1235148"/>
            <a:ext cx="932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ELK Components: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LogStash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Kibana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Beats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454" y="211839"/>
            <a:ext cx="7766936" cy="991809"/>
          </a:xfrm>
        </p:spPr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90261" y="1567543"/>
            <a:ext cx="83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https://www.infoworld.com/article/2625977/security-management/living-the-log-management-lifecycle.html</a:t>
            </a:r>
          </a:p>
        </p:txBody>
      </p:sp>
    </p:spTree>
    <p:extLst>
      <p:ext uri="{BB962C8B-B14F-4D97-AF65-F5344CB8AC3E}">
        <p14:creationId xmlns:p14="http://schemas.microsoft.com/office/powerpoint/2010/main" val="18991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454" y="211839"/>
            <a:ext cx="7766936" cy="991809"/>
          </a:xfrm>
        </p:spPr>
        <p:txBody>
          <a:bodyPr/>
          <a:lstStyle/>
          <a:p>
            <a:pPr algn="l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90261" y="1567543"/>
            <a:ext cx="5206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Purpose of Logging and Monitoring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 Management Best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Zabbix Monitoring Tool Overview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ELK Stack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Splunk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ELK vs Splunk Comparison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Practical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65" y="0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Purpose of Logging and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42782" y="1645695"/>
            <a:ext cx="9286206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to react on security threat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to resolve infrastructure problems asap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for analysis of the system state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for prediction of the system behavior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Need for the system to be compliant to governing </a:t>
            </a:r>
            <a:r>
              <a:rPr lang="en-US" dirty="0"/>
              <a:t>regulations and standards, most-notably PCI DSS 3.1, Sarbanes-Oxley, HIPAA, GLBA, and FISMA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Log Management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833932"/>
            <a:ext cx="4562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Stages of Log Management Cycle: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/>
              <a:t>Policy </a:t>
            </a:r>
            <a:r>
              <a:rPr lang="en-US" b="1" i="1" dirty="0" smtClean="0"/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Normalization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Indexing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Correlation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Baselining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/>
              <a:t>Alerting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/>
              <a:t>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Log Management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917907"/>
            <a:ext cx="932148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logs to collect: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ANTI-MALWARE SOFTWARE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AUTHENTICATION </a:t>
            </a:r>
            <a:r>
              <a:rPr lang="en-US" dirty="0" smtClean="0"/>
              <a:t>SERVERS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FIREWALLS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INTRUSION PREVENTION </a:t>
            </a:r>
            <a:r>
              <a:rPr lang="en-US" dirty="0" smtClean="0"/>
              <a:t>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NETWORK ACCESS CONTROL </a:t>
            </a:r>
            <a:r>
              <a:rPr lang="en-US" dirty="0" smtClean="0"/>
              <a:t>SERVERS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NETWORK DEVICES (ROUTERS, SWITCHES, ETC</a:t>
            </a:r>
            <a:r>
              <a:rPr lang="en-US" dirty="0" smtClean="0"/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OPERATING SYSTEMS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REMOTE-ACCESS SOFTWARE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VULNERABILITY MANAGEMENT SOFTWARE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WEB PROXIES </a:t>
            </a:r>
          </a:p>
        </p:txBody>
      </p:sp>
    </p:spTree>
    <p:extLst>
      <p:ext uri="{BB962C8B-B14F-4D97-AF65-F5344CB8AC3E}">
        <p14:creationId xmlns:p14="http://schemas.microsoft.com/office/powerpoint/2010/main" val="257036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Log Management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927236"/>
            <a:ext cx="9321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Challenges: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Log data is varied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Log data sources are distributed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Log data sources change constantly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Log data may contain sensitive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5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Log Management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908576"/>
            <a:ext cx="932148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Advantages of Automated Log Management: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Log collection across all IT infrastructure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Sophisticated parsing of logs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 of Reporting tools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Ability to Perform Post-incident Analysis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Automated Regular Review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 smtClean="0"/>
              <a:t>Tools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1151172"/>
            <a:ext cx="9321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Widely Used Tools for Monitoring:</a:t>
            </a:r>
          </a:p>
          <a:p>
            <a:endParaRPr lang="en-US" dirty="0" smtClean="0"/>
          </a:p>
          <a:p>
            <a:r>
              <a:rPr lang="en-US" dirty="0" smtClean="0"/>
              <a:t>Zabbix</a:t>
            </a:r>
          </a:p>
          <a:p>
            <a:r>
              <a:rPr lang="en-US" dirty="0" err="1" smtClean="0"/>
              <a:t>NewRelic</a:t>
            </a:r>
            <a:endParaRPr lang="en-US" dirty="0" smtClean="0"/>
          </a:p>
          <a:p>
            <a:r>
              <a:rPr lang="en-US" dirty="0" smtClean="0"/>
              <a:t>Nagios</a:t>
            </a:r>
          </a:p>
          <a:p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err="1" smtClean="0"/>
              <a:t>StackDrive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Most Widely Used Tools for Monitoring:</a:t>
            </a:r>
          </a:p>
          <a:p>
            <a:endParaRPr lang="en-US" dirty="0" smtClean="0"/>
          </a:p>
          <a:p>
            <a:r>
              <a:rPr lang="en-US" dirty="0" smtClean="0"/>
              <a:t>ELK </a:t>
            </a:r>
          </a:p>
          <a:p>
            <a:r>
              <a:rPr lang="en-US" dirty="0" smtClean="0"/>
              <a:t>Splunk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61" y="83975"/>
            <a:ext cx="10828002" cy="917165"/>
          </a:xfrm>
        </p:spPr>
        <p:txBody>
          <a:bodyPr/>
          <a:lstStyle/>
          <a:p>
            <a:pPr algn="l"/>
            <a:r>
              <a:rPr lang="en-US" sz="4400" dirty="0"/>
              <a:t>Zabbix Monitoring Tool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182" y="6430139"/>
            <a:ext cx="7766936" cy="10968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Presentation created by Iryna Diudiuk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56561" y="1151172"/>
            <a:ext cx="93214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Components for Monitoring with Zabbix: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Zabbix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Zabbix Proxy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Zabbix Agent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Zabbix Web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DataBase</a:t>
            </a:r>
            <a:r>
              <a:rPr lang="en-US" dirty="0" smtClean="0"/>
              <a:t> (MYSQL, </a:t>
            </a:r>
            <a:r>
              <a:rPr lang="en-US" dirty="0" err="1" smtClean="0"/>
              <a:t>Postgre</a:t>
            </a:r>
            <a:r>
              <a:rPr lang="en-US" dirty="0" smtClean="0"/>
              <a:t>,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270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505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Logging and Monitoring</vt:lpstr>
      <vt:lpstr>Plan</vt:lpstr>
      <vt:lpstr>Purpose of Logging and Monitoring</vt:lpstr>
      <vt:lpstr>Log Management Best Practices</vt:lpstr>
      <vt:lpstr>Log Management Best Practices</vt:lpstr>
      <vt:lpstr>Log Management Best Practices</vt:lpstr>
      <vt:lpstr>Log Management Best Practices</vt:lpstr>
      <vt:lpstr>Tools</vt:lpstr>
      <vt:lpstr>Zabbix Monitoring Tool Overview </vt:lpstr>
      <vt:lpstr>Zabbix Monitoring Tool Overview </vt:lpstr>
      <vt:lpstr>Zabbix Monitoring Tool Overview </vt:lpstr>
      <vt:lpstr>Zabbix Monitoring Tool Overview </vt:lpstr>
      <vt:lpstr>Zabbix Monitoring Tool Overview </vt:lpstr>
      <vt:lpstr>Zabbix Monitoring Tool Overview </vt:lpstr>
      <vt:lpstr>Zabbix Monitoring Tool Overview </vt:lpstr>
      <vt:lpstr>ELK Stack Overview</vt:lpstr>
      <vt:lpstr>Resources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Iryna Diudiuk</dc:creator>
  <cp:lastModifiedBy>Iryna Diudiuk</cp:lastModifiedBy>
  <cp:revision>18</cp:revision>
  <dcterms:created xsi:type="dcterms:W3CDTF">2018-02-12T07:19:41Z</dcterms:created>
  <dcterms:modified xsi:type="dcterms:W3CDTF">2018-02-14T09:59:34Z</dcterms:modified>
</cp:coreProperties>
</file>