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FCB"/>
          </a:solidFill>
        </a:fill>
      </a:tcStyle>
    </a:wholeTbl>
    <a:band2H>
      <a:tcTxStyle b="def" i="def"/>
      <a:tcStyle>
        <a:tcBdr/>
        <a:fill>
          <a:solidFill>
            <a:srgbClr val="E9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1"/>
          </a:solidFill>
        </a:fill>
      </a:tcStyle>
    </a:firstCol>
    <a:la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381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1"/>
          </a:solidFill>
        </a:fill>
      </a:tcStyle>
    </a:lastRow>
    <a:fir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381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3"/>
          </a:solidFill>
        </a:fill>
      </a:tcStyle>
    </a:firstCol>
    <a:la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381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3"/>
          </a:solidFill>
        </a:fill>
      </a:tcStyle>
    </a:lastRow>
    <a:fir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381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6"/>
          </a:solidFill>
        </a:fill>
      </a:tcStyle>
    </a:firstCol>
    <a:la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381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6"/>
          </a:solidFill>
        </a:fill>
      </a:tcStyle>
    </a:lastRow>
    <a:fir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381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2C3C43"/>
          </a:solidFill>
        </a:fill>
      </a:tcStyle>
    </a:band2H>
    <a:firstCol>
      <a:tcTxStyle b="on" i="off">
        <a:fontRef idx="minor">
          <a:srgbClr val="2C3C43"/>
        </a:fontRef>
        <a:srgbClr val="2C3C4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2C3C43"/>
          </a:solidFill>
        </a:fill>
      </a:tcStyle>
    </a:lastRow>
    <a:firstRow>
      <a:tcTxStyle b="on" i="off">
        <a:fontRef idx="minor">
          <a:srgbClr val="2C3C43"/>
        </a:fontRef>
        <a:srgbClr val="2C3C43"/>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000000"/>
          </a:solidFill>
        </a:fill>
      </a:tcStyle>
    </a:firstCol>
    <a:la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38100" cap="flat">
              <a:solidFill>
                <a:srgbClr val="2C3C43"/>
              </a:solidFill>
              <a:prstDash val="solid"/>
              <a:round/>
            </a:ln>
          </a:top>
          <a:bottom>
            <a:ln w="127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000000"/>
          </a:solidFill>
        </a:fill>
      </a:tcStyle>
    </a:lastRow>
    <a:firstRow>
      <a:tcTxStyle b="on" i="off">
        <a:fontRef idx="minor">
          <a:srgbClr val="2C3C43"/>
        </a:fontRef>
        <a:srgbClr val="2C3C43"/>
      </a:tcTxStyle>
      <a:tcStyle>
        <a:tcBdr>
          <a:left>
            <a:ln w="12700" cap="flat">
              <a:solidFill>
                <a:srgbClr val="2C3C43"/>
              </a:solidFill>
              <a:prstDash val="solid"/>
              <a:round/>
            </a:ln>
          </a:left>
          <a:right>
            <a:ln w="12700" cap="flat">
              <a:solidFill>
                <a:srgbClr val="2C3C43"/>
              </a:solidFill>
              <a:prstDash val="solid"/>
              <a:round/>
            </a:ln>
          </a:right>
          <a:top>
            <a:ln w="12700" cap="flat">
              <a:solidFill>
                <a:srgbClr val="2C3C43"/>
              </a:solidFill>
              <a:prstDash val="solid"/>
              <a:round/>
            </a:ln>
          </a:top>
          <a:bottom>
            <a:ln w="38100" cap="flat">
              <a:solidFill>
                <a:srgbClr val="2C3C43"/>
              </a:solidFill>
              <a:prstDash val="solid"/>
              <a:round/>
            </a:ln>
          </a:bottom>
          <a:insideH>
            <a:ln w="12700" cap="flat">
              <a:solidFill>
                <a:srgbClr val="2C3C43"/>
              </a:solidFill>
              <a:prstDash val="solid"/>
              <a:round/>
            </a:ln>
          </a:insideH>
          <a:insideV>
            <a:ln w="12700" cap="flat">
              <a:solidFill>
                <a:srgbClr val="2C3C43"/>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rebuchet MS"/>
      </a:defRPr>
    </a:lvl1pPr>
    <a:lvl2pPr indent="228600" defTabSz="457200" latinLnBrk="0">
      <a:defRPr sz="1200">
        <a:solidFill>
          <a:srgbClr val="FFFFFF"/>
        </a:solidFill>
        <a:latin typeface="+mj-lt"/>
        <a:ea typeface="+mj-ea"/>
        <a:cs typeface="+mj-cs"/>
        <a:sym typeface="Trebuchet MS"/>
      </a:defRPr>
    </a:lvl2pPr>
    <a:lvl3pPr indent="457200" defTabSz="457200" latinLnBrk="0">
      <a:defRPr sz="1200">
        <a:solidFill>
          <a:srgbClr val="FFFFFF"/>
        </a:solidFill>
        <a:latin typeface="+mj-lt"/>
        <a:ea typeface="+mj-ea"/>
        <a:cs typeface="+mj-cs"/>
        <a:sym typeface="Trebuchet MS"/>
      </a:defRPr>
    </a:lvl3pPr>
    <a:lvl4pPr indent="685800" defTabSz="457200" latinLnBrk="0">
      <a:defRPr sz="1200">
        <a:solidFill>
          <a:srgbClr val="FFFFFF"/>
        </a:solidFill>
        <a:latin typeface="+mj-lt"/>
        <a:ea typeface="+mj-ea"/>
        <a:cs typeface="+mj-cs"/>
        <a:sym typeface="Trebuchet MS"/>
      </a:defRPr>
    </a:lvl4pPr>
    <a:lvl5pPr indent="914400" defTabSz="457200" latinLnBrk="0">
      <a:defRPr sz="1200">
        <a:solidFill>
          <a:srgbClr val="FFFFFF"/>
        </a:solidFill>
        <a:latin typeface="+mj-lt"/>
        <a:ea typeface="+mj-ea"/>
        <a:cs typeface="+mj-cs"/>
        <a:sym typeface="Trebuchet MS"/>
      </a:defRPr>
    </a:lvl5pPr>
    <a:lvl6pPr indent="1143000" defTabSz="457200" latinLnBrk="0">
      <a:defRPr sz="1200">
        <a:solidFill>
          <a:srgbClr val="FFFFFF"/>
        </a:solidFill>
        <a:latin typeface="+mj-lt"/>
        <a:ea typeface="+mj-ea"/>
        <a:cs typeface="+mj-cs"/>
        <a:sym typeface="Trebuchet MS"/>
      </a:defRPr>
    </a:lvl6pPr>
    <a:lvl7pPr indent="1371600" defTabSz="457200" latinLnBrk="0">
      <a:defRPr sz="1200">
        <a:solidFill>
          <a:srgbClr val="FFFFFF"/>
        </a:solidFill>
        <a:latin typeface="+mj-lt"/>
        <a:ea typeface="+mj-ea"/>
        <a:cs typeface="+mj-cs"/>
        <a:sym typeface="Trebuchet MS"/>
      </a:defRPr>
    </a:lvl7pPr>
    <a:lvl8pPr indent="1600200" defTabSz="457200" latinLnBrk="0">
      <a:defRPr sz="1200">
        <a:solidFill>
          <a:srgbClr val="FFFFFF"/>
        </a:solidFill>
        <a:latin typeface="+mj-lt"/>
        <a:ea typeface="+mj-ea"/>
        <a:cs typeface="+mj-cs"/>
        <a:sym typeface="Trebuchet MS"/>
      </a:defRPr>
    </a:lvl8pPr>
    <a:lvl9pPr indent="1828800" defTabSz="457200" latinLnBrk="0">
      <a:defRPr sz="1200">
        <a:solidFill>
          <a:srgbClr val="FFFFFF"/>
        </a:solidFill>
        <a:latin typeface="+mj-lt"/>
        <a:ea typeface="+mj-ea"/>
        <a:cs typeface="+mj-cs"/>
        <a:sym typeface="Trebuchet MS"/>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defRPr>
                <a:solidFill>
                  <a:srgbClr val="535353"/>
                </a:solidFill>
              </a:defRPr>
            </a:pPr>
            <a:r>
              <a:t>Federal Information Security Management Act (FISMA)</a:t>
            </a:r>
          </a:p>
          <a:p>
            <a:pPr>
              <a:defRPr>
                <a:solidFill>
                  <a:srgbClr val="535353"/>
                </a:solidFill>
              </a:defRPr>
            </a:pPr>
          </a:p>
          <a:p>
            <a:pPr>
              <a:defRPr>
                <a:solidFill>
                  <a:srgbClr val="535353"/>
                </a:solidFill>
              </a:defRPr>
            </a:pPr>
            <a:r>
              <a:t>The Gramm–Leach–Bliley Act (GLBA), also known as the Financial Services Modernization Act of 1999,</a:t>
            </a:r>
          </a:p>
          <a:p>
            <a:pPr>
              <a:defRPr>
                <a:solidFill>
                  <a:srgbClr val="535353"/>
                </a:solidFill>
              </a:defRPr>
            </a:pPr>
            <a:r>
              <a:t>Payment Card Industry Data Security Standard (PCI DSS) — стандарт безпеки даних індустрії банківських платіжних карток, сукупність 12 деталізованих вимог щодо забезпечення безпеки даних про власників платіжних карток</a:t>
            </a:r>
          </a:p>
          <a:p>
            <a:pPr>
              <a:defRPr>
                <a:solidFill>
                  <a:srgbClr val="535353"/>
                </a:solidFill>
              </a:defRPr>
            </a:pPr>
            <a:r>
              <a:t>The Health Insurance Portability and Accountability Act of 1996 (HIPAA;Preventing Health Care Fraud and Abuse; establishes policies and procedures for maintaining the privacy and the security of individually identifiable health information, outlines numerous offenses relating to health care, and establishes civil and criminal penalties for violations.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lvl1pPr>
              <a:defRPr>
                <a:solidFill>
                  <a:srgbClr val="535353"/>
                </a:solidFill>
              </a:defRPr>
            </a:lvl1pPr>
          </a:lstStyle>
          <a:p>
            <a:pPr/>
            <a:r>
              <a:t>The repository for data in Splunk Enterprise. When Splunk Enterprise indexes raw event data, it transforms the data into searchable events. Indexes reside in flat files on the Splunk Enterprise instance known as the indexer.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lvl1pPr>
              <a:defRPr>
                <a:solidFill>
                  <a:srgbClr val="535353"/>
                </a:solidFill>
              </a:defRPr>
            </a:lvl1pPr>
          </a:lstStyle>
          <a:p>
            <a:pPr/>
            <a:r>
              <a:t>The repository for data in Splunk Enterprise. When Splunk Enterprise indexes raw event data, it transforms the data into searchable events. Indexes reside in flat files on the Splunk Enterprise instance known as the indexer.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defRPr sz="2100">
                <a:solidFill>
                  <a:srgbClr val="111111"/>
                </a:solidFill>
              </a:defRPr>
            </a:pPr>
            <a:r>
              <a:t>history keeps each collected value</a:t>
            </a:r>
          </a:p>
          <a:p>
            <a:pPr>
              <a:defRPr sz="2100">
                <a:solidFill>
                  <a:srgbClr val="111111"/>
                </a:solidFill>
              </a:defRPr>
            </a:pPr>
            <a:r>
              <a:t>trends keep averaged information on hourly basis and therefore are less resource-hungry.</a:t>
            </a:r>
          </a:p>
          <a:p>
            <a:pPr>
              <a:defRPr sz="2100">
                <a:solidFill>
                  <a:srgbClr val="111111"/>
                </a:solidFill>
              </a:defRPr>
            </a:pPr>
            <a:r>
              <a:t>older data will be removed by the housekeeper.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defRPr sz="1500">
                <a:solidFill>
                  <a:srgbClr val="000000"/>
                </a:solidFill>
              </a:defRPr>
            </a:pPr>
            <a:r>
              <a:t>file - write log to file specified by LogFile parameter,</a:t>
            </a:r>
          </a:p>
          <a:p>
            <a:pPr>
              <a:defRPr sz="1500">
                <a:solidFill>
                  <a:srgbClr val="000000"/>
                </a:solidFill>
              </a:defRPr>
            </a:pPr>
            <a:r>
              <a:t>system - write log to syslog,</a:t>
            </a:r>
          </a:p>
          <a:p>
            <a:pPr>
              <a:defRPr sz="1500">
                <a:solidFill>
                  <a:srgbClr val="000000"/>
                </a:solidFill>
              </a:defRPr>
            </a:pPr>
            <a:r>
              <a:t>console - write log to standard output.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defRPr sz="1600">
                <a:solidFill>
                  <a:schemeClr val="accent1">
                    <a:lumOff val="-9098"/>
                  </a:schemeClr>
                </a:solidFill>
              </a:defRPr>
            </a:pPr>
            <a:r>
              <a:t>graph - visualization of data gathered by items</a:t>
            </a:r>
          </a:p>
          <a:p>
            <a:pPr>
              <a:defRPr sz="1600">
                <a:solidFill>
                  <a:schemeClr val="accent1">
                    <a:lumOff val="-9098"/>
                  </a:schemeClr>
                </a:solidFill>
              </a:defRPr>
            </a:pPr>
            <a:r>
              <a:t>All users in Zabbix (including non-admin users) can create screens. Screens have an owner - the user who created them.</a:t>
            </a:r>
          </a:p>
          <a:p>
            <a:pPr>
              <a:defRPr sz="1600">
                <a:solidFill>
                  <a:schemeClr val="accent1">
                    <a:lumOff val="-9098"/>
                  </a:schemeClr>
                </a:solidFill>
              </a:defRPr>
            </a:pPr>
            <a:r>
              <a:t>Screens can be made public or private. Public screens are visible to all users.</a:t>
            </a:r>
          </a:p>
          <a:p>
            <a:pPr>
              <a:defRPr sz="1600">
                <a:solidFill>
                  <a:schemeClr val="accent1">
                    <a:lumOff val="-9098"/>
                  </a:schemeClr>
                </a:solidFill>
              </a:defRPr>
            </a:pPr>
            <a:r>
              <a:t>screen= simple graphs +network map, system status, data overview, clock, history of events, history of recent actions;</a:t>
            </a:r>
          </a:p>
          <a:p>
            <a:pPr>
              <a:defRPr sz="1600">
                <a:solidFill>
                  <a:schemeClr val="accent1">
                    <a:lumOff val="-9098"/>
                  </a:schemeClr>
                </a:solidFill>
              </a:defRPr>
            </a:pPr>
            <a:r>
              <a:t>For both public and private screens a user must have at least read permissions to all screen elements in order to see the screen. To add an element to a screen a user must also have at least read permission to it.</a:t>
            </a: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lvl1pPr>
              <a:defRPr sz="1600">
                <a:solidFill>
                  <a:schemeClr val="accent1">
                    <a:lumOff val="-9098"/>
                  </a:schemeClr>
                </a:solidFill>
              </a:defRPr>
            </a:lvl1pPr>
          </a:lstStyle>
          <a:p>
            <a:pPr/>
            <a:r>
              <a:t>graph - visualization of data gathered by items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lvl1pPr>
              <a:defRPr sz="1600">
                <a:solidFill>
                  <a:schemeClr val="accent1">
                    <a:lumOff val="-9098"/>
                  </a:schemeClr>
                </a:solidFill>
              </a:defRPr>
            </a:lvl1pPr>
          </a:lstStyle>
          <a:p>
            <a:pPr/>
            <a:r>
              <a:t>graph - visualization of data gathered by items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lvl1pPr>
              <a:defRPr sz="1600">
                <a:solidFill>
                  <a:schemeClr val="accent1">
                    <a:lumOff val="-9098"/>
                  </a:schemeClr>
                </a:solidFill>
              </a:defRPr>
            </a:lvl1pPr>
          </a:lstStyle>
          <a:p>
            <a:pPr/>
            <a:r>
              <a:t>graph - visualization of data gathered by items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defRPr>
                <a:solidFill>
                  <a:srgbClr val="2B2B2B"/>
                </a:solidFill>
              </a:defRPr>
            </a:pPr>
            <a:r>
              <a:t>HTTP Event Collector (HEC pronounced H-E-C) is a new, robust, token-based JSON API for sending events to Splunk from anywhere without requiring a forwarder. HTTP Event Collector (HEC pronounced H-E-C) is a new, robust, token-based JSON API for sending events to Splunk from anywhere without requiring a forwarder. </a:t>
            </a:r>
          </a:p>
          <a:p>
            <a:pPr>
              <a:defRPr>
                <a:solidFill>
                  <a:srgbClr val="2B2B2B"/>
                </a:solidFill>
              </a:defRPr>
            </a:pPr>
            <a:r>
              <a:t>With a variety of standard and custom input methods, Splunk software can ingest all kinds of data types and sources. File-based data can be sent via forwarders that reside directly on the data sources, while DevOps, IoT and other data can be directly ingested using the Event Collector API, or a TCP/UDP port. You can pull data from API-based sources using Modular Inputs and other methods. Common IT, security and application data sources can also be onboarded and analyzed directly with hundreds of free apps and add-ons.</a:t>
            </a:r>
          </a:p>
          <a:p>
            <a:pPr>
              <a:defRPr>
                <a:solidFill>
                  <a:srgbClr val="2B2B2B"/>
                </a:solidFill>
              </a:defRPr>
            </a:pPr>
          </a:p>
          <a:p>
            <a:pPr>
              <a:defRPr>
                <a:solidFill>
                  <a:srgbClr val="2B2B2B"/>
                </a:solidFill>
              </a:defRPr>
            </a:pPr>
            <a:r>
              <a:t>140 analytical commands - Splunk Search Processing Language (SPL™)</a:t>
            </a:r>
          </a:p>
          <a:p>
            <a:pPr>
              <a:defRPr>
                <a:solidFill>
                  <a:srgbClr val="2B2B2B"/>
                </a:solidFill>
              </a:defRPr>
            </a:pPr>
            <a:r>
              <a:t>Use scheduled searches to create the real-time dashboards and visualizations that keep the team and management informed. </a:t>
            </a:r>
          </a:p>
          <a:p>
            <a:pPr>
              <a:defRPr>
                <a:solidFill>
                  <a:srgbClr val="2B2B2B"/>
                </a:solidFill>
              </a:defRPr>
            </a:pPr>
            <a:r>
              <a:t>Splunk software supports SAML integration for single sign-on via most popular identity providers and comes pre-configured for a growing number of providers like Okta, PingFederate, Azure AD, CA SiteMinder, OneLogin and Optimal IdM. Splunk can also integrate with other authentication systems, including LDAP, Active Directory and e-Directory, and supports integration with Duo two-factor authentication.</a:t>
            </a:r>
          </a:p>
          <a:p>
            <a:pPr>
              <a:defRPr>
                <a:solidFill>
                  <a:srgbClr val="2B2B2B"/>
                </a:solidFill>
              </a:defRPr>
            </a:pPr>
          </a:p>
          <a:p>
            <a:pPr>
              <a:defRPr>
                <a:solidFill>
                  <a:srgbClr val="2B2B2B"/>
                </a:solidFill>
              </a:defRPr>
            </a:pPr>
            <a:r>
              <a:t>You can keep historical data within Splunk and reduce the data footprint of seldom-analyzed, cold data. Or, you can roll your data to an existing Hadoop or Amazon Simple Storage Service (Amazon S3) data lake.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defRPr>
                <a:solidFill>
                  <a:srgbClr val="535353"/>
                </a:solidFill>
              </a:defRPr>
            </a:pPr>
            <a:r>
              <a:t>The repository for data in Splunk Enterprise. When Splunk Enterprise indexes raw event data, it transforms the data into searchable events. Indexes reside in flat files on the Splunk Enterprise instance known as the indexer.</a:t>
            </a:r>
          </a:p>
          <a:p>
            <a:pPr>
              <a:defRPr>
                <a:solidFill>
                  <a:srgbClr val="535353"/>
                </a:solidFill>
              </a:defRPr>
            </a:pPr>
          </a:p>
          <a:p>
            <a:pPr>
              <a:defRPr>
                <a:solidFill>
                  <a:srgbClr val="535353"/>
                </a:solidFill>
              </a:defRPr>
            </a:pPr>
            <a:r>
              <a:t> In the case of data monitored from files and directories, the source consists of the full pathname of the file or directory. In the case of a network-based source, the source field consists of the protocol and port, such as UDP:514. Each event has a source field. The indexer generates the source field at index time. Searches often use the source as a criterion.</a:t>
            </a:r>
          </a:p>
          <a:p>
            <a:pPr>
              <a:defRPr>
                <a:solidFill>
                  <a:srgbClr val="535353"/>
                </a:solidFill>
              </a:defRPr>
            </a:pPr>
          </a:p>
          <a:p>
            <a:pPr>
              <a:defRPr>
                <a:solidFill>
                  <a:srgbClr val="535353"/>
                </a:solidFill>
              </a:defRPr>
            </a:pPr>
            <a:r>
              <a:t>Splunk Enterprise comes with a large set of predefined source types, and it assigns a source type to your data. You can override this assignment by assigning an existing source type or creating a custom source type.</a:t>
            </a:r>
          </a:p>
          <a:p>
            <a:pPr>
              <a:defRPr>
                <a:solidFill>
                  <a:srgbClr val="535353"/>
                </a:solidFill>
              </a:defRPr>
            </a:pPr>
            <a:r>
              <a:t>The indexer identifies and adds the source type field when it indexes the data. As a result, each indexed event has a sourcetype field.</a:t>
            </a:r>
          </a:p>
          <a:p>
            <a:pPr>
              <a:defRPr>
                <a:solidFill>
                  <a:srgbClr val="535353"/>
                </a:solidFill>
              </a:defRPr>
            </a:pPr>
          </a:p>
          <a:p>
            <a:pPr>
              <a:defRPr>
                <a:solidFill>
                  <a:srgbClr val="535353"/>
                </a:solidFill>
              </a:defRPr>
            </a:pPr>
            <a:r>
              <a:t>Three important default fields are host, source, and source type, which describe where the event originated. </a:t>
            </a:r>
          </a:p>
          <a:p>
            <a:pPr>
              <a:defRPr>
                <a:solidFill>
                  <a:srgbClr val="535353"/>
                </a:solidFill>
              </a:defRPr>
            </a:pPr>
          </a:p>
          <a:p>
            <a:pPr>
              <a:defRPr>
                <a:solidFill>
                  <a:srgbClr val="535353"/>
                </a:solidFill>
              </a:defRPr>
            </a:pPr>
            <a:r>
              <a:t>A Splunk platform deployment can have many copies of the same configuration file. These file copies are usually layered in directories that affect either the users, an app, or the system as a whole.</a:t>
            </a:r>
          </a:p>
          <a:p>
            <a:pPr>
              <a:defRPr>
                <a:solidFill>
                  <a:srgbClr val="535353"/>
                </a:solidFill>
              </a:defRPr>
            </a:pPr>
          </a:p>
          <a:p>
            <a:pPr>
              <a:defRPr>
                <a:solidFill>
                  <a:srgbClr val="535353"/>
                </a:solidFill>
              </a:defRPr>
            </a:pPr>
            <a:r>
              <a:t>	•	App or user: Some activities, like searching, take place in an app or user context. The app and user context is vital to search-time processing, where certain knowledge objects or actions might be valid only for specific users in specific apps.</a:t>
            </a:r>
            <a:br/>
          </a:p>
          <a:p>
            <a:pPr>
              <a:defRPr>
                <a:solidFill>
                  <a:srgbClr val="535353"/>
                </a:solidFill>
              </a:defRPr>
            </a:pPr>
            <a:r>
              <a:t>	•	Global: Activities like indexing take place in a global context. They are independent of any app or user. For example, configuration files that determine monitoring behavior occur outside of the app and user context and are global in nature.</a:t>
            </a:r>
            <a:br/>
          </a:p>
          <a:p>
            <a:pPr>
              <a:defRPr>
                <a:solidFill>
                  <a:srgbClr val="535353"/>
                </a:solidFill>
              </a:defRPr>
            </a:pPr>
            <a:r>
              <a:t>Apps generally offer extensive user interfaces that enable you to work with your data, and they often make use of one or more add-ons to ingest different types of data.</a:t>
            </a:r>
            <a:br/>
            <a:r>
              <a:t>Add-ons generally enable the Splunk platform or a Splunk app to ingest or map a particular type of data.</a:t>
            </a:r>
            <a:b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32" name="Group 7"/>
          <p:cNvGrpSpPr/>
          <p:nvPr/>
        </p:nvGrpSpPr>
        <p:grpSpPr>
          <a:xfrm>
            <a:off x="-5" y="-8469"/>
            <a:ext cx="12192007" cy="6866472"/>
            <a:chOff x="-1" y="0"/>
            <a:chExt cx="12192006" cy="6866471"/>
          </a:xfrm>
        </p:grpSpPr>
        <p:sp>
          <p:nvSpPr>
            <p:cNvPr id="22" name="Straight Connector 31"/>
            <p:cNvSpPr/>
            <p:nvPr/>
          </p:nvSpPr>
          <p:spPr>
            <a:xfrm>
              <a:off x="9371015" y="8465"/>
              <a:ext cx="1219201" cy="6858005"/>
            </a:xfrm>
            <a:prstGeom prst="line">
              <a:avLst/>
            </a:prstGeom>
            <a:noFill/>
            <a:ln w="9525" cap="rnd">
              <a:solidFill>
                <a:srgbClr val="262626"/>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9" y="3689880"/>
              <a:ext cx="4763561" cy="3176589"/>
            </a:xfrm>
            <a:prstGeom prst="line">
              <a:avLst/>
            </a:prstGeom>
            <a:noFill/>
            <a:ln w="9525" cap="rnd">
              <a:solidFill>
                <a:srgbClr val="262626"/>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8"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25" name="Rectangle 25"/>
            <p:cNvSpPr/>
            <p:nvPr/>
          </p:nvSpPr>
          <p:spPr>
            <a:xfrm>
              <a:off x="9603443"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26" name="Isosceles Triangle 26"/>
            <p:cNvSpPr/>
            <p:nvPr/>
          </p:nvSpPr>
          <p:spPr>
            <a:xfrm>
              <a:off x="8932335" y="3056466"/>
              <a:ext cx="3259670" cy="3810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27" name="Rectangle 27"/>
            <p:cNvSpPr/>
            <p:nvPr/>
          </p:nvSpPr>
          <p:spPr>
            <a:xfrm>
              <a:off x="9334502"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28" name="Rectangle 28"/>
            <p:cNvSpPr/>
            <p:nvPr/>
          </p:nvSpPr>
          <p:spPr>
            <a:xfrm>
              <a:off x="10898733" y="-1"/>
              <a:ext cx="1290097"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29" name="Rectangle 29"/>
            <p:cNvSpPr/>
            <p:nvPr/>
          </p:nvSpPr>
          <p:spPr>
            <a:xfrm>
              <a:off x="10939000" y="-1"/>
              <a:ext cx="12498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30" name="Isosceles Triangle 30"/>
            <p:cNvSpPr/>
            <p:nvPr/>
          </p:nvSpPr>
          <p:spPr>
            <a:xfrm>
              <a:off x="10371668" y="3598333"/>
              <a:ext cx="1817163"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31" name="Isosceles Triangle 18"/>
            <p:cNvSpPr/>
            <p:nvPr/>
          </p:nvSpPr>
          <p:spPr>
            <a:xfrm rot="10800000">
              <a:off x="-2" y="8466"/>
              <a:ext cx="842599" cy="5666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grpSp>
      <p:sp>
        <p:nvSpPr>
          <p:cNvPr id="33" name="Title Text"/>
          <p:cNvSpPr txBox="1"/>
          <p:nvPr>
            <p:ph type="title"/>
          </p:nvPr>
        </p:nvSpPr>
        <p:spPr>
          <a:xfrm>
            <a:off x="1507067" y="2404534"/>
            <a:ext cx="7766937" cy="1646305"/>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1"/>
            <a:ext cx="7766937" cy="1096903"/>
          </a:xfrm>
          <a:prstGeom prst="rect">
            <a:avLst/>
          </a:prstGeom>
        </p:spPr>
        <p:txBody>
          <a:bodyPr/>
          <a:lstStyle>
            <a:lvl1pPr marL="0" indent="0" algn="r">
              <a:buClrTx/>
              <a:buSzTx/>
              <a:buFontTx/>
              <a:buNone/>
            </a:lvl1pPr>
            <a:lvl2pPr marL="0" indent="0" algn="r">
              <a:buClrTx/>
              <a:buSzTx/>
              <a:buFontTx/>
              <a:buNone/>
            </a:lvl2pPr>
            <a:lvl3pPr marL="0" indent="0" algn="r">
              <a:buClrTx/>
              <a:buSzTx/>
              <a:buFontTx/>
              <a:buNone/>
            </a:lvl3pPr>
            <a:lvl4pPr marL="0" indent="0" algn="r">
              <a:buClrTx/>
              <a:buSzTx/>
              <a:buFontTx/>
              <a:buNone/>
            </a:lvl4pPr>
            <a:lvl5pPr marL="0" indent="0" algn="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70"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lvl1pPr>
            <a:lvl2pPr marL="0" indent="0">
              <a:buClrTx/>
              <a:buSzTx/>
              <a:buFontTx/>
              <a:buNone/>
              <a:defRPr sz="1600"/>
            </a:lvl2pPr>
            <a:lvl3pPr marL="0" indent="0">
              <a:buClrTx/>
              <a:buSzTx/>
              <a:buFontTx/>
              <a:buNone/>
              <a:defRPr sz="1600"/>
            </a:lvl3pPr>
            <a:lvl4pPr marL="0" indent="0">
              <a:buClrTx/>
              <a:buSzTx/>
              <a:buFontTx/>
              <a:buNone/>
              <a:defRPr sz="1600"/>
            </a:lvl4pPr>
            <a:lvl5pPr marL="0" indent="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13"/>
          </p:nvPr>
        </p:nvSpPr>
        <p:spPr>
          <a:xfrm>
            <a:off x="677334" y="4470398"/>
            <a:ext cx="8596670" cy="1570966"/>
          </a:xfrm>
          <a:prstGeom prst="rect">
            <a:avLst/>
          </a:prstGeom>
        </p:spPr>
        <p:txBody>
          <a:bodyPr anchor="ctr"/>
          <a:lstStyle/>
          <a:p>
            <a:pPr/>
          </a:p>
        </p:txBody>
      </p:sp>
      <p:sp>
        <p:nvSpPr>
          <p:cNvPr id="126" name="TextBox 19"/>
          <p:cNvSpPr txBox="1"/>
          <p:nvPr/>
        </p:nvSpPr>
        <p:spPr>
          <a:xfrm>
            <a:off x="541867" y="469464"/>
            <a:ext cx="609604"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127" name="TextBox 21"/>
          <p:cNvSpPr txBox="1"/>
          <p:nvPr/>
        </p:nvSpPr>
        <p:spPr>
          <a:xfrm>
            <a:off x="8893009" y="2565642"/>
            <a:ext cx="609603"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70" cy="2595463"/>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70" cy="1513917"/>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13"/>
          </p:nvPr>
        </p:nvSpPr>
        <p:spPr>
          <a:xfrm>
            <a:off x="677334" y="4527448"/>
            <a:ext cx="8596670" cy="1513917"/>
          </a:xfrm>
          <a:prstGeom prst="rect">
            <a:avLst/>
          </a:prstGeom>
        </p:spPr>
        <p:txBody>
          <a:bodyPr/>
          <a:lstStyle/>
          <a:p>
            <a:pPr/>
          </a:p>
        </p:txBody>
      </p:sp>
      <p:sp>
        <p:nvSpPr>
          <p:cNvPr id="147" name="TextBox 23"/>
          <p:cNvSpPr txBox="1"/>
          <p:nvPr/>
        </p:nvSpPr>
        <p:spPr>
          <a:xfrm>
            <a:off x="541867" y="469464"/>
            <a:ext cx="609604"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148" name="TextBox 24"/>
          <p:cNvSpPr txBox="1"/>
          <p:nvPr/>
        </p:nvSpPr>
        <p:spPr>
          <a:xfrm>
            <a:off x="8893009" y="2565642"/>
            <a:ext cx="609603"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13"/>
          </p:nvPr>
        </p:nvSpPr>
        <p:spPr>
          <a:xfrm>
            <a:off x="677334" y="4527448"/>
            <a:ext cx="8596670" cy="1513917"/>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66" name="Title Text"/>
          <p:cNvSpPr txBox="1"/>
          <p:nvPr>
            <p:ph type="title"/>
          </p:nvPr>
        </p:nvSpPr>
        <p:spPr>
          <a:prstGeom prst="rect">
            <a:avLst/>
          </a:prstGeom>
        </p:spPr>
        <p:txBody>
          <a:bodyPr/>
          <a:lstStyle/>
          <a:p>
            <a:pPr/>
            <a:r>
              <a:t>Title Text</a:t>
            </a:r>
          </a:p>
        </p:txBody>
      </p:sp>
      <p:sp>
        <p:nvSpPr>
          <p:cNvPr id="167" name="Body Level One…"/>
          <p:cNvSpPr txBox="1"/>
          <p:nvPr>
            <p:ph type="body" sz="half" idx="1"/>
          </p:nvPr>
        </p:nvSpPr>
        <p:spPr>
          <a:xfrm>
            <a:off x="677332" y="2160589"/>
            <a:ext cx="8596671"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75" name="Title Text"/>
          <p:cNvSpPr txBox="1"/>
          <p:nvPr>
            <p:ph type="title"/>
          </p:nvPr>
        </p:nvSpPr>
        <p:spPr>
          <a:xfrm>
            <a:off x="7967673" y="609598"/>
            <a:ext cx="1304746" cy="5251454"/>
          </a:xfrm>
          <a:prstGeom prst="rect">
            <a:avLst/>
          </a:prstGeom>
        </p:spPr>
        <p:txBody>
          <a:bodyPr anchor="ctr"/>
          <a:lstStyle/>
          <a:p>
            <a:pPr/>
            <a:r>
              <a:t>Title Text</a:t>
            </a:r>
          </a:p>
        </p:txBody>
      </p:sp>
      <p:sp>
        <p:nvSpPr>
          <p:cNvPr id="176" name="Body Level One…"/>
          <p:cNvSpPr txBox="1"/>
          <p:nvPr>
            <p:ph type="body" idx="1"/>
          </p:nvPr>
        </p:nvSpPr>
        <p:spPr>
          <a:xfrm>
            <a:off x="677335" y="609600"/>
            <a:ext cx="7060150" cy="52514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677332" y="2160589"/>
            <a:ext cx="8596671"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4"/>
            <a:ext cx="8596670" cy="1826585"/>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70" cy="860403"/>
          </a:xfrm>
          <a:prstGeom prst="rect">
            <a:avLst/>
          </a:prstGeom>
        </p:spPr>
        <p:txBody>
          <a:bodyPr/>
          <a:lstStyle>
            <a:lvl1pPr marL="0" indent="0">
              <a:buClrTx/>
              <a:buSzTx/>
              <a:buFontTx/>
              <a:buNone/>
              <a:defRPr sz="2000"/>
            </a:lvl1pPr>
            <a:lvl2pPr marL="0" indent="0">
              <a:buClrTx/>
              <a:buSzTx/>
              <a:buFontTx/>
              <a:buNone/>
              <a:defRPr sz="2000"/>
            </a:lvl2pPr>
            <a:lvl3pPr marL="0" indent="0">
              <a:buClrTx/>
              <a:buSzTx/>
              <a:buFontTx/>
              <a:buNone/>
              <a:defRPr sz="2000"/>
            </a:lvl3pPr>
            <a:lvl4pPr marL="0" indent="0">
              <a:buClrTx/>
              <a:buSzTx/>
              <a:buFontTx/>
              <a:buNone/>
              <a:defRPr sz="2000"/>
            </a:lvl4pPr>
            <a:lvl5pPr marL="0" indent="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sz="quarter" idx="1"/>
          </p:nvPr>
        </p:nvSpPr>
        <p:spPr>
          <a:xfrm>
            <a:off x="677332" y="2160589"/>
            <a:ext cx="4184039"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sz="quarter" idx="1"/>
          </p:nvPr>
        </p:nvSpPr>
        <p:spPr>
          <a:xfrm>
            <a:off x="675743" y="2160983"/>
            <a:ext cx="4185626" cy="576265"/>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13"/>
          </p:nvPr>
        </p:nvSpPr>
        <p:spPr>
          <a:xfrm>
            <a:off x="5088382" y="2160983"/>
            <a:ext cx="4185621" cy="576265"/>
          </a:xfrm>
          <a:prstGeom prst="rect">
            <a:avLst/>
          </a:prstGeom>
        </p:spPr>
        <p:txBody>
          <a:bodyPr anchor="b"/>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2" y="1498603"/>
            <a:ext cx="3854532" cy="1278468"/>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59" y="514922"/>
            <a:ext cx="4513544" cy="5526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13"/>
          </p:nvPr>
        </p:nvSpPr>
        <p:spPr>
          <a:xfrm>
            <a:off x="677334" y="2777069"/>
            <a:ext cx="3854528" cy="2584452"/>
          </a:xfrm>
          <a:prstGeom prst="rect">
            <a:avLst/>
          </a:prstGeom>
        </p:spPr>
        <p:txBody>
          <a:bodyPr/>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2" y="4800600"/>
            <a:ext cx="8596670" cy="566738"/>
          </a:xfrm>
          <a:prstGeom prst="rect">
            <a:avLst/>
          </a:prstGeom>
        </p:spPr>
        <p:txBody>
          <a:bodyPr anchor="b"/>
          <a:lstStyle>
            <a:lvl1pPr>
              <a:defRPr sz="2400"/>
            </a:lvl1pPr>
          </a:lstStyle>
          <a:p>
            <a:pPr/>
            <a:r>
              <a:t>Title Text</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677332" y="5367337"/>
            <a:ext cx="8596670" cy="674027"/>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C43"/>
        </a:solidFill>
      </p:bgPr>
    </p:bg>
    <p:spTree>
      <p:nvGrpSpPr>
        <p:cNvPr id="1" name=""/>
        <p:cNvGrpSpPr/>
        <p:nvPr/>
      </p:nvGrpSpPr>
      <p:grpSpPr>
        <a:xfrm>
          <a:off x="0" y="0"/>
          <a:ext cx="0" cy="0"/>
          <a:chOff x="0" y="0"/>
          <a:chExt cx="0" cy="0"/>
        </a:xfrm>
      </p:grpSpPr>
      <p:grpSp>
        <p:nvGrpSpPr>
          <p:cNvPr id="12" name="Group 7"/>
          <p:cNvGrpSpPr/>
          <p:nvPr/>
        </p:nvGrpSpPr>
        <p:grpSpPr>
          <a:xfrm>
            <a:off x="-5" y="-8469"/>
            <a:ext cx="12192007" cy="6866472"/>
            <a:chOff x="-1" y="0"/>
            <a:chExt cx="12192006" cy="6866471"/>
          </a:xfrm>
        </p:grpSpPr>
        <p:sp>
          <p:nvSpPr>
            <p:cNvPr id="2" name="Straight Connector 19"/>
            <p:cNvSpPr/>
            <p:nvPr/>
          </p:nvSpPr>
          <p:spPr>
            <a:xfrm>
              <a:off x="9371015" y="8465"/>
              <a:ext cx="1219201" cy="6858005"/>
            </a:xfrm>
            <a:prstGeom prst="line">
              <a:avLst/>
            </a:prstGeom>
            <a:noFill/>
            <a:ln w="9525" cap="rnd">
              <a:solidFill>
                <a:srgbClr val="262626"/>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9" y="3689880"/>
              <a:ext cx="4763561" cy="3176589"/>
            </a:xfrm>
            <a:prstGeom prst="line">
              <a:avLst/>
            </a:prstGeom>
            <a:noFill/>
            <a:ln w="9525" cap="rnd">
              <a:solidFill>
                <a:srgbClr val="262626"/>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8"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5" name="Rectangle 25"/>
            <p:cNvSpPr/>
            <p:nvPr/>
          </p:nvSpPr>
          <p:spPr>
            <a:xfrm>
              <a:off x="9603443"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6" name="Isosceles Triangle 23"/>
            <p:cNvSpPr/>
            <p:nvPr/>
          </p:nvSpPr>
          <p:spPr>
            <a:xfrm>
              <a:off x="8932335" y="3056466"/>
              <a:ext cx="3259670" cy="3810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7" name="Rectangle 27"/>
            <p:cNvSpPr/>
            <p:nvPr/>
          </p:nvSpPr>
          <p:spPr>
            <a:xfrm>
              <a:off x="9334502"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8" name="Rectangle 28"/>
            <p:cNvSpPr/>
            <p:nvPr/>
          </p:nvSpPr>
          <p:spPr>
            <a:xfrm>
              <a:off x="10898733" y="-1"/>
              <a:ext cx="1290097"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9" name="Rectangle 29"/>
            <p:cNvSpPr/>
            <p:nvPr/>
          </p:nvSpPr>
          <p:spPr>
            <a:xfrm>
              <a:off x="10939000" y="-1"/>
              <a:ext cx="12498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10" name="Isosceles Triangle 27"/>
            <p:cNvSpPr/>
            <p:nvPr/>
          </p:nvSpPr>
          <p:spPr>
            <a:xfrm>
              <a:off x="10371668" y="3598333"/>
              <a:ext cx="1817163"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sp>
          <p:nvSpPr>
            <p:cNvPr id="11" name="Isosceles Triangle 28"/>
            <p:cNvSpPr/>
            <p:nvPr/>
          </p:nvSpPr>
          <p:spPr>
            <a:xfrm>
              <a:off x="-2" y="4021666"/>
              <a:ext cx="448736" cy="2844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rebuchet MS"/>
                </a:defRPr>
              </a:pPr>
            </a:p>
          </p:txBody>
        </p:sp>
      </p:grpSp>
      <p:sp>
        <p:nvSpPr>
          <p:cNvPr id="13" name="Title Text"/>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1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5" y="6114706"/>
            <a:ext cx="224018" cy="218437"/>
          </a:xfrm>
          <a:prstGeom prst="rect">
            <a:avLst/>
          </a:prstGeom>
          <a:ln w="12700">
            <a:miter lim="400000"/>
          </a:ln>
        </p:spPr>
        <p:txBody>
          <a:bodyPr wrap="none" lIns="45718" tIns="45718" rIns="45718" bIns="45718" anchor="ctr">
            <a:spAutoFit/>
          </a:bodyPr>
          <a:lstStyle>
            <a:lvl1pPr algn="r">
              <a:defRPr sz="900">
                <a:solidFill>
                  <a:schemeClr val="accent1"/>
                </a:solidFill>
                <a:latin typeface="+mj-lt"/>
                <a:ea typeface="+mj-ea"/>
                <a:cs typeface="+mj-c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FFFFFF"/>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oo.gl/huF73s"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nfoworld.com/article/2625977/security-management/living-the-log-management-lifecycle.html" TargetMode="External"/><Relationship Id="rId3" Type="http://schemas.openxmlformats.org/officeDocument/2006/relationships/hyperlink" Target="https://www.zabbix.com/documentation/3.4/manual/appendix/items/activepassive#active_checks" TargetMode="External"/><Relationship Id="rId4" Type="http://schemas.openxmlformats.org/officeDocument/2006/relationships/hyperlink" Target="https://splunkbase.splunk.com" TargetMode="External"/><Relationship Id="rId5" Type="http://schemas.openxmlformats.org/officeDocument/2006/relationships/hyperlink" Target="https://answers.splunk.com" TargetMode="External"/><Relationship Id="rId6" Type="http://schemas.openxmlformats.org/officeDocument/2006/relationships/hyperlink" Target="http://docs.splunk.co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Title 1"/>
          <p:cNvSpPr txBox="1"/>
          <p:nvPr>
            <p:ph type="ctrTitle"/>
          </p:nvPr>
        </p:nvSpPr>
        <p:spPr>
          <a:xfrm>
            <a:off x="1320453" y="211838"/>
            <a:ext cx="7766937" cy="991811"/>
          </a:xfrm>
          <a:prstGeom prst="rect">
            <a:avLst/>
          </a:prstGeom>
        </p:spPr>
        <p:txBody>
          <a:bodyPr/>
          <a:lstStyle/>
          <a:p>
            <a:pPr/>
            <a:r>
              <a:t>Logging and Monitoring</a:t>
            </a:r>
          </a:p>
        </p:txBody>
      </p:sp>
      <p:sp>
        <p:nvSpPr>
          <p:cNvPr id="187"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pic>
        <p:nvPicPr>
          <p:cNvPr id="188" name="Picture 1" descr="Picture 1"/>
          <p:cNvPicPr>
            <a:picLocks noChangeAspect="1"/>
          </p:cNvPicPr>
          <p:nvPr/>
        </p:nvPicPr>
        <p:blipFill>
          <a:blip r:embed="rId2">
            <a:extLst/>
          </a:blip>
          <a:stretch>
            <a:fillRect/>
          </a:stretch>
        </p:blipFill>
        <p:spPr>
          <a:xfrm>
            <a:off x="1977887" y="1203649"/>
            <a:ext cx="6907697" cy="460743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29"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30" name="TextBox 4"/>
          <p:cNvSpPr txBox="1"/>
          <p:nvPr/>
        </p:nvSpPr>
        <p:spPr>
          <a:xfrm>
            <a:off x="788610" y="1179163"/>
            <a:ext cx="9321487" cy="42252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Zabbix Server</a:t>
            </a:r>
          </a:p>
          <a:p>
            <a:pPr>
              <a:lnSpc>
                <a:spcPct val="150000"/>
              </a:lnSpc>
              <a:defRPr>
                <a:solidFill>
                  <a:srgbClr val="FFFFFF"/>
                </a:solidFill>
                <a:latin typeface="+mj-lt"/>
                <a:ea typeface="+mj-ea"/>
                <a:cs typeface="+mj-cs"/>
                <a:sym typeface="Trebuchet MS"/>
              </a:defRPr>
            </a:pPr>
          </a:p>
          <a:p>
            <a:pPr marL="228600" indent="-228600">
              <a:lnSpc>
                <a:spcPct val="150000"/>
              </a:lnSpc>
              <a:buSzPct val="80000"/>
              <a:buBlip>
                <a:blip r:embed="rId2"/>
              </a:buBlip>
              <a:defRPr>
                <a:solidFill>
                  <a:srgbClr val="FFFFFF"/>
                </a:solidFill>
                <a:latin typeface="+mj-lt"/>
                <a:ea typeface="+mj-ea"/>
                <a:cs typeface="+mj-cs"/>
                <a:sym typeface="Trebuchet MS"/>
              </a:defRPr>
            </a:pPr>
            <a:r>
              <a:t>is the central process of Zabbix software;</a:t>
            </a:r>
          </a:p>
          <a:p>
            <a:pPr marL="228600" indent="-228600">
              <a:lnSpc>
                <a:spcPct val="150000"/>
              </a:lnSpc>
              <a:buSzPct val="80000"/>
              <a:buBlip>
                <a:blip r:embed="rId2"/>
              </a:buBlip>
              <a:defRPr>
                <a:solidFill>
                  <a:srgbClr val="FFFFFF"/>
                </a:solidFill>
                <a:latin typeface="+mj-lt"/>
                <a:ea typeface="+mj-ea"/>
                <a:cs typeface="+mj-cs"/>
                <a:sym typeface="Trebuchet MS"/>
              </a:defRPr>
            </a:pPr>
            <a:r>
              <a:t>performs the polling and trapping of data, calculates triggers, sends notifications;</a:t>
            </a:r>
          </a:p>
          <a:p>
            <a:pPr marL="228600" indent="-228600">
              <a:lnSpc>
                <a:spcPct val="150000"/>
              </a:lnSpc>
              <a:buSzPct val="80000"/>
              <a:buBlip>
                <a:blip r:embed="rId2"/>
              </a:buBlip>
              <a:defRPr>
                <a:solidFill>
                  <a:srgbClr val="FFFFFF"/>
                </a:solidFill>
                <a:latin typeface="+mj-lt"/>
                <a:ea typeface="+mj-ea"/>
                <a:cs typeface="+mj-cs"/>
                <a:sym typeface="Trebuchet MS"/>
              </a:defRPr>
            </a:pPr>
            <a:r>
              <a:t>central repository for configuration, statistical and operational data;</a:t>
            </a:r>
          </a:p>
          <a:p>
            <a:pPr marL="228600" indent="-228600">
              <a:lnSpc>
                <a:spcPct val="150000"/>
              </a:lnSpc>
              <a:buSzPct val="80000"/>
              <a:buBlip>
                <a:blip r:embed="rId2"/>
              </a:buBlip>
              <a:defRPr>
                <a:solidFill>
                  <a:srgbClr val="FFFFFF"/>
                </a:solidFill>
                <a:latin typeface="+mj-lt"/>
                <a:ea typeface="+mj-ea"/>
                <a:cs typeface="+mj-cs"/>
                <a:sym typeface="Trebuchet MS"/>
              </a:defRPr>
            </a:pPr>
            <a:r>
              <a:t>components of Zabbix server are: server, web frontend and database storage;</a:t>
            </a:r>
          </a:p>
          <a:p>
            <a:pPr marL="228600" indent="-228600">
              <a:lnSpc>
                <a:spcPct val="150000"/>
              </a:lnSpc>
              <a:buSzPct val="80000"/>
              <a:buBlip>
                <a:blip r:embed="rId2"/>
              </a:buBlip>
              <a:defRPr>
                <a:solidFill>
                  <a:srgbClr val="FFFFFF"/>
                </a:solidFill>
                <a:latin typeface="+mj-lt"/>
                <a:ea typeface="+mj-ea"/>
                <a:cs typeface="+mj-cs"/>
                <a:sym typeface="Trebuchet MS"/>
              </a:defRPr>
            </a:pPr>
            <a:r>
              <a:t>Zabbix server is designed to run as a non-root user;</a:t>
            </a:r>
          </a:p>
          <a:p>
            <a:pPr marL="228600" indent="-228600">
              <a:lnSpc>
                <a:spcPct val="150000"/>
              </a:lnSpc>
              <a:buSzPct val="80000"/>
              <a:buBlip>
                <a:blip r:embed="rId2"/>
              </a:buBlip>
              <a:defRPr>
                <a:solidFill>
                  <a:srgbClr val="FFFFFF"/>
                </a:solidFill>
                <a:latin typeface="+mj-lt"/>
                <a:ea typeface="+mj-ea"/>
                <a:cs typeface="+mj-cs"/>
                <a:sym typeface="Trebuchet MS"/>
              </a:defRPr>
            </a:pPr>
            <a:r>
              <a:t>UNIX is the only operating system that can consistently deliver the necessary performance, fault tolerance and resilience;</a:t>
            </a:r>
          </a:p>
          <a:p>
            <a:pPr marL="228600" indent="-228600">
              <a:buSzPct val="80000"/>
              <a:buBlip>
                <a:blip r:embed="rId2"/>
              </a:buBlip>
              <a:defRPr>
                <a:solidFill>
                  <a:srgbClr val="FFFFFF"/>
                </a:solidFill>
                <a:latin typeface="+mj-lt"/>
                <a:ea typeface="+mj-ea"/>
                <a:cs typeface="+mj-cs"/>
                <a:sym typeface="Trebuchet MS"/>
              </a:defRPr>
            </a:pPr>
            <a:r>
              <a:t>by default listens on port 10051</a:t>
            </a:r>
            <a:endParaRPr b="1"/>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33"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34" name="TextBox 4"/>
          <p:cNvSpPr txBox="1"/>
          <p:nvPr/>
        </p:nvSpPr>
        <p:spPr>
          <a:xfrm>
            <a:off x="788610" y="1179163"/>
            <a:ext cx="9321487" cy="5958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Zabbix Agent</a:t>
            </a:r>
          </a:p>
          <a:p>
            <a:pPr marL="228600" indent="-228600">
              <a:lnSpc>
                <a:spcPct val="150000"/>
              </a:lnSpc>
              <a:buSzPct val="80000"/>
              <a:buBlip>
                <a:blip r:embed="rId3"/>
              </a:buBlip>
              <a:defRPr>
                <a:solidFill>
                  <a:srgbClr val="FFFFFF"/>
                </a:solidFill>
                <a:latin typeface="+mj-lt"/>
                <a:ea typeface="+mj-ea"/>
                <a:cs typeface="+mj-cs"/>
                <a:sym typeface="Trebuchet MS"/>
              </a:defRPr>
            </a:pPr>
            <a:r>
              <a:t>gathers operational information locally and reports data to Zabbix server;</a:t>
            </a:r>
          </a:p>
          <a:p>
            <a:pPr marL="228600" indent="-228600">
              <a:lnSpc>
                <a:spcPct val="150000"/>
              </a:lnSpc>
              <a:buSzPct val="80000"/>
              <a:buBlip>
                <a:blip r:embed="rId3"/>
              </a:buBlip>
              <a:defRPr>
                <a:solidFill>
                  <a:srgbClr val="FFFFFF"/>
                </a:solidFill>
                <a:latin typeface="+mj-lt"/>
                <a:ea typeface="+mj-ea"/>
                <a:cs typeface="+mj-cs"/>
                <a:sym typeface="Trebuchet MS"/>
              </a:defRPr>
            </a:pPr>
            <a:r>
              <a:t>performs two types of checks:</a:t>
            </a:r>
          </a:p>
          <a:p>
            <a:pPr lvl="1" indent="228600">
              <a:lnSpc>
                <a:spcPct val="150000"/>
              </a:lnSpc>
              <a:defRPr>
                <a:solidFill>
                  <a:srgbClr val="6C921C"/>
                </a:solidFill>
                <a:latin typeface="+mj-lt"/>
                <a:ea typeface="+mj-ea"/>
                <a:cs typeface="+mj-cs"/>
                <a:sym typeface="Trebuchet MS"/>
              </a:defRPr>
            </a:pPr>
            <a:r>
              <a:t>passive</a:t>
            </a:r>
            <a:r>
              <a:rPr>
                <a:solidFill>
                  <a:srgbClr val="FFFFFF"/>
                </a:solidFill>
              </a:rPr>
              <a:t> - responds to a data request;</a:t>
            </a:r>
            <a:endParaRPr>
              <a:solidFill>
                <a:srgbClr val="FFFFFF"/>
              </a:solidFill>
            </a:endParaRPr>
          </a:p>
          <a:p>
            <a:pPr lvl="1" indent="228600">
              <a:lnSpc>
                <a:spcPct val="150000"/>
              </a:lnSpc>
              <a:defRPr>
                <a:solidFill>
                  <a:srgbClr val="6C921C"/>
                </a:solidFill>
                <a:latin typeface="+mj-lt"/>
                <a:ea typeface="+mj-ea"/>
                <a:cs typeface="+mj-cs"/>
                <a:sym typeface="Trebuchet MS"/>
              </a:defRPr>
            </a:pPr>
            <a:r>
              <a:t>active</a:t>
            </a:r>
            <a:r>
              <a:rPr>
                <a:solidFill>
                  <a:srgbClr val="FFFFFF"/>
                </a:solidFill>
              </a:rPr>
              <a:t> - retrieves a list of items from ZS, and periodically sends the response.</a:t>
            </a:r>
            <a:endParaRPr>
              <a:solidFill>
                <a:srgbClr val="FFFFFF"/>
              </a:solidFill>
            </a:endParaRPr>
          </a:p>
          <a:p>
            <a:pPr marL="228600" indent="-228600">
              <a:lnSpc>
                <a:spcPct val="150000"/>
              </a:lnSpc>
              <a:buSzPct val="80000"/>
              <a:buBlip>
                <a:blip r:embed="rId3"/>
              </a:buBlip>
              <a:defRPr>
                <a:solidFill>
                  <a:srgbClr val="FFFFFF"/>
                </a:solidFill>
                <a:latin typeface="+mj-lt"/>
                <a:ea typeface="+mj-ea"/>
                <a:cs typeface="+mj-cs"/>
                <a:sym typeface="Trebuchet MS"/>
              </a:defRPr>
            </a:pPr>
            <a:r>
              <a:t>uses two types of items 'Zabbix agent' or 'Zabbix agent (active)’.</a:t>
            </a:r>
          </a:p>
          <a:p>
            <a:pPr>
              <a:lnSpc>
                <a:spcPct val="150000"/>
              </a:lnSpc>
              <a:defRPr>
                <a:solidFill>
                  <a:srgbClr val="FFFFFF"/>
                </a:solidFill>
                <a:latin typeface="+mj-lt"/>
                <a:ea typeface="+mj-ea"/>
                <a:cs typeface="+mj-cs"/>
                <a:sym typeface="Trebuchet MS"/>
              </a:defRPr>
            </a:pPr>
          </a:p>
          <a:p>
            <a:pPr marL="228600" indent="-228600">
              <a:lnSpc>
                <a:spcPct val="150000"/>
              </a:lnSpc>
              <a:buSzPct val="80000"/>
              <a:buBlip>
                <a:blip r:embed="rId3"/>
              </a:buBlip>
              <a:defRPr>
                <a:solidFill>
                  <a:srgbClr val="FFFFFF"/>
                </a:solidFill>
                <a:latin typeface="+mj-lt"/>
                <a:ea typeface="+mj-ea"/>
                <a:cs typeface="+mj-cs"/>
                <a:sym typeface="Trebuchet MS"/>
              </a:defRPr>
            </a:pPr>
            <a:r>
              <a:t>parameters have to be configured in zabbix_agentd.conf:</a:t>
            </a:r>
          </a:p>
          <a:p>
            <a:pPr>
              <a:lnSpc>
                <a:spcPct val="150000"/>
              </a:lnSpc>
              <a:defRPr i="1">
                <a:solidFill>
                  <a:srgbClr val="FFFFFF"/>
                </a:solidFill>
                <a:latin typeface="+mj-lt"/>
                <a:ea typeface="+mj-ea"/>
                <a:cs typeface="+mj-cs"/>
                <a:sym typeface="Trebuchet MS"/>
              </a:defRPr>
            </a:pPr>
            <a:r>
              <a:t>    </a:t>
            </a:r>
            <a:r>
              <a:rPr i="0">
                <a:solidFill>
                  <a:srgbClr val="6C921C"/>
                </a:solidFill>
              </a:rPr>
              <a:t>Server </a:t>
            </a:r>
            <a:r>
              <a:rPr i="0"/>
              <a:t>- (e.g. 127.0.0.1)</a:t>
            </a:r>
          </a:p>
          <a:p>
            <a:pPr>
              <a:lnSpc>
                <a:spcPct val="150000"/>
              </a:lnSpc>
              <a:defRPr i="1">
                <a:solidFill>
                  <a:srgbClr val="FFFFFF"/>
                </a:solidFill>
                <a:latin typeface="+mj-lt"/>
                <a:ea typeface="+mj-ea"/>
                <a:cs typeface="+mj-cs"/>
                <a:sym typeface="Trebuchet MS"/>
              </a:defRPr>
            </a:pPr>
            <a:r>
              <a:t>    </a:t>
            </a:r>
            <a:r>
              <a:rPr i="0">
                <a:solidFill>
                  <a:srgbClr val="6C921C"/>
                </a:solidFill>
              </a:rPr>
              <a:t>Hostname </a:t>
            </a:r>
            <a:r>
              <a:t>- </a:t>
            </a:r>
            <a:r>
              <a:rPr i="0"/>
              <a:t>required for active checks, matches hostname in web interface</a:t>
            </a:r>
          </a:p>
          <a:p>
            <a:pPr>
              <a:lnSpc>
                <a:spcPct val="150000"/>
              </a:lnSpc>
              <a:defRPr>
                <a:solidFill>
                  <a:srgbClr val="FFFFFF"/>
                </a:solidFill>
                <a:latin typeface="+mj-lt"/>
                <a:ea typeface="+mj-ea"/>
                <a:cs typeface="+mj-cs"/>
                <a:sym typeface="Trebuchet MS"/>
              </a:defRPr>
            </a:pPr>
            <a:r>
              <a:t>    </a:t>
            </a:r>
            <a:r>
              <a:rPr>
                <a:solidFill>
                  <a:schemeClr val="accent1">
                    <a:lumOff val="-9098"/>
                  </a:schemeClr>
                </a:solidFill>
              </a:rPr>
              <a:t>LogFilePath</a:t>
            </a:r>
            <a:r>
              <a:t> = /var/log/messages</a:t>
            </a:r>
            <a:endParaRPr i="1"/>
          </a:p>
          <a:p>
            <a:pPr marL="228600" indent="-228600">
              <a:lnSpc>
                <a:spcPct val="150000"/>
              </a:lnSpc>
              <a:buSzPct val="80000"/>
              <a:buBlip>
                <a:blip r:embed="rId3"/>
              </a:buBlip>
              <a:defRPr>
                <a:solidFill>
                  <a:srgbClr val="FFFFFF"/>
                </a:solidFill>
                <a:latin typeface="+mj-lt"/>
                <a:ea typeface="+mj-ea"/>
                <a:cs typeface="+mj-cs"/>
                <a:sym typeface="Trebuchet MS"/>
              </a:defRPr>
            </a:pPr>
            <a:r>
              <a:t>listens on port 10050</a:t>
            </a:r>
            <a:endParaRPr b="1"/>
          </a:p>
          <a:p>
            <a:pPr>
              <a:lnSpc>
                <a:spcPct val="150000"/>
              </a:lnSpc>
              <a:defRPr b="1">
                <a:solidFill>
                  <a:srgbClr val="FFFFFF"/>
                </a:solidFill>
                <a:latin typeface="+mj-lt"/>
                <a:ea typeface="+mj-ea"/>
                <a:cs typeface="+mj-cs"/>
                <a:sym typeface="Trebuchet MS"/>
              </a:defRPr>
            </a:pPr>
          </a:p>
          <a:p>
            <a:pPr>
              <a:lnSpc>
                <a:spcPct val="150000"/>
              </a:lnSpc>
              <a:defRPr b="1">
                <a:solidFill>
                  <a:srgbClr val="FFFFFF"/>
                </a:solidFill>
                <a:latin typeface="+mj-lt"/>
                <a:ea typeface="+mj-ea"/>
                <a:cs typeface="+mj-cs"/>
                <a:sym typeface="Trebuchet MS"/>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39"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40" name="TextBox 4"/>
          <p:cNvSpPr txBox="1"/>
          <p:nvPr/>
        </p:nvSpPr>
        <p:spPr>
          <a:xfrm>
            <a:off x="943511" y="1069653"/>
            <a:ext cx="9321488" cy="4758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Zabbix Proxy</a:t>
            </a:r>
          </a:p>
          <a:p>
            <a:pPr marL="180472" indent="-180472">
              <a:lnSpc>
                <a:spcPct val="150000"/>
              </a:lnSpc>
              <a:buSzPct val="60000"/>
              <a:buBlip>
                <a:blip r:embed="rId2"/>
              </a:buBlip>
              <a:defRPr>
                <a:solidFill>
                  <a:srgbClr val="FFFFFF"/>
                </a:solidFill>
                <a:latin typeface="+mj-lt"/>
                <a:ea typeface="+mj-ea"/>
                <a:cs typeface="+mj-cs"/>
                <a:sym typeface="Trebuchet MS"/>
              </a:defRPr>
            </a:pPr>
            <a:r>
              <a:t>collects performance and availability data on behalf of Zabbix server.</a:t>
            </a:r>
          </a:p>
          <a:p>
            <a:pPr marL="180472" indent="-180472">
              <a:lnSpc>
                <a:spcPct val="150000"/>
              </a:lnSpc>
              <a:buSzPct val="60000"/>
              <a:buBlip>
                <a:blip r:embed="rId2"/>
              </a:buBlip>
              <a:defRPr>
                <a:solidFill>
                  <a:srgbClr val="FFFFFF"/>
                </a:solidFill>
                <a:latin typeface="+mj-lt"/>
                <a:ea typeface="+mj-ea"/>
                <a:cs typeface="+mj-cs"/>
                <a:sym typeface="Trebuchet MS"/>
              </a:defRPr>
            </a:pPr>
            <a:r>
              <a:t>an optional part of Zabbix deployment;</a:t>
            </a:r>
          </a:p>
          <a:p>
            <a:pPr marL="180472" indent="-180472">
              <a:lnSpc>
                <a:spcPct val="150000"/>
              </a:lnSpc>
              <a:buSzPct val="60000"/>
              <a:buBlip>
                <a:blip r:embed="rId2"/>
              </a:buBlip>
              <a:defRPr>
                <a:solidFill>
                  <a:srgbClr val="FFFFFF"/>
                </a:solidFill>
                <a:latin typeface="+mj-lt"/>
                <a:ea typeface="+mj-ea"/>
                <a:cs typeface="+mj-cs"/>
                <a:sym typeface="Trebuchet MS"/>
              </a:defRPr>
            </a:pPr>
            <a:r>
              <a:t>beneficial to distribute the load of a single Zabbix server.</a:t>
            </a:r>
            <a:endParaRPr u="sng">
              <a:uFill>
                <a:solidFill>
                  <a:srgbClr val="99CA3C"/>
                </a:solidFill>
              </a:uFill>
            </a:endParaRPr>
          </a:p>
          <a:p>
            <a:pPr marL="180472" indent="-180472">
              <a:lnSpc>
                <a:spcPct val="150000"/>
              </a:lnSpc>
              <a:buSzPct val="60000"/>
              <a:buBlip>
                <a:blip r:embed="rId2"/>
              </a:buBlip>
              <a:defRPr>
                <a:solidFill>
                  <a:srgbClr val="FFFFFF"/>
                </a:solidFill>
                <a:latin typeface="+mj-lt"/>
                <a:ea typeface="+mj-ea"/>
                <a:cs typeface="+mj-cs"/>
                <a:sym typeface="Trebuchet MS"/>
              </a:defRPr>
            </a:pPr>
            <a:r>
              <a:t>if Zabbix server and proxy are installed on the same host, their databases must be created with different names</a:t>
            </a: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p:txBody>
      </p:sp>
      <p:graphicFrame>
        <p:nvGraphicFramePr>
          <p:cNvPr id="241" name="Table 5"/>
          <p:cNvGraphicFramePr/>
          <p:nvPr/>
        </p:nvGraphicFramePr>
        <p:xfrm>
          <a:off x="1083819" y="4092406"/>
          <a:ext cx="4007326" cy="3708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07325"/>
              </a:tblGrid>
              <a:tr h="370840">
                <a:tc>
                  <a:txBody>
                    <a:bodyPr/>
                    <a:lstStyle/>
                    <a:p>
                      <a:pPr algn="l">
                        <a:defRPr b="1" sz="1800">
                          <a:solidFill>
                            <a:srgbClr val="FFFFFF"/>
                          </a:solidFill>
                        </a:defRPr>
                      </a:pPr>
                      <a:r>
                        <a:t>vi /etc/zabbix/zabbix_proxy.conf </a:t>
                      </a:r>
                    </a:p>
                    <a:p>
                      <a:pPr algn="l">
                        <a:defRPr b="1" sz="1800">
                          <a:solidFill>
                            <a:srgbClr val="FFFFFF"/>
                          </a:solidFill>
                        </a:defRPr>
                      </a:pPr>
                    </a:p>
                    <a:p>
                      <a:pPr algn="l">
                        <a:defRPr b="1" sz="1800">
                          <a:solidFill>
                            <a:srgbClr val="FFFFFF"/>
                          </a:solidFill>
                        </a:defRPr>
                      </a:pPr>
                      <a:r>
                        <a:t>DBHost=localhost </a:t>
                      </a:r>
                    </a:p>
                    <a:p>
                      <a:pPr algn="l">
                        <a:defRPr b="1" sz="1800">
                          <a:solidFill>
                            <a:srgbClr val="FFFFFF"/>
                          </a:solidFill>
                        </a:defRPr>
                      </a:pPr>
                      <a:r>
                        <a:t>DBName=zabbix </a:t>
                      </a:r>
                    </a:p>
                    <a:p>
                      <a:pPr algn="l">
                        <a:defRPr b="1" sz="1800">
                          <a:solidFill>
                            <a:srgbClr val="FFFFFF"/>
                          </a:solidFill>
                        </a:defRPr>
                      </a:pPr>
                      <a:r>
                        <a:t>DBUser=zabbix </a:t>
                      </a:r>
                    </a:p>
                    <a:p>
                      <a:pPr algn="l">
                        <a:defRPr b="1" sz="1800">
                          <a:solidFill>
                            <a:srgbClr val="FFFFFF"/>
                          </a:solidFill>
                        </a:defRPr>
                      </a:pPr>
                      <a:r>
                        <a:t>DBPassword=&lt;password&gt;</a:t>
                      </a:r>
                    </a:p>
                  </a:txBody>
                  <a:tcPr marL="45720" marR="45720" marT="45720" marB="45720" anchor="t" anchorCtr="0" horzOverflow="overflow">
                    <a:lnB w="38100">
                      <a:solidFill>
                        <a:srgbClr val="FFFFFF"/>
                      </a:solidFill>
                    </a:lnB>
                    <a:solidFill>
                      <a:schemeClr val="accent2"/>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44"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45" name="TextBox 4"/>
          <p:cNvSpPr txBox="1"/>
          <p:nvPr/>
        </p:nvSpPr>
        <p:spPr>
          <a:xfrm>
            <a:off x="907008" y="1081822"/>
            <a:ext cx="9321488" cy="55587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Zabbix Web Key Notions:</a:t>
            </a:r>
          </a:p>
          <a:p>
            <a:pPr marL="228600" indent="-228600">
              <a:lnSpc>
                <a:spcPct val="150000"/>
              </a:lnSpc>
              <a:buSzPct val="80000"/>
              <a:buBlip>
                <a:blip r:embed="rId3"/>
              </a:buBlip>
              <a:defRPr b="1">
                <a:solidFill>
                  <a:schemeClr val="accent1">
                    <a:lumOff val="-9098"/>
                  </a:schemeClr>
                </a:solidFill>
                <a:latin typeface="+mj-lt"/>
                <a:ea typeface="+mj-ea"/>
                <a:cs typeface="+mj-cs"/>
                <a:sym typeface="Trebuchet MS"/>
              </a:defRPr>
            </a:pPr>
            <a:r>
              <a:t>Item</a:t>
            </a:r>
            <a:r>
              <a:rPr b="0"/>
              <a:t> </a:t>
            </a:r>
            <a:r>
              <a:rPr b="0">
                <a:solidFill>
                  <a:srgbClr val="FFFFFF"/>
                </a:solidFill>
              </a:rPr>
              <a:t>– gather data as metrics from a host, uses keys and parameters  system.cpu.load</a:t>
            </a:r>
            <a:r>
              <a:rPr>
                <a:solidFill>
                  <a:srgbClr val="FFFFFF"/>
                </a:solidFill>
              </a:rPr>
              <a:t>[avg5] to retrieve data. </a:t>
            </a:r>
            <a:endParaRPr>
              <a:solidFill>
                <a:srgbClr val="FFFFFF"/>
              </a:solidFill>
            </a:endParaRPr>
          </a:p>
          <a:p>
            <a:pPr>
              <a:lnSpc>
                <a:spcPct val="150000"/>
              </a:lnSpc>
              <a:defRPr b="1">
                <a:solidFill>
                  <a:srgbClr val="FFFFFF"/>
                </a:solidFill>
                <a:latin typeface="+mj-lt"/>
                <a:ea typeface="+mj-ea"/>
                <a:cs typeface="+mj-cs"/>
                <a:sym typeface="Trebuchet MS"/>
              </a:defRPr>
            </a:pPr>
          </a:p>
          <a:p>
            <a:pPr marL="228600" indent="-228600">
              <a:lnSpc>
                <a:spcPct val="150000"/>
              </a:lnSpc>
              <a:buSzPct val="80000"/>
              <a:buBlip>
                <a:blip r:embed="rId3"/>
              </a:buBlip>
              <a:defRPr b="1">
                <a:solidFill>
                  <a:schemeClr val="accent1">
                    <a:lumOff val="-9098"/>
                  </a:schemeClr>
                </a:solidFill>
                <a:latin typeface="+mj-lt"/>
                <a:ea typeface="+mj-ea"/>
                <a:cs typeface="+mj-cs"/>
                <a:sym typeface="Trebuchet MS"/>
              </a:defRPr>
            </a:pPr>
            <a:r>
              <a:t>Template</a:t>
            </a:r>
            <a:r>
              <a:rPr>
                <a:solidFill>
                  <a:srgbClr val="FFFFFF"/>
                </a:solidFill>
              </a:rPr>
              <a:t> -</a:t>
            </a:r>
            <a:r>
              <a:rPr b="0">
                <a:solidFill>
                  <a:srgbClr val="FFFFFF"/>
                </a:solidFill>
              </a:rPr>
              <a:t> set of entities for multiple hosts (items, triggers, graphs)</a:t>
            </a:r>
            <a:endParaRPr>
              <a:solidFill>
                <a:srgbClr val="FFFFFF"/>
              </a:solidFill>
            </a:endParaRPr>
          </a:p>
          <a:p>
            <a:pPr marL="228600" indent="-228600">
              <a:lnSpc>
                <a:spcPct val="150000"/>
              </a:lnSpc>
              <a:buSzPct val="80000"/>
              <a:buBlip>
                <a:blip r:embed="rId3"/>
              </a:buBlip>
              <a:defRPr b="1">
                <a:solidFill>
                  <a:schemeClr val="accent1">
                    <a:lumOff val="-9098"/>
                  </a:schemeClr>
                </a:solidFill>
                <a:latin typeface="+mj-lt"/>
                <a:ea typeface="+mj-ea"/>
                <a:cs typeface="+mj-cs"/>
                <a:sym typeface="Trebuchet MS"/>
              </a:defRPr>
            </a:pPr>
            <a:r>
              <a:t>Visualizations:</a:t>
            </a:r>
            <a:endParaRPr>
              <a:solidFill>
                <a:srgbClr val="FFFFFF"/>
              </a:solidFill>
            </a:endParaRPr>
          </a:p>
          <a:p>
            <a:pPr lvl="4">
              <a:lnSpc>
                <a:spcPct val="150000"/>
              </a:lnSpc>
              <a:defRPr b="1">
                <a:solidFill>
                  <a:srgbClr val="FFFFFF"/>
                </a:solidFill>
                <a:latin typeface="+mj-lt"/>
                <a:ea typeface="+mj-ea"/>
                <a:cs typeface="+mj-cs"/>
                <a:sym typeface="Trebuchet MS"/>
              </a:defRPr>
            </a:pPr>
            <a:r>
              <a:t>   </a:t>
            </a:r>
            <a:r>
              <a:rPr b="0"/>
              <a:t>graph - visual representation of info based on history and trends;</a:t>
            </a:r>
          </a:p>
          <a:p>
            <a:pPr>
              <a:lnSpc>
                <a:spcPct val="150000"/>
              </a:lnSpc>
              <a:defRPr>
                <a:solidFill>
                  <a:srgbClr val="FFFFFF"/>
                </a:solidFill>
                <a:latin typeface="+mj-lt"/>
                <a:ea typeface="+mj-ea"/>
                <a:cs typeface="+mj-cs"/>
                <a:sym typeface="Trebuchet MS"/>
              </a:defRPr>
            </a:pPr>
            <a:r>
              <a:t>   network maps - overview of your infrastructure;</a:t>
            </a:r>
          </a:p>
          <a:p>
            <a:pPr lvl="4">
              <a:lnSpc>
                <a:spcPct val="150000"/>
              </a:lnSpc>
              <a:defRPr>
                <a:solidFill>
                  <a:srgbClr val="FFFFFF"/>
                </a:solidFill>
                <a:latin typeface="+mj-lt"/>
                <a:ea typeface="+mj-ea"/>
                <a:cs typeface="+mj-cs"/>
                <a:sym typeface="Trebuchet MS"/>
              </a:defRPr>
            </a:pPr>
            <a:r>
              <a:t>   screen - is a table that groups information from various sources for a quick overview</a:t>
            </a:r>
          </a:p>
          <a:p>
            <a:pPr>
              <a:lnSpc>
                <a:spcPct val="150000"/>
              </a:lnSpc>
              <a:defRPr>
                <a:solidFill>
                  <a:srgbClr val="FFFFFF"/>
                </a:solidFill>
                <a:latin typeface="+mj-lt"/>
                <a:ea typeface="+mj-ea"/>
                <a:cs typeface="+mj-cs"/>
                <a:sym typeface="Trebuchet MS"/>
              </a:defRPr>
            </a:pPr>
            <a:r>
              <a:t>  </a:t>
            </a:r>
          </a:p>
          <a:p>
            <a:pPr marL="228600" indent="-228600">
              <a:lnSpc>
                <a:spcPct val="150000"/>
              </a:lnSpc>
              <a:buSzPct val="80000"/>
              <a:buBlip>
                <a:blip r:embed="rId3"/>
              </a:buBlip>
              <a:defRPr b="1">
                <a:solidFill>
                  <a:schemeClr val="accent1">
                    <a:lumOff val="-9098"/>
                  </a:schemeClr>
                </a:solidFill>
                <a:latin typeface="+mj-lt"/>
                <a:ea typeface="+mj-ea"/>
                <a:cs typeface="+mj-cs"/>
                <a:sym typeface="Trebuchet MS"/>
              </a:defRPr>
            </a:pPr>
            <a:r>
              <a:t>Trigger </a:t>
            </a:r>
            <a:r>
              <a:rPr b="0">
                <a:solidFill>
                  <a:srgbClr val="FFFFFF"/>
                </a:solidFill>
              </a:rPr>
              <a:t>- expression that defines a threshold of what state of data is “acceptable”. </a:t>
            </a:r>
            <a:endParaRPr>
              <a:solidFill>
                <a:srgbClr val="FFFFFF"/>
              </a:solidFill>
            </a:endParaRPr>
          </a:p>
          <a:p>
            <a:pPr marL="228600" indent="-228600">
              <a:lnSpc>
                <a:spcPct val="150000"/>
              </a:lnSpc>
              <a:buSzPct val="80000"/>
              <a:buBlip>
                <a:blip r:embed="rId3"/>
              </a:buBlip>
              <a:defRPr b="1">
                <a:solidFill>
                  <a:schemeClr val="accent1">
                    <a:lumOff val="-9098"/>
                  </a:schemeClr>
                </a:solidFill>
                <a:latin typeface="+mj-lt"/>
                <a:ea typeface="+mj-ea"/>
                <a:cs typeface="+mj-cs"/>
                <a:sym typeface="Trebuchet MS"/>
              </a:defRPr>
            </a:pPr>
            <a:r>
              <a:t>Event</a:t>
            </a:r>
            <a:r>
              <a:rPr b="0"/>
              <a:t> </a:t>
            </a:r>
            <a:r>
              <a:rPr b="0">
                <a:solidFill>
                  <a:srgbClr val="FFFFFF"/>
                </a:solidFill>
              </a:rPr>
              <a:t>- discovery event, trigger event, auto registration events and internal events</a:t>
            </a:r>
            <a:endParaRPr>
              <a:solidFill>
                <a:srgbClr val="FFFFFF"/>
              </a:solidFill>
            </a:endParaRPr>
          </a:p>
          <a:p>
            <a:pPr>
              <a:lnSpc>
                <a:spcPct val="150000"/>
              </a:lnSpc>
              <a:defRPr>
                <a:solidFill>
                  <a:srgbClr val="FFFFFF"/>
                </a:solidFill>
                <a:latin typeface="+mj-lt"/>
                <a:ea typeface="+mj-ea"/>
                <a:cs typeface="+mj-cs"/>
                <a:sym typeface="Trebuchet MS"/>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50" name="Subtitle 2"/>
          <p:cNvSpPr txBox="1"/>
          <p:nvPr>
            <p:ph type="subTitle" sz="quarter" idx="1"/>
          </p:nvPr>
        </p:nvSpPr>
        <p:spPr>
          <a:xfrm>
            <a:off x="4385181" y="6430138"/>
            <a:ext cx="7766937" cy="1096902"/>
          </a:xfrm>
          <a:prstGeom prst="rect">
            <a:avLst/>
          </a:prstGeom>
        </p:spPr>
        <p:txBody>
          <a:bodyPr/>
          <a:lstStyle>
            <a:lvl1pPr>
              <a:defRPr sz="1600"/>
            </a:lvl1pPr>
          </a:lstStyle>
          <a:p>
            <a:pPr/>
            <a:r>
              <a:t>Presentation created by Iryna Diudiuk</a:t>
            </a:r>
          </a:p>
        </p:txBody>
      </p:sp>
      <p:sp>
        <p:nvSpPr>
          <p:cNvPr id="251" name="TextBox 4"/>
          <p:cNvSpPr txBox="1"/>
          <p:nvPr/>
        </p:nvSpPr>
        <p:spPr>
          <a:xfrm>
            <a:off x="907008" y="1081822"/>
            <a:ext cx="9321488" cy="2491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Graph view —&gt;</a:t>
            </a:r>
          </a:p>
          <a:p>
            <a:pPr>
              <a:lnSpc>
                <a:spcPct val="150000"/>
              </a:lnSpc>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p:txBody>
      </p:sp>
      <p:pic>
        <p:nvPicPr>
          <p:cNvPr id="252" name="Screen Shot 2018-02-19 at 11.21.45.png" descr="Screen Shot 2018-02-19 at 11.21.45.png"/>
          <p:cNvPicPr>
            <a:picLocks noChangeAspect="1"/>
          </p:cNvPicPr>
          <p:nvPr/>
        </p:nvPicPr>
        <p:blipFill>
          <a:blip r:embed="rId3">
            <a:extLst/>
          </a:blip>
          <a:stretch>
            <a:fillRect/>
          </a:stretch>
        </p:blipFill>
        <p:spPr>
          <a:xfrm>
            <a:off x="2694706" y="1189084"/>
            <a:ext cx="8364594" cy="455483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57" name="TextBox 4"/>
          <p:cNvSpPr txBox="1"/>
          <p:nvPr/>
        </p:nvSpPr>
        <p:spPr>
          <a:xfrm>
            <a:off x="907008" y="1081822"/>
            <a:ext cx="9321488" cy="222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Network Map view —&gt;</a:t>
            </a:r>
          </a:p>
          <a:p>
            <a:pPr>
              <a:lnSpc>
                <a:spcPct val="150000"/>
              </a:lnSpc>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p:txBody>
      </p:sp>
      <p:pic>
        <p:nvPicPr>
          <p:cNvPr id="258" name="Screen Shot 2018-02-19 at 11.27.51.png" descr="Screen Shot 2018-02-19 at 11.27.51.png"/>
          <p:cNvPicPr>
            <a:picLocks noChangeAspect="1"/>
          </p:cNvPicPr>
          <p:nvPr/>
        </p:nvPicPr>
        <p:blipFill>
          <a:blip r:embed="rId3">
            <a:extLst/>
          </a:blip>
          <a:stretch>
            <a:fillRect/>
          </a:stretch>
        </p:blipFill>
        <p:spPr>
          <a:xfrm>
            <a:off x="3308181" y="1137756"/>
            <a:ext cx="6124762" cy="579046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63" name="TextBox 4"/>
          <p:cNvSpPr txBox="1"/>
          <p:nvPr/>
        </p:nvSpPr>
        <p:spPr>
          <a:xfrm>
            <a:off x="907008" y="1081822"/>
            <a:ext cx="9321488" cy="2491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a:t>
            </a:r>
          </a:p>
          <a:p>
            <a:pPr>
              <a:lnSpc>
                <a:spcPct val="150000"/>
              </a:lnSpc>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r>
              <a:t>Screen view —&gt;</a:t>
            </a:r>
          </a:p>
        </p:txBody>
      </p:sp>
      <p:pic>
        <p:nvPicPr>
          <p:cNvPr id="264" name="Screen Shot 2018-02-19 at 11.26.22.png" descr="Screen Shot 2018-02-19 at 11.26.22.png"/>
          <p:cNvPicPr>
            <a:picLocks noChangeAspect="1"/>
          </p:cNvPicPr>
          <p:nvPr/>
        </p:nvPicPr>
        <p:blipFill>
          <a:blip r:embed="rId3">
            <a:extLst/>
          </a:blip>
          <a:stretch>
            <a:fillRect/>
          </a:stretch>
        </p:blipFill>
        <p:spPr>
          <a:xfrm>
            <a:off x="2593020" y="1000941"/>
            <a:ext cx="6309577" cy="564287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69" name="TextBox 4"/>
          <p:cNvSpPr txBox="1"/>
          <p:nvPr/>
        </p:nvSpPr>
        <p:spPr>
          <a:xfrm>
            <a:off x="809665" y="473438"/>
            <a:ext cx="9321491" cy="23583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	</a:t>
            </a:r>
          </a:p>
          <a:p>
            <a:pPr marL="180472" indent="-180472">
              <a:lnSpc>
                <a:spcPct val="150000"/>
              </a:lnSpc>
              <a:buSzPct val="60000"/>
              <a:buBlip>
                <a:blip r:embed="rId2"/>
              </a:buBlip>
              <a:defRPr>
                <a:solidFill>
                  <a:srgbClr val="FFFFFF"/>
                </a:solidFill>
                <a:latin typeface="+mj-lt"/>
                <a:ea typeface="+mj-ea"/>
                <a:cs typeface="+mj-cs"/>
                <a:sym typeface="Trebuchet MS"/>
              </a:defRPr>
            </a:pPr>
            <a:r>
              <a:t>Splunk as log management tool</a:t>
            </a:r>
          </a:p>
          <a:p>
            <a:pPr marL="180472" indent="-180472">
              <a:lnSpc>
                <a:spcPct val="150000"/>
              </a:lnSpc>
              <a:buSzPct val="60000"/>
              <a:buBlip>
                <a:blip r:embed="rId2"/>
              </a:buBlip>
              <a:defRPr>
                <a:solidFill>
                  <a:srgbClr val="FFFFFF"/>
                </a:solidFill>
                <a:latin typeface="+mj-lt"/>
                <a:ea typeface="+mj-ea"/>
                <a:cs typeface="+mj-cs"/>
                <a:sym typeface="Trebuchet MS"/>
              </a:defRPr>
            </a:pPr>
            <a:r>
              <a:t>Splunk architecture</a:t>
            </a:r>
          </a:p>
          <a:p>
            <a:pPr marL="180472" indent="-180472">
              <a:lnSpc>
                <a:spcPct val="150000"/>
              </a:lnSpc>
              <a:buSzPct val="60000"/>
              <a:buBlip>
                <a:blip r:embed="rId2"/>
              </a:buBlip>
              <a:defRPr>
                <a:solidFill>
                  <a:srgbClr val="FFFFFF"/>
                </a:solidFill>
                <a:latin typeface="+mj-lt"/>
                <a:ea typeface="+mj-ea"/>
                <a:cs typeface="+mj-cs"/>
                <a:sym typeface="Trebuchet MS"/>
              </a:defRPr>
            </a:pPr>
            <a:r>
              <a:t>Concepts</a:t>
            </a:r>
          </a:p>
          <a:p>
            <a:pPr marL="180472" indent="-180472">
              <a:lnSpc>
                <a:spcPct val="150000"/>
              </a:lnSpc>
              <a:buSzPct val="60000"/>
              <a:buBlip>
                <a:blip r:embed="rId2"/>
              </a:buBlip>
              <a:defRPr>
                <a:solidFill>
                  <a:srgbClr val="FFFFFF"/>
                </a:solidFill>
                <a:latin typeface="+mj-lt"/>
                <a:ea typeface="+mj-ea"/>
                <a:cs typeface="+mj-cs"/>
                <a:sym typeface="Trebuchet MS"/>
              </a:defRPr>
            </a:pPr>
            <a:r>
              <a:t>Stages of App Development</a:t>
            </a:r>
          </a:p>
        </p:txBody>
      </p:sp>
      <p:pic>
        <p:nvPicPr>
          <p:cNvPr id="270" name="anydata.png" descr="anydata.png"/>
          <p:cNvPicPr>
            <a:picLocks noChangeAspect="1"/>
          </p:cNvPicPr>
          <p:nvPr/>
        </p:nvPicPr>
        <p:blipFill>
          <a:blip r:embed="rId3">
            <a:extLst/>
          </a:blip>
          <a:stretch>
            <a:fillRect/>
          </a:stretch>
        </p:blipFill>
        <p:spPr>
          <a:xfrm>
            <a:off x="1046692" y="2451551"/>
            <a:ext cx="9757921" cy="417451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73" name="Subtitle 2"/>
          <p:cNvSpPr txBox="1"/>
          <p:nvPr>
            <p:ph type="subTitle" sz="quarter" idx="1"/>
          </p:nvPr>
        </p:nvSpPr>
        <p:spPr>
          <a:xfrm>
            <a:off x="4385181" y="6430138"/>
            <a:ext cx="7766937" cy="1096902"/>
          </a:xfrm>
          <a:prstGeom prst="rect">
            <a:avLst/>
          </a:prstGeom>
        </p:spPr>
        <p:txBody>
          <a:bodyPr/>
          <a:lstStyle>
            <a:lvl1pPr>
              <a:defRPr sz="1600"/>
            </a:lvl1pPr>
          </a:lstStyle>
          <a:p>
            <a:pPr/>
            <a:r>
              <a:t>Presentation created by Iryna Diudiuk</a:t>
            </a:r>
          </a:p>
        </p:txBody>
      </p:sp>
      <p:sp>
        <p:nvSpPr>
          <p:cNvPr id="274" name="TextBox 4"/>
          <p:cNvSpPr txBox="1"/>
          <p:nvPr/>
        </p:nvSpPr>
        <p:spPr>
          <a:xfrm>
            <a:off x="907008" y="1081822"/>
            <a:ext cx="9321488" cy="28028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	</a:t>
            </a:r>
          </a:p>
          <a:p>
            <a:pPr>
              <a:defRPr>
                <a:solidFill>
                  <a:srgbClr val="FFFFFF"/>
                </a:solidFill>
                <a:latin typeface="+mj-lt"/>
                <a:ea typeface="+mj-ea"/>
                <a:cs typeface="+mj-cs"/>
                <a:sym typeface="Trebuchet MS"/>
              </a:defRPr>
            </a:pPr>
            <a:r>
              <a:t>is log management tool used to build solutions for various systems</a:t>
            </a:r>
          </a:p>
          <a:p>
            <a:pPr>
              <a:defRPr>
                <a:solidFill>
                  <a:srgbClr val="FFFFFF"/>
                </a:solidFill>
                <a:latin typeface="+mj-lt"/>
                <a:ea typeface="+mj-ea"/>
                <a:cs typeface="+mj-cs"/>
                <a:sym typeface="Trebuchet MS"/>
              </a:defRPr>
            </a:pPr>
            <a:r>
              <a:t>is used to collect machine data from all kinds of sources</a:t>
            </a:r>
          </a:p>
          <a:p>
            <a:pPr defTabSz="355600">
              <a:defRPr sz="1200">
                <a:solidFill>
                  <a:srgbClr val="FFFFFF"/>
                </a:solidFill>
                <a:latin typeface="Helvetica Neue"/>
                <a:ea typeface="Helvetica Neue"/>
                <a:cs typeface="Helvetica Neue"/>
                <a:sym typeface="Helvetica Neue"/>
              </a:defRPr>
            </a:pPr>
            <a:r>
              <a:t>works with Hadoop-based data, as well as data from relational databases</a:t>
            </a:r>
          </a:p>
          <a:p>
            <a:pPr>
              <a:defRPr>
                <a:solidFill>
                  <a:srgbClr val="FFFFFF"/>
                </a:solidFill>
                <a:latin typeface="+mj-lt"/>
                <a:ea typeface="+mj-ea"/>
                <a:cs typeface="+mj-cs"/>
                <a:sym typeface="Trebuchet MS"/>
              </a:defRPr>
            </a:pPr>
            <a:r>
              <a:t>uses various ways to get inputs (modular, scripted inputs, agent based inputs)</a:t>
            </a:r>
          </a:p>
          <a:p>
            <a:pPr>
              <a:defRPr>
                <a:solidFill>
                  <a:srgbClr val="FFFFFF"/>
                </a:solidFill>
                <a:latin typeface="+mj-lt"/>
                <a:ea typeface="+mj-ea"/>
                <a:cs typeface="+mj-cs"/>
                <a:sym typeface="Trebuchet MS"/>
              </a:defRPr>
            </a:pPr>
            <a:r>
              <a:t>has its own query languege - SPL</a:t>
            </a:r>
          </a:p>
          <a:p>
            <a:pPr>
              <a:defRPr>
                <a:solidFill>
                  <a:srgbClr val="FFFFFF"/>
                </a:solidFill>
                <a:latin typeface="+mj-lt"/>
                <a:ea typeface="+mj-ea"/>
                <a:cs typeface="+mj-cs"/>
                <a:sym typeface="Trebuchet MS"/>
              </a:defRPr>
            </a:pPr>
            <a:r>
              <a:t>provides reporting, alerting and real-time dashboards based on saved searches</a:t>
            </a:r>
          </a:p>
          <a:p>
            <a:pPr>
              <a:defRPr>
                <a:solidFill>
                  <a:srgbClr val="FFFFFF"/>
                </a:solidFill>
                <a:latin typeface="+mj-lt"/>
                <a:ea typeface="+mj-ea"/>
                <a:cs typeface="+mj-cs"/>
                <a:sym typeface="Trebuchet MS"/>
              </a:defRPr>
            </a:pPr>
            <a:r>
              <a:t>Supports SAML</a:t>
            </a:r>
          </a:p>
          <a:p>
            <a:pPr lvl="1">
              <a:defRPr>
                <a:solidFill>
                  <a:srgbClr val="FFFFFF"/>
                </a:solidFill>
                <a:latin typeface="+mj-lt"/>
                <a:ea typeface="+mj-ea"/>
                <a:cs typeface="+mj-cs"/>
                <a:sym typeface="Trebuchet MS"/>
              </a:defRPr>
            </a:pPr>
            <a:r>
              <a:t>has different indexing options (unused storage can roll to Hadoop)</a:t>
            </a:r>
          </a:p>
          <a:p>
            <a:pPr>
              <a:defRPr>
                <a:solidFill>
                  <a:srgbClr val="FFFFFF"/>
                </a:solidFill>
                <a:latin typeface="+mj-lt"/>
                <a:ea typeface="+mj-ea"/>
                <a:cs typeface="+mj-cs"/>
                <a:sym typeface="Trebuchet MS"/>
              </a:defRPr>
            </a:pPr>
            <a:r>
              <a:t>scales easily (horizontically and vertically)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79"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80" name="TextBox 4"/>
          <p:cNvSpPr txBox="1"/>
          <p:nvPr/>
        </p:nvSpPr>
        <p:spPr>
          <a:xfrm>
            <a:off x="907008" y="1081822"/>
            <a:ext cx="9321488" cy="44919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	</a:t>
            </a:r>
          </a:p>
          <a:p>
            <a:pPr>
              <a:defRPr>
                <a:solidFill>
                  <a:srgbClr val="FFFFFF"/>
                </a:solidFill>
                <a:latin typeface="+mj-lt"/>
                <a:ea typeface="+mj-ea"/>
                <a:cs typeface="+mj-cs"/>
                <a:sym typeface="Trebuchet MS"/>
              </a:defRPr>
            </a:pPr>
            <a:r>
              <a:t>Splunk architecture</a:t>
            </a: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r>
              <a:t>Date goes through the cycle —&gt;</a:t>
            </a: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r>
              <a:t>Key components of Splunk —&gt;</a:t>
            </a:r>
          </a:p>
        </p:txBody>
      </p:sp>
      <p:pic>
        <p:nvPicPr>
          <p:cNvPr id="281" name="Image" descr="Image"/>
          <p:cNvPicPr>
            <a:picLocks noChangeAspect="1"/>
          </p:cNvPicPr>
          <p:nvPr/>
        </p:nvPicPr>
        <p:blipFill>
          <a:blip r:embed="rId2">
            <a:extLst/>
          </a:blip>
          <a:stretch>
            <a:fillRect/>
          </a:stretch>
        </p:blipFill>
        <p:spPr>
          <a:xfrm>
            <a:off x="4891192" y="1424334"/>
            <a:ext cx="3518454" cy="1810833"/>
          </a:xfrm>
          <a:prstGeom prst="rect">
            <a:avLst/>
          </a:prstGeom>
          <a:ln w="12700">
            <a:miter lim="400000"/>
          </a:ln>
        </p:spPr>
      </p:pic>
      <p:pic>
        <p:nvPicPr>
          <p:cNvPr id="282" name="Screen Shot 2017-12-10 at 13.29.12.png" descr="Screen Shot 2017-12-10 at 13.29.12.png"/>
          <p:cNvPicPr>
            <a:picLocks noChangeAspect="1"/>
          </p:cNvPicPr>
          <p:nvPr/>
        </p:nvPicPr>
        <p:blipFill>
          <a:blip r:embed="rId3">
            <a:extLst/>
          </a:blip>
          <a:stretch>
            <a:fillRect/>
          </a:stretch>
        </p:blipFill>
        <p:spPr>
          <a:xfrm>
            <a:off x="4882567" y="3658360"/>
            <a:ext cx="6179932" cy="207800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Title 1"/>
          <p:cNvSpPr txBox="1"/>
          <p:nvPr>
            <p:ph type="ctrTitle"/>
          </p:nvPr>
        </p:nvSpPr>
        <p:spPr>
          <a:xfrm>
            <a:off x="1320453" y="211838"/>
            <a:ext cx="7766937" cy="991811"/>
          </a:xfrm>
          <a:prstGeom prst="rect">
            <a:avLst/>
          </a:prstGeom>
        </p:spPr>
        <p:txBody>
          <a:bodyPr/>
          <a:lstStyle>
            <a:lvl1pPr algn="l"/>
          </a:lstStyle>
          <a:p>
            <a:pPr/>
            <a:r>
              <a:t>Plan</a:t>
            </a:r>
          </a:p>
        </p:txBody>
      </p:sp>
      <p:sp>
        <p:nvSpPr>
          <p:cNvPr id="191"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192" name="TextBox 4"/>
          <p:cNvSpPr txBox="1"/>
          <p:nvPr/>
        </p:nvSpPr>
        <p:spPr>
          <a:xfrm>
            <a:off x="1195577" y="1312020"/>
            <a:ext cx="5206484" cy="23583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150000"/>
              </a:lnSpc>
              <a:buSzPct val="80000"/>
              <a:buBlip>
                <a:blip r:embed="rId2"/>
              </a:buBlip>
              <a:defRPr>
                <a:solidFill>
                  <a:srgbClr val="FFFFFF"/>
                </a:solidFill>
                <a:latin typeface="+mj-lt"/>
                <a:ea typeface="+mj-ea"/>
                <a:cs typeface="+mj-cs"/>
                <a:sym typeface="Trebuchet MS"/>
              </a:defRPr>
            </a:pPr>
            <a:r>
              <a:t>Purpose of Logging and Monitoring</a:t>
            </a:r>
          </a:p>
          <a:p>
            <a:pPr marL="228600" indent="-228600">
              <a:lnSpc>
                <a:spcPct val="150000"/>
              </a:lnSpc>
              <a:buSzPct val="80000"/>
              <a:buBlip>
                <a:blip r:embed="rId2"/>
              </a:buBlip>
              <a:defRPr>
                <a:solidFill>
                  <a:srgbClr val="FFFFFF"/>
                </a:solidFill>
                <a:latin typeface="+mj-lt"/>
                <a:ea typeface="+mj-ea"/>
                <a:cs typeface="+mj-cs"/>
                <a:sym typeface="Trebuchet MS"/>
              </a:defRPr>
            </a:pPr>
            <a:r>
              <a:t>Log Management Best Practices</a:t>
            </a:r>
          </a:p>
          <a:p>
            <a:pPr marL="228600" indent="-228600">
              <a:lnSpc>
                <a:spcPct val="150000"/>
              </a:lnSpc>
              <a:buSzPct val="80000"/>
              <a:buBlip>
                <a:blip r:embed="rId2"/>
              </a:buBlip>
              <a:defRPr>
                <a:solidFill>
                  <a:srgbClr val="FFFFFF"/>
                </a:solidFill>
                <a:latin typeface="+mj-lt"/>
                <a:ea typeface="+mj-ea"/>
                <a:cs typeface="+mj-cs"/>
                <a:sym typeface="Trebuchet MS"/>
              </a:defRPr>
            </a:pPr>
            <a:r>
              <a:t>Tools</a:t>
            </a:r>
          </a:p>
          <a:p>
            <a:pPr marL="228600" indent="-228600">
              <a:lnSpc>
                <a:spcPct val="150000"/>
              </a:lnSpc>
              <a:buSzPct val="80000"/>
              <a:buBlip>
                <a:blip r:embed="rId2"/>
              </a:buBlip>
              <a:defRPr>
                <a:solidFill>
                  <a:srgbClr val="FFFFFF"/>
                </a:solidFill>
                <a:latin typeface="+mj-lt"/>
                <a:ea typeface="+mj-ea"/>
                <a:cs typeface="+mj-cs"/>
                <a:sym typeface="Trebuchet MS"/>
              </a:defRPr>
            </a:pPr>
            <a:r>
              <a:t>Zabbix Monitoring Tool Overview </a:t>
            </a:r>
          </a:p>
          <a:p>
            <a:pPr marL="228600" indent="-228600">
              <a:lnSpc>
                <a:spcPct val="150000"/>
              </a:lnSpc>
              <a:buSzPct val="80000"/>
              <a:buBlip>
                <a:blip r:embed="rId2"/>
              </a:buBlip>
              <a:defRPr>
                <a:solidFill>
                  <a:srgbClr val="FFFFFF"/>
                </a:solidFill>
                <a:latin typeface="+mj-lt"/>
                <a:ea typeface="+mj-ea"/>
                <a:cs typeface="+mj-cs"/>
                <a:sym typeface="Trebuchet MS"/>
              </a:defRPr>
            </a:pPr>
            <a:r>
              <a:t>Splunk Logging Tool Overview</a:t>
            </a:r>
          </a:p>
          <a:p>
            <a:pPr marL="228600" indent="-228600">
              <a:lnSpc>
                <a:spcPct val="150000"/>
              </a:lnSpc>
              <a:buSzPct val="80000"/>
              <a:buBlip>
                <a:blip r:embed="rId2"/>
              </a:buBlip>
              <a:defRPr>
                <a:solidFill>
                  <a:srgbClr val="FFFFFF"/>
                </a:solidFill>
                <a:latin typeface="+mj-lt"/>
                <a:ea typeface="+mj-ea"/>
                <a:cs typeface="+mj-cs"/>
                <a:sym typeface="Trebuchet MS"/>
              </a:defRPr>
            </a:pPr>
            <a:r>
              <a:t>Practical Task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85"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86" name="TextBox 4"/>
          <p:cNvSpPr txBox="1"/>
          <p:nvPr/>
        </p:nvSpPr>
        <p:spPr>
          <a:xfrm>
            <a:off x="907008" y="1081822"/>
            <a:ext cx="9321488" cy="758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	</a:t>
            </a:r>
          </a:p>
          <a:p>
            <a:pPr>
              <a:defRPr>
                <a:solidFill>
                  <a:srgbClr val="FFFFFF"/>
                </a:solidFill>
                <a:latin typeface="+mj-lt"/>
                <a:ea typeface="+mj-ea"/>
                <a:cs typeface="+mj-cs"/>
                <a:sym typeface="Trebuchet MS"/>
              </a:defRPr>
            </a:pPr>
            <a:r>
              <a:t>Simple architecture —&gt;</a:t>
            </a:r>
          </a:p>
        </p:txBody>
      </p:sp>
      <p:pic>
        <p:nvPicPr>
          <p:cNvPr id="287" name="Screen Shot 2017-12-10 at 13.29.38.png" descr="Screen Shot 2017-12-10 at 13.29.38.png"/>
          <p:cNvPicPr>
            <a:picLocks noChangeAspect="1"/>
          </p:cNvPicPr>
          <p:nvPr/>
        </p:nvPicPr>
        <p:blipFill>
          <a:blip r:embed="rId2">
            <a:extLst/>
          </a:blip>
          <a:stretch>
            <a:fillRect/>
          </a:stretch>
        </p:blipFill>
        <p:spPr>
          <a:xfrm>
            <a:off x="4120153" y="1492789"/>
            <a:ext cx="7432066" cy="406710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90" name="TextBox 4"/>
          <p:cNvSpPr txBox="1"/>
          <p:nvPr/>
        </p:nvSpPr>
        <p:spPr>
          <a:xfrm>
            <a:off x="967845" y="2894803"/>
            <a:ext cx="9321491" cy="1158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Distributed </a:t>
            </a:r>
          </a:p>
          <a:p>
            <a:pPr>
              <a:lnSpc>
                <a:spcPct val="150000"/>
              </a:lnSpc>
              <a:defRPr>
                <a:solidFill>
                  <a:srgbClr val="FFFFFF"/>
                </a:solidFill>
                <a:latin typeface="+mj-lt"/>
                <a:ea typeface="+mj-ea"/>
                <a:cs typeface="+mj-cs"/>
                <a:sym typeface="Trebuchet MS"/>
              </a:defRPr>
            </a:pPr>
            <a:r>
              <a:t>deployment </a:t>
            </a:r>
          </a:p>
          <a:p>
            <a:pPr>
              <a:lnSpc>
                <a:spcPct val="150000"/>
              </a:lnSpc>
              <a:defRPr>
                <a:solidFill>
                  <a:srgbClr val="FFFFFF"/>
                </a:solidFill>
                <a:latin typeface="+mj-lt"/>
                <a:ea typeface="+mj-ea"/>
                <a:cs typeface="+mj-cs"/>
                <a:sym typeface="Trebuchet MS"/>
              </a:defRPr>
            </a:pPr>
            <a:r>
              <a:t>architecture —&gt;</a:t>
            </a:r>
          </a:p>
        </p:txBody>
      </p:sp>
      <p:pic>
        <p:nvPicPr>
          <p:cNvPr id="291" name="Image" descr="Image"/>
          <p:cNvPicPr>
            <a:picLocks noChangeAspect="1"/>
          </p:cNvPicPr>
          <p:nvPr/>
        </p:nvPicPr>
        <p:blipFill>
          <a:blip r:embed="rId2">
            <a:extLst/>
          </a:blip>
          <a:stretch>
            <a:fillRect/>
          </a:stretch>
        </p:blipFill>
        <p:spPr>
          <a:xfrm>
            <a:off x="4648127" y="1139072"/>
            <a:ext cx="6831564" cy="53792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294" name="Subtitle 2"/>
          <p:cNvSpPr txBox="1"/>
          <p:nvPr>
            <p:ph type="subTitle" sz="quarter" idx="1"/>
          </p:nvPr>
        </p:nvSpPr>
        <p:spPr>
          <a:xfrm>
            <a:off x="4385181" y="6430138"/>
            <a:ext cx="7766937" cy="1096902"/>
          </a:xfrm>
          <a:prstGeom prst="rect">
            <a:avLst/>
          </a:prstGeom>
        </p:spPr>
        <p:txBody>
          <a:bodyPr/>
          <a:lstStyle>
            <a:lvl1pPr>
              <a:defRPr sz="1600"/>
            </a:lvl1pPr>
          </a:lstStyle>
          <a:p>
            <a:pPr/>
            <a:r>
              <a:t>Presentation created by Iryna Diudiuk</a:t>
            </a:r>
          </a:p>
        </p:txBody>
      </p:sp>
      <p:sp>
        <p:nvSpPr>
          <p:cNvPr id="295" name="TextBox 4"/>
          <p:cNvSpPr txBox="1"/>
          <p:nvPr/>
        </p:nvSpPr>
        <p:spPr>
          <a:xfrm>
            <a:off x="1004348" y="1337342"/>
            <a:ext cx="9321491" cy="4758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Concepts:</a:t>
            </a:r>
          </a:p>
          <a:p>
            <a:pPr>
              <a:lnSpc>
                <a:spcPct val="150000"/>
              </a:lnSpc>
              <a:defRPr>
                <a:solidFill>
                  <a:srgbClr val="FFFFFF"/>
                </a:solidFill>
                <a:latin typeface="+mj-lt"/>
                <a:ea typeface="+mj-ea"/>
                <a:cs typeface="+mj-cs"/>
                <a:sym typeface="Trebuchet MS"/>
              </a:defRPr>
            </a:p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index</a:t>
            </a:r>
            <a:r>
              <a:rPr>
                <a:solidFill>
                  <a:srgbClr val="FFFFFF"/>
                </a:solidFill>
              </a:rPr>
              <a:t> - repository for data in Splunk Enterprise. Resides in files on the Splunk Enterprise instance known as the indexer;</a:t>
            </a:r>
            <a:endParaRPr>
              <a:solidFill>
                <a:srgbClr val="FFFFFF"/>
              </a:solidFill>
            </a:endParaR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source</a:t>
            </a:r>
            <a:r>
              <a:rPr>
                <a:solidFill>
                  <a:srgbClr val="FFFFFF"/>
                </a:solidFill>
              </a:rPr>
              <a:t> - shows event origin;</a:t>
            </a:r>
            <a:endParaRPr>
              <a:solidFill>
                <a:srgbClr val="FFFFFF"/>
              </a:solidFill>
            </a:endParaR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sourcetype</a:t>
            </a:r>
            <a:r>
              <a:rPr>
                <a:solidFill>
                  <a:srgbClr val="FFFFFF"/>
                </a:solidFill>
              </a:rPr>
              <a:t> -  determines how Splunk formats the data during the indexing process;</a:t>
            </a:r>
            <a:endParaRPr>
              <a:solidFill>
                <a:srgbClr val="FFFFFF"/>
              </a:solidFill>
            </a:endParaR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precendence</a:t>
            </a:r>
            <a:r>
              <a:rPr>
                <a:solidFill>
                  <a:srgbClr val="FFFFFF"/>
                </a:solidFill>
              </a:rPr>
              <a:t>  - Splunk  uses configuration files to determine aspects of its behavior;</a:t>
            </a:r>
            <a:endParaRPr>
              <a:solidFill>
                <a:srgbClr val="FFFFFF"/>
              </a:solidFill>
            </a:endParaR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app</a:t>
            </a:r>
            <a:r>
              <a:rPr>
                <a:solidFill>
                  <a:srgbClr val="FFFFFF"/>
                </a:solidFill>
              </a:rPr>
              <a:t> - offers user interfaces to work with your data, often uses additional add-ons;</a:t>
            </a:r>
            <a:endParaRPr>
              <a:solidFill>
                <a:srgbClr val="FFFFFF"/>
              </a:solidFill>
            </a:endParaRPr>
          </a:p>
          <a:p>
            <a:pPr marL="180472" indent="-180472">
              <a:lnSpc>
                <a:spcPct val="150000"/>
              </a:lnSpc>
              <a:buSzPct val="60000"/>
              <a:buBlip>
                <a:blip r:embed="rId3"/>
              </a:buBlip>
              <a:defRPr>
                <a:solidFill>
                  <a:schemeClr val="accent1">
                    <a:lumOff val="-9098"/>
                  </a:schemeClr>
                </a:solidFill>
                <a:latin typeface="+mj-lt"/>
                <a:ea typeface="+mj-ea"/>
                <a:cs typeface="+mj-cs"/>
                <a:sym typeface="Trebuchet MS"/>
              </a:defRPr>
            </a:pPr>
            <a:r>
              <a:t>add-on </a:t>
            </a:r>
            <a:r>
              <a:rPr>
                <a:solidFill>
                  <a:srgbClr val="FFFFFF"/>
                </a:solidFill>
              </a:rPr>
              <a:t>- enables Splunk app to ingest or map a particular type of data.</a:t>
            </a:r>
            <a:br>
              <a:rPr>
                <a:solidFill>
                  <a:srgbClr val="FFFFFF"/>
                </a:solidFill>
              </a:rPr>
            </a:br>
            <a:endParaRPr>
              <a:solidFill>
                <a:srgbClr val="FFFFFF"/>
              </a:solidFill>
            </a:endParaRPr>
          </a:p>
          <a:p>
            <a:pPr>
              <a:lnSpc>
                <a:spcPct val="150000"/>
              </a:lnSpc>
              <a:defRPr>
                <a:solidFill>
                  <a:srgbClr val="FFFFFF"/>
                </a:solidFill>
                <a:latin typeface="+mj-lt"/>
                <a:ea typeface="+mj-ea"/>
                <a:cs typeface="+mj-cs"/>
                <a:sym typeface="Trebuchet MS"/>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300" name="TextBox 4"/>
          <p:cNvSpPr txBox="1"/>
          <p:nvPr/>
        </p:nvSpPr>
        <p:spPr>
          <a:xfrm>
            <a:off x="907008" y="1081822"/>
            <a:ext cx="9321488" cy="15582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Index Buckets:</a:t>
            </a: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p:txBody>
      </p:sp>
      <p:pic>
        <p:nvPicPr>
          <p:cNvPr id="301" name="buckets.png" descr="buckets.png"/>
          <p:cNvPicPr>
            <a:picLocks noChangeAspect="1"/>
          </p:cNvPicPr>
          <p:nvPr/>
        </p:nvPicPr>
        <p:blipFill>
          <a:blip r:embed="rId2">
            <a:extLst/>
          </a:blip>
          <a:stretch>
            <a:fillRect/>
          </a:stretch>
        </p:blipFill>
        <p:spPr>
          <a:xfrm>
            <a:off x="1017992" y="1911341"/>
            <a:ext cx="10156016" cy="441166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304" name="TextBox 4"/>
          <p:cNvSpPr txBox="1"/>
          <p:nvPr/>
        </p:nvSpPr>
        <p:spPr>
          <a:xfrm>
            <a:off x="907008" y="1081822"/>
            <a:ext cx="9321488" cy="1158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Precedence:</a:t>
            </a:r>
          </a:p>
          <a:p>
            <a:pPr>
              <a:lnSpc>
                <a:spcPct val="150000"/>
              </a:lnSpc>
              <a:defRPr>
                <a:solidFill>
                  <a:srgbClr val="FFFFFF"/>
                </a:solidFill>
                <a:latin typeface="+mj-lt"/>
                <a:ea typeface="+mj-ea"/>
                <a:cs typeface="+mj-cs"/>
                <a:sym typeface="Trebuchet MS"/>
              </a:defRPr>
            </a:pPr>
          </a:p>
        </p:txBody>
      </p:sp>
      <p:pic>
        <p:nvPicPr>
          <p:cNvPr id="305" name="precendece.png" descr="precendece.png"/>
          <p:cNvPicPr>
            <a:picLocks noChangeAspect="1"/>
          </p:cNvPicPr>
          <p:nvPr/>
        </p:nvPicPr>
        <p:blipFill>
          <a:blip r:embed="rId3">
            <a:extLst/>
          </a:blip>
          <a:stretch>
            <a:fillRect/>
          </a:stretch>
        </p:blipFill>
        <p:spPr>
          <a:xfrm>
            <a:off x="973311" y="1779254"/>
            <a:ext cx="10794503" cy="461730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ctrTitle"/>
          </p:nvPr>
        </p:nvSpPr>
        <p:spPr>
          <a:xfrm>
            <a:off x="956561" y="83974"/>
            <a:ext cx="10828002" cy="917167"/>
          </a:xfrm>
          <a:prstGeom prst="rect">
            <a:avLst/>
          </a:prstGeom>
        </p:spPr>
        <p:txBody>
          <a:bodyPr/>
          <a:lstStyle>
            <a:lvl1pPr algn="l">
              <a:defRPr sz="4400"/>
            </a:lvl1pPr>
          </a:lstStyle>
          <a:p>
            <a:pPr/>
            <a:r>
              <a:t>Splunk Logging Tool Overview </a:t>
            </a:r>
          </a:p>
        </p:txBody>
      </p:sp>
      <p:sp>
        <p:nvSpPr>
          <p:cNvPr id="310" name="TextBox 4"/>
          <p:cNvSpPr txBox="1"/>
          <p:nvPr/>
        </p:nvSpPr>
        <p:spPr>
          <a:xfrm>
            <a:off x="907008" y="1081822"/>
            <a:ext cx="9321488" cy="30949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solidFill>
                  <a:srgbClr val="FFFFFF"/>
                </a:solidFill>
                <a:latin typeface="+mj-lt"/>
                <a:ea typeface="+mj-ea"/>
                <a:cs typeface="+mj-cs"/>
                <a:sym typeface="Trebuchet MS"/>
              </a:defRPr>
            </a:pPr>
            <a:r>
              <a:t>End of theory…time for practice:</a:t>
            </a:r>
          </a:p>
          <a:p>
            <a:pPr>
              <a:lnSpc>
                <a:spcPct val="150000"/>
              </a:lnSpc>
              <a:defRPr>
                <a:solidFill>
                  <a:srgbClr val="FFFFFF"/>
                </a:solidFill>
                <a:latin typeface="+mj-lt"/>
                <a:ea typeface="+mj-ea"/>
                <a:cs typeface="+mj-cs"/>
                <a:sym typeface="Trebuchet MS"/>
              </a:defRPr>
            </a:pPr>
          </a:p>
          <a:p>
            <a:pPr>
              <a:lnSpc>
                <a:spcPct val="150000"/>
              </a:lnSpc>
              <a:defRPr>
                <a:solidFill>
                  <a:srgbClr val="FFFFFF"/>
                </a:solidFill>
                <a:latin typeface="+mj-lt"/>
                <a:ea typeface="+mj-ea"/>
                <a:cs typeface="+mj-cs"/>
                <a:sym typeface="Trebuchet MS"/>
              </a:defRPr>
            </a:pPr>
          </a:p>
          <a:p>
            <a:pPr>
              <a:lnSpc>
                <a:spcPts val="4300"/>
              </a:lnSpc>
              <a:defRPr sz="2100">
                <a:solidFill>
                  <a:schemeClr val="accent1">
                    <a:lumOff val="-9098"/>
                  </a:schemeClr>
                </a:solidFill>
              </a:defRPr>
            </a:pPr>
            <a:r>
              <a:t>The instructions are in Task file following the link:</a:t>
            </a:r>
          </a:p>
          <a:p>
            <a:pPr>
              <a:lnSpc>
                <a:spcPts val="4300"/>
              </a:lnSpc>
              <a:defRPr sz="2100" u="sng">
                <a:solidFill>
                  <a:schemeClr val="accent1">
                    <a:lumOff val="-9098"/>
                  </a:schemeClr>
                </a:solidFill>
                <a:uFill>
                  <a:solidFill>
                    <a:srgbClr val="0000FF"/>
                  </a:solidFill>
                </a:uFill>
              </a:defRPr>
            </a:pPr>
            <a:r>
              <a:rPr>
                <a:solidFill>
                  <a:srgbClr val="0000FF"/>
                </a:solidFill>
                <a:hlinkClick r:id="rId3" invalidUrl="" action="" tgtFrame="" tooltip="" history="1" highlightClick="0" endSnd="0"/>
              </a:rPr>
              <a:t>https://goo.gl/huF73s</a:t>
            </a:r>
          </a:p>
          <a:p>
            <a:pPr>
              <a:lnSpc>
                <a:spcPts val="3700"/>
              </a:lnSpc>
              <a:defRPr sz="1600"/>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itle 1"/>
          <p:cNvSpPr txBox="1"/>
          <p:nvPr>
            <p:ph type="ctrTitle"/>
          </p:nvPr>
        </p:nvSpPr>
        <p:spPr>
          <a:xfrm>
            <a:off x="1320453" y="211838"/>
            <a:ext cx="7766937" cy="991811"/>
          </a:xfrm>
          <a:prstGeom prst="rect">
            <a:avLst/>
          </a:prstGeom>
        </p:spPr>
        <p:txBody>
          <a:bodyPr/>
          <a:lstStyle>
            <a:lvl1pPr algn="l"/>
          </a:lstStyle>
          <a:p>
            <a:pPr/>
            <a:r>
              <a:t>Resources</a:t>
            </a:r>
          </a:p>
        </p:txBody>
      </p:sp>
      <p:sp>
        <p:nvSpPr>
          <p:cNvPr id="315"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316" name="TextBox 4"/>
          <p:cNvSpPr txBox="1"/>
          <p:nvPr/>
        </p:nvSpPr>
        <p:spPr>
          <a:xfrm>
            <a:off x="786972" y="1428983"/>
            <a:ext cx="8378891" cy="195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40631" indent="-240631">
              <a:buSzPct val="100000"/>
              <a:buAutoNum type="arabicPeriod" startAt="1"/>
              <a:defRPr u="sng">
                <a:solidFill>
                  <a:srgbClr val="A9CF90"/>
                </a:solidFill>
                <a:uFill>
                  <a:solidFill>
                    <a:srgbClr val="0000FF"/>
                  </a:solidFill>
                </a:uFill>
                <a:latin typeface="+mj-lt"/>
                <a:ea typeface="+mj-ea"/>
                <a:cs typeface="+mj-cs"/>
                <a:sym typeface="Trebuchet MS"/>
              </a:defRPr>
            </a:pPr>
            <a:r>
              <a:rPr>
                <a:solidFill>
                  <a:srgbClr val="0000FF"/>
                </a:solidFill>
                <a:hlinkClick r:id="rId2" invalidUrl="" action="" tgtFrame="" tooltip="" history="1" highlightClick="0" endSnd="0"/>
              </a:rPr>
              <a:t>https://www.infoworld.com/article/2625977/security-management/living-the-log-management-lifecycle.html</a:t>
            </a:r>
            <a:endParaRPr>
              <a:uFill>
                <a:solidFill>
                  <a:srgbClr val="99CA3C"/>
                </a:solidFill>
              </a:uFill>
            </a:endParaRPr>
          </a:p>
          <a:p>
            <a:pPr marL="240631" indent="-240631">
              <a:buSzPct val="100000"/>
              <a:buAutoNum type="arabicPeriod" startAt="1"/>
              <a:defRPr u="sng">
                <a:solidFill>
                  <a:srgbClr val="A9CF90"/>
                </a:solidFill>
                <a:uFill>
                  <a:solidFill>
                    <a:srgbClr val="0000FF"/>
                  </a:solidFill>
                </a:uFill>
                <a:latin typeface="+mj-lt"/>
                <a:ea typeface="+mj-ea"/>
                <a:cs typeface="+mj-cs"/>
                <a:sym typeface="Trebuchet MS"/>
              </a:defRPr>
            </a:pPr>
            <a:r>
              <a:rPr>
                <a:solidFill>
                  <a:srgbClr val="0000FF"/>
                </a:solidFill>
                <a:hlinkClick r:id="rId3" invalidUrl="" action="" tgtFrame="" tooltip="" history="1" highlightClick="0" endSnd="0"/>
              </a:rPr>
              <a:t>https://www.zabbix.com/documentation/3.4/manual/appendix/items/activepassive#active_checks</a:t>
            </a:r>
            <a:endParaRPr>
              <a:uFill>
                <a:solidFill>
                  <a:srgbClr val="99CA3C"/>
                </a:solidFill>
              </a:uFill>
            </a:endParaRPr>
          </a:p>
          <a:p>
            <a:pPr marL="240631" indent="-240631">
              <a:buSzPct val="100000"/>
              <a:buAutoNum type="arabicPeriod" startAt="1"/>
              <a:defRPr u="sng">
                <a:solidFill>
                  <a:srgbClr val="A9CF90"/>
                </a:solidFill>
                <a:uFill>
                  <a:solidFill>
                    <a:srgbClr val="0000FF"/>
                  </a:solidFill>
                </a:uFill>
                <a:latin typeface="+mj-lt"/>
                <a:ea typeface="+mj-ea"/>
                <a:cs typeface="+mj-cs"/>
                <a:sym typeface="Trebuchet MS"/>
              </a:defRPr>
            </a:pPr>
            <a:r>
              <a:rPr>
                <a:solidFill>
                  <a:srgbClr val="0000FF"/>
                </a:solidFill>
                <a:hlinkClick r:id="rId4" invalidUrl="" action="" tgtFrame="" tooltip="" history="1" highlightClick="0" endSnd="0"/>
              </a:rPr>
              <a:t>https://splunkbase.splunk.com</a:t>
            </a:r>
            <a:endParaRPr>
              <a:uFill>
                <a:solidFill>
                  <a:srgbClr val="99CA3C"/>
                </a:solidFill>
              </a:uFill>
            </a:endParaRPr>
          </a:p>
          <a:p>
            <a:pPr marL="240631" indent="-240631">
              <a:buSzPct val="100000"/>
              <a:buAutoNum type="arabicPeriod" startAt="1"/>
              <a:defRPr u="sng">
                <a:solidFill>
                  <a:srgbClr val="A9CF90"/>
                </a:solidFill>
                <a:uFill>
                  <a:solidFill>
                    <a:srgbClr val="0000FF"/>
                  </a:solidFill>
                </a:uFill>
                <a:latin typeface="+mj-lt"/>
                <a:ea typeface="+mj-ea"/>
                <a:cs typeface="+mj-cs"/>
                <a:sym typeface="Trebuchet MS"/>
              </a:defRPr>
            </a:pPr>
            <a:r>
              <a:rPr>
                <a:solidFill>
                  <a:srgbClr val="0000FF"/>
                </a:solidFill>
                <a:hlinkClick r:id="rId5" invalidUrl="" action="" tgtFrame="" tooltip="" history="1" highlightClick="0" endSnd="0"/>
              </a:rPr>
              <a:t>https://answers.splunk.com</a:t>
            </a:r>
            <a:endParaRPr>
              <a:uFill>
                <a:solidFill>
                  <a:srgbClr val="99CA3C"/>
                </a:solidFill>
              </a:uFill>
            </a:endParaRPr>
          </a:p>
          <a:p>
            <a:pPr marL="240631" indent="-240631">
              <a:buSzPct val="100000"/>
              <a:buAutoNum type="arabicPeriod" startAt="1"/>
              <a:defRPr u="sng">
                <a:solidFill>
                  <a:srgbClr val="A9CF90"/>
                </a:solidFill>
                <a:uFill>
                  <a:solidFill>
                    <a:srgbClr val="0000FF"/>
                  </a:solidFill>
                </a:uFill>
                <a:latin typeface="+mj-lt"/>
                <a:ea typeface="+mj-ea"/>
                <a:cs typeface="+mj-cs"/>
                <a:sym typeface="Trebuchet MS"/>
              </a:defRPr>
            </a:pPr>
            <a:r>
              <a:rPr>
                <a:solidFill>
                  <a:srgbClr val="0000FF"/>
                </a:solidFill>
                <a:hlinkClick r:id="rId6" invalidUrl="" action="" tgtFrame="" tooltip="" history="1" highlightClick="0" endSnd="0"/>
              </a:rPr>
              <a:t>http://docs.splunk.com/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Title 1"/>
          <p:cNvSpPr txBox="1"/>
          <p:nvPr>
            <p:ph type="ctrTitle"/>
          </p:nvPr>
        </p:nvSpPr>
        <p:spPr>
          <a:xfrm>
            <a:off x="713965" y="-1"/>
            <a:ext cx="10828002" cy="917167"/>
          </a:xfrm>
          <a:prstGeom prst="rect">
            <a:avLst/>
          </a:prstGeom>
        </p:spPr>
        <p:txBody>
          <a:bodyPr/>
          <a:lstStyle>
            <a:lvl1pPr algn="l">
              <a:defRPr sz="4400"/>
            </a:lvl1pPr>
          </a:lstStyle>
          <a:p>
            <a:pPr/>
            <a:r>
              <a:t>Purpose of Logging and Monitoring</a:t>
            </a:r>
          </a:p>
        </p:txBody>
      </p:sp>
      <p:sp>
        <p:nvSpPr>
          <p:cNvPr id="195"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196" name="TextBox 4"/>
          <p:cNvSpPr txBox="1"/>
          <p:nvPr/>
        </p:nvSpPr>
        <p:spPr>
          <a:xfrm>
            <a:off x="714253" y="1110317"/>
            <a:ext cx="9286210" cy="31584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nSpc>
                <a:spcPct val="150000"/>
              </a:lnSpc>
              <a:buSzPct val="100000"/>
              <a:buFont typeface="Trebuchet MS"/>
              <a:buChar char="➢"/>
              <a:defRPr>
                <a:solidFill>
                  <a:srgbClr val="FFFFFF"/>
                </a:solidFill>
                <a:latin typeface="+mj-lt"/>
                <a:ea typeface="+mj-ea"/>
                <a:cs typeface="+mj-cs"/>
                <a:sym typeface="Trebuchet MS"/>
              </a:defRPr>
            </a:pPr>
          </a:p>
          <a:p>
            <a:pPr marL="180472" indent="-180472">
              <a:lnSpc>
                <a:spcPct val="150000"/>
              </a:lnSpc>
              <a:buSzPct val="60000"/>
              <a:buBlip>
                <a:blip r:embed="rId3"/>
              </a:buBlip>
              <a:defRPr>
                <a:solidFill>
                  <a:srgbClr val="FFFFFF"/>
                </a:solidFill>
                <a:latin typeface="+mj-lt"/>
                <a:ea typeface="+mj-ea"/>
                <a:cs typeface="+mj-cs"/>
                <a:sym typeface="Trebuchet MS"/>
              </a:defRPr>
            </a:pPr>
            <a:r>
              <a:t>Need of real-time system health check</a:t>
            </a:r>
          </a:p>
          <a:p>
            <a:pPr marL="180472" indent="-180472">
              <a:lnSpc>
                <a:spcPct val="150000"/>
              </a:lnSpc>
              <a:buSzPct val="60000"/>
              <a:buBlip>
                <a:blip r:embed="rId3"/>
              </a:buBlip>
              <a:defRPr>
                <a:solidFill>
                  <a:srgbClr val="FFFFFF"/>
                </a:solidFill>
                <a:latin typeface="+mj-lt"/>
                <a:ea typeface="+mj-ea"/>
                <a:cs typeface="+mj-cs"/>
                <a:sym typeface="Trebuchet MS"/>
              </a:defRPr>
            </a:pPr>
            <a:r>
              <a:t>Need to react on security threat</a:t>
            </a:r>
          </a:p>
          <a:p>
            <a:pPr marL="180472" indent="-180472">
              <a:lnSpc>
                <a:spcPct val="150000"/>
              </a:lnSpc>
              <a:buSzPct val="60000"/>
              <a:buBlip>
                <a:blip r:embed="rId3"/>
              </a:buBlip>
              <a:defRPr>
                <a:solidFill>
                  <a:srgbClr val="FFFFFF"/>
                </a:solidFill>
                <a:latin typeface="+mj-lt"/>
                <a:ea typeface="+mj-ea"/>
                <a:cs typeface="+mj-cs"/>
                <a:sym typeface="Trebuchet MS"/>
              </a:defRPr>
            </a:pPr>
            <a:r>
              <a:t>Need to resolve infrastructure problems asap</a:t>
            </a:r>
          </a:p>
          <a:p>
            <a:pPr marL="180472" indent="-180472">
              <a:lnSpc>
                <a:spcPct val="150000"/>
              </a:lnSpc>
              <a:buSzPct val="60000"/>
              <a:buBlip>
                <a:blip r:embed="rId3"/>
              </a:buBlip>
              <a:defRPr>
                <a:solidFill>
                  <a:srgbClr val="FFFFFF"/>
                </a:solidFill>
                <a:latin typeface="+mj-lt"/>
                <a:ea typeface="+mj-ea"/>
                <a:cs typeface="+mj-cs"/>
                <a:sym typeface="Trebuchet MS"/>
              </a:defRPr>
            </a:pPr>
            <a:r>
              <a:t>Need for analysis of the system state (statistics)</a:t>
            </a:r>
          </a:p>
          <a:p>
            <a:pPr marL="180472" indent="-180472">
              <a:lnSpc>
                <a:spcPct val="150000"/>
              </a:lnSpc>
              <a:buSzPct val="60000"/>
              <a:buBlip>
                <a:blip r:embed="rId3"/>
              </a:buBlip>
              <a:defRPr>
                <a:solidFill>
                  <a:srgbClr val="FFFFFF"/>
                </a:solidFill>
                <a:latin typeface="+mj-lt"/>
                <a:ea typeface="+mj-ea"/>
                <a:cs typeface="+mj-cs"/>
                <a:sym typeface="Trebuchet MS"/>
              </a:defRPr>
            </a:pPr>
            <a:r>
              <a:t>Need for prediction of the system behavior</a:t>
            </a:r>
          </a:p>
          <a:p>
            <a:pPr marL="180472" indent="-180472">
              <a:lnSpc>
                <a:spcPct val="150000"/>
              </a:lnSpc>
              <a:buSzPct val="60000"/>
              <a:buBlip>
                <a:blip r:embed="rId3"/>
              </a:buBlip>
              <a:defRPr>
                <a:solidFill>
                  <a:srgbClr val="FFFFFF"/>
                </a:solidFill>
                <a:latin typeface="+mj-lt"/>
                <a:ea typeface="+mj-ea"/>
                <a:cs typeface="+mj-cs"/>
                <a:sym typeface="Trebuchet MS"/>
              </a:defRPr>
            </a:pPr>
            <a:r>
              <a:t>Need for the system to be compliant to governing regulations and standards (e. g. PCI DSS, Sarbanes-Oxley, HIPAA, GLBA, and FISMA)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Title 1"/>
          <p:cNvSpPr txBox="1"/>
          <p:nvPr>
            <p:ph type="ctrTitle"/>
          </p:nvPr>
        </p:nvSpPr>
        <p:spPr>
          <a:xfrm>
            <a:off x="956561" y="83974"/>
            <a:ext cx="10828002" cy="917167"/>
          </a:xfrm>
          <a:prstGeom prst="rect">
            <a:avLst/>
          </a:prstGeom>
        </p:spPr>
        <p:txBody>
          <a:bodyPr/>
          <a:lstStyle>
            <a:lvl1pPr algn="l">
              <a:defRPr sz="4400"/>
            </a:lvl1pPr>
          </a:lstStyle>
          <a:p>
            <a:pPr/>
            <a:r>
              <a:t>Log Management Best Practices</a:t>
            </a:r>
          </a:p>
        </p:txBody>
      </p:sp>
      <p:sp>
        <p:nvSpPr>
          <p:cNvPr id="201"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02" name="TextBox 4"/>
          <p:cNvSpPr txBox="1"/>
          <p:nvPr/>
        </p:nvSpPr>
        <p:spPr>
          <a:xfrm>
            <a:off x="956558" y="833930"/>
            <a:ext cx="4562880" cy="4758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b="1">
                <a:solidFill>
                  <a:srgbClr val="FFFFFF"/>
                </a:solidFill>
                <a:latin typeface="+mj-lt"/>
                <a:ea typeface="+mj-ea"/>
                <a:cs typeface="+mj-cs"/>
                <a:sym typeface="Trebuchet MS"/>
              </a:defRPr>
            </a:pPr>
            <a:r>
              <a:t>Stages of Log Management Cycle:</a:t>
            </a:r>
          </a:p>
          <a:p>
            <a:pPr>
              <a:lnSpc>
                <a:spcPct val="150000"/>
              </a:lnSpc>
              <a:defRPr b="1">
                <a:solidFill>
                  <a:srgbClr val="FFFFFF"/>
                </a:solidFill>
                <a:latin typeface="+mj-lt"/>
                <a:ea typeface="+mj-ea"/>
                <a:cs typeface="+mj-cs"/>
                <a:sym typeface="Trebuchet MS"/>
              </a:defRPr>
            </a:pPr>
          </a:p>
          <a:p>
            <a:pPr marL="180472" indent="-180472">
              <a:lnSpc>
                <a:spcPct val="150000"/>
              </a:lnSpc>
              <a:buSzPct val="60000"/>
              <a:buBlip>
                <a:blip r:embed="rId2"/>
              </a:buBlip>
              <a:defRPr b="1" i="1">
                <a:solidFill>
                  <a:srgbClr val="FFFFFF"/>
                </a:solidFill>
                <a:latin typeface="+mj-lt"/>
                <a:ea typeface="+mj-ea"/>
                <a:cs typeface="+mj-cs"/>
                <a:sym typeface="Trebuchet MS"/>
              </a:defRPr>
            </a:pPr>
            <a:r>
              <a:t>Policy definition</a:t>
            </a:r>
          </a:p>
          <a:p>
            <a:pPr marL="180472" indent="-180472">
              <a:lnSpc>
                <a:spcPct val="150000"/>
              </a:lnSpc>
              <a:buSzPct val="60000"/>
              <a:buBlip>
                <a:blip r:embed="rId2"/>
              </a:buBlip>
              <a:defRPr b="1" i="1">
                <a:solidFill>
                  <a:srgbClr val="FFFFFF"/>
                </a:solidFill>
                <a:latin typeface="+mj-lt"/>
                <a:ea typeface="+mj-ea"/>
                <a:cs typeface="+mj-cs"/>
                <a:sym typeface="Trebuchet MS"/>
              </a:defRPr>
            </a:pPr>
            <a:r>
              <a:t>Configuration</a:t>
            </a:r>
          </a:p>
          <a:p>
            <a:pPr marL="180472" indent="-180472">
              <a:lnSpc>
                <a:spcPct val="150000"/>
              </a:lnSpc>
              <a:buSzPct val="60000"/>
              <a:buBlip>
                <a:blip r:embed="rId2"/>
              </a:buBlip>
              <a:defRPr b="1" i="1">
                <a:solidFill>
                  <a:srgbClr val="FFFFFF"/>
                </a:solidFill>
                <a:latin typeface="+mj-lt"/>
                <a:ea typeface="+mj-ea"/>
                <a:cs typeface="+mj-cs"/>
                <a:sym typeface="Trebuchet MS"/>
              </a:defRPr>
            </a:pPr>
            <a:r>
              <a:t>Collection</a:t>
            </a:r>
          </a:p>
          <a:p>
            <a:pPr marL="180472" indent="-180472">
              <a:lnSpc>
                <a:spcPct val="150000"/>
              </a:lnSpc>
              <a:buSzPct val="60000"/>
              <a:buBlip>
                <a:blip r:embed="rId2"/>
              </a:buBlip>
              <a:defRPr b="1" i="1">
                <a:solidFill>
                  <a:srgbClr val="FFFFFF"/>
                </a:solidFill>
                <a:latin typeface="+mj-lt"/>
                <a:ea typeface="+mj-ea"/>
                <a:cs typeface="+mj-cs"/>
                <a:sym typeface="Trebuchet MS"/>
              </a:defRPr>
            </a:pPr>
            <a:r>
              <a:t>Normalization</a:t>
            </a:r>
          </a:p>
          <a:p>
            <a:pPr marL="180472" indent="-180472">
              <a:lnSpc>
                <a:spcPct val="150000"/>
              </a:lnSpc>
              <a:buSzPct val="60000"/>
              <a:buBlip>
                <a:blip r:embed="rId2"/>
              </a:buBlip>
              <a:defRPr b="1" i="1">
                <a:solidFill>
                  <a:srgbClr val="FFFFFF"/>
                </a:solidFill>
                <a:latin typeface="+mj-lt"/>
                <a:ea typeface="+mj-ea"/>
                <a:cs typeface="+mj-cs"/>
                <a:sym typeface="Trebuchet MS"/>
              </a:defRPr>
            </a:pPr>
            <a:r>
              <a:t>Indexing</a:t>
            </a:r>
          </a:p>
          <a:p>
            <a:pPr marL="180472" indent="-180472">
              <a:lnSpc>
                <a:spcPct val="150000"/>
              </a:lnSpc>
              <a:buSzPct val="60000"/>
              <a:buBlip>
                <a:blip r:embed="rId2"/>
              </a:buBlip>
              <a:defRPr b="1" i="1">
                <a:solidFill>
                  <a:srgbClr val="FFFFFF"/>
                </a:solidFill>
                <a:latin typeface="+mj-lt"/>
                <a:ea typeface="+mj-ea"/>
                <a:cs typeface="+mj-cs"/>
                <a:sym typeface="Trebuchet MS"/>
              </a:defRPr>
            </a:pPr>
            <a:r>
              <a:t>Storage</a:t>
            </a:r>
          </a:p>
          <a:p>
            <a:pPr marL="180472" indent="-180472">
              <a:lnSpc>
                <a:spcPct val="150000"/>
              </a:lnSpc>
              <a:buSzPct val="60000"/>
              <a:buBlip>
                <a:blip r:embed="rId2"/>
              </a:buBlip>
              <a:defRPr b="1" i="1">
                <a:solidFill>
                  <a:srgbClr val="FFFFFF"/>
                </a:solidFill>
                <a:latin typeface="+mj-lt"/>
                <a:ea typeface="+mj-ea"/>
                <a:cs typeface="+mj-cs"/>
                <a:sym typeface="Trebuchet MS"/>
              </a:defRPr>
            </a:pPr>
            <a:r>
              <a:t>Correlation</a:t>
            </a:r>
          </a:p>
          <a:p>
            <a:pPr marL="180472" indent="-180472">
              <a:lnSpc>
                <a:spcPct val="150000"/>
              </a:lnSpc>
              <a:buSzPct val="60000"/>
              <a:buBlip>
                <a:blip r:embed="rId2"/>
              </a:buBlip>
              <a:defRPr b="1" i="1">
                <a:solidFill>
                  <a:srgbClr val="FFFFFF"/>
                </a:solidFill>
                <a:latin typeface="+mj-lt"/>
                <a:ea typeface="+mj-ea"/>
                <a:cs typeface="+mj-cs"/>
                <a:sym typeface="Trebuchet MS"/>
              </a:defRPr>
            </a:pPr>
            <a:r>
              <a:t>Baselining</a:t>
            </a:r>
          </a:p>
          <a:p>
            <a:pPr marL="180472" indent="-180472">
              <a:lnSpc>
                <a:spcPct val="150000"/>
              </a:lnSpc>
              <a:buSzPct val="60000"/>
              <a:buBlip>
                <a:blip r:embed="rId2"/>
              </a:buBlip>
              <a:defRPr b="1" i="1">
                <a:solidFill>
                  <a:srgbClr val="FFFFFF"/>
                </a:solidFill>
                <a:latin typeface="+mj-lt"/>
                <a:ea typeface="+mj-ea"/>
                <a:cs typeface="+mj-cs"/>
                <a:sym typeface="Trebuchet MS"/>
              </a:defRPr>
            </a:pPr>
            <a:r>
              <a:t>Alerting</a:t>
            </a:r>
          </a:p>
          <a:p>
            <a:pPr marL="180472" indent="-180472">
              <a:lnSpc>
                <a:spcPct val="150000"/>
              </a:lnSpc>
              <a:buSzPct val="60000"/>
              <a:buBlip>
                <a:blip r:embed="rId2"/>
              </a:buBlip>
              <a:defRPr b="1" i="1">
                <a:solidFill>
                  <a:srgbClr val="FFFFFF"/>
                </a:solidFill>
                <a:latin typeface="+mj-lt"/>
                <a:ea typeface="+mj-ea"/>
                <a:cs typeface="+mj-cs"/>
                <a:sym typeface="Trebuchet MS"/>
              </a:defRPr>
            </a:pPr>
            <a:r>
              <a:t>Reporting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Title 1"/>
          <p:cNvSpPr txBox="1"/>
          <p:nvPr>
            <p:ph type="ctrTitle"/>
          </p:nvPr>
        </p:nvSpPr>
        <p:spPr>
          <a:xfrm>
            <a:off x="956561" y="83974"/>
            <a:ext cx="10828002" cy="917167"/>
          </a:xfrm>
          <a:prstGeom prst="rect">
            <a:avLst/>
          </a:prstGeom>
        </p:spPr>
        <p:txBody>
          <a:bodyPr/>
          <a:lstStyle>
            <a:lvl1pPr algn="l">
              <a:defRPr sz="4400"/>
            </a:lvl1pPr>
          </a:lstStyle>
          <a:p>
            <a:pPr/>
            <a:r>
              <a:t>Log Management Best Practices</a:t>
            </a:r>
          </a:p>
        </p:txBody>
      </p:sp>
      <p:sp>
        <p:nvSpPr>
          <p:cNvPr id="205"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06" name="TextBox 4"/>
          <p:cNvSpPr txBox="1"/>
          <p:nvPr/>
        </p:nvSpPr>
        <p:spPr>
          <a:xfrm>
            <a:off x="956561" y="917905"/>
            <a:ext cx="9321487" cy="3425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FFFFFF"/>
                </a:solidFill>
                <a:latin typeface="+mj-lt"/>
                <a:ea typeface="+mj-ea"/>
                <a:cs typeface="+mj-cs"/>
                <a:sym typeface="Trebuchet MS"/>
              </a:defRPr>
            </a:pPr>
            <a:r>
              <a:t>Types of logs to collect:</a:t>
            </a:r>
          </a:p>
          <a:p>
            <a:pPr marL="228600" indent="-228600">
              <a:lnSpc>
                <a:spcPct val="150000"/>
              </a:lnSpc>
              <a:buSzPct val="80000"/>
              <a:buBlip>
                <a:blip r:embed="rId2"/>
              </a:buBlip>
              <a:defRPr>
                <a:solidFill>
                  <a:srgbClr val="FFFFFF"/>
                </a:solidFill>
                <a:latin typeface="+mj-lt"/>
                <a:ea typeface="+mj-ea"/>
                <a:cs typeface="+mj-cs"/>
                <a:sym typeface="Trebuchet MS"/>
              </a:defRPr>
            </a:pPr>
          </a:p>
          <a:p>
            <a:pPr marL="228600" indent="-228600">
              <a:lnSpc>
                <a:spcPct val="150000"/>
              </a:lnSpc>
              <a:buSzPct val="80000"/>
              <a:buBlip>
                <a:blip r:embed="rId3"/>
              </a:buBlip>
              <a:defRPr>
                <a:solidFill>
                  <a:srgbClr val="FFFFFF"/>
                </a:solidFill>
                <a:latin typeface="+mj-lt"/>
                <a:ea typeface="+mj-ea"/>
                <a:cs typeface="+mj-cs"/>
                <a:sym typeface="Trebuchet MS"/>
              </a:defRPr>
            </a:pPr>
            <a:r>
              <a:t>APPLICATIONS</a:t>
            </a:r>
          </a:p>
          <a:p>
            <a:pPr marL="228600" indent="-228600">
              <a:lnSpc>
                <a:spcPct val="150000"/>
              </a:lnSpc>
              <a:buSzPct val="80000"/>
              <a:buBlip>
                <a:blip r:embed="rId3"/>
              </a:buBlip>
              <a:defRPr>
                <a:solidFill>
                  <a:srgbClr val="FFFFFF"/>
                </a:solidFill>
                <a:latin typeface="+mj-lt"/>
                <a:ea typeface="+mj-ea"/>
                <a:cs typeface="+mj-cs"/>
                <a:sym typeface="Trebuchet MS"/>
              </a:defRPr>
            </a:pPr>
            <a:r>
              <a:t>AUTHENTICATION SERVERS</a:t>
            </a:r>
          </a:p>
          <a:p>
            <a:pPr marL="228600" indent="-228600">
              <a:lnSpc>
                <a:spcPct val="150000"/>
              </a:lnSpc>
              <a:buSzPct val="80000"/>
              <a:buBlip>
                <a:blip r:embed="rId3"/>
              </a:buBlip>
              <a:defRPr>
                <a:solidFill>
                  <a:srgbClr val="FFFFFF"/>
                </a:solidFill>
                <a:latin typeface="+mj-lt"/>
                <a:ea typeface="+mj-ea"/>
                <a:cs typeface="+mj-cs"/>
                <a:sym typeface="Trebuchet MS"/>
              </a:defRPr>
            </a:pPr>
            <a:r>
              <a:t>FIREWALLS</a:t>
            </a:r>
          </a:p>
          <a:p>
            <a:pPr marL="228600" indent="-228600">
              <a:lnSpc>
                <a:spcPct val="150000"/>
              </a:lnSpc>
              <a:buSzPct val="80000"/>
              <a:buBlip>
                <a:blip r:embed="rId3"/>
              </a:buBlip>
              <a:defRPr>
                <a:solidFill>
                  <a:srgbClr val="FFFFFF"/>
                </a:solidFill>
                <a:latin typeface="+mj-lt"/>
                <a:ea typeface="+mj-ea"/>
                <a:cs typeface="+mj-cs"/>
                <a:sym typeface="Trebuchet MS"/>
              </a:defRPr>
            </a:pPr>
            <a:r>
              <a:t>NETWORK DEVICES (ROUTERS, SWITCHES, ETC.)</a:t>
            </a:r>
          </a:p>
          <a:p>
            <a:pPr marL="228600" indent="-228600">
              <a:lnSpc>
                <a:spcPct val="150000"/>
              </a:lnSpc>
              <a:buSzPct val="80000"/>
              <a:buBlip>
                <a:blip r:embed="rId3"/>
              </a:buBlip>
              <a:defRPr>
                <a:solidFill>
                  <a:srgbClr val="FFFFFF"/>
                </a:solidFill>
                <a:latin typeface="+mj-lt"/>
                <a:ea typeface="+mj-ea"/>
                <a:cs typeface="+mj-cs"/>
                <a:sym typeface="Trebuchet MS"/>
              </a:defRPr>
            </a:pPr>
            <a:r>
              <a:t>HARDWARE MONITORING</a:t>
            </a:r>
          </a:p>
          <a:p>
            <a:pPr marL="228600" indent="-228600">
              <a:lnSpc>
                <a:spcPct val="150000"/>
              </a:lnSpc>
              <a:buSzPct val="80000"/>
              <a:buBlip>
                <a:blip r:embed="rId3"/>
              </a:buBlip>
              <a:defRPr>
                <a:solidFill>
                  <a:srgbClr val="FFFFFF"/>
                </a:solidFill>
                <a:latin typeface="+mj-lt"/>
                <a:ea typeface="+mj-ea"/>
                <a:cs typeface="+mj-cs"/>
                <a:sym typeface="Trebuchet MS"/>
              </a:defRPr>
            </a:pPr>
            <a:r>
              <a:t>OPERATING SYSTEMS </a:t>
            </a:r>
          </a:p>
          <a:p>
            <a:pPr marL="228600" indent="-228600">
              <a:lnSpc>
                <a:spcPct val="150000"/>
              </a:lnSpc>
              <a:buSzPct val="80000"/>
              <a:buBlip>
                <a:blip r:embed="rId3"/>
              </a:buBlip>
              <a:defRPr>
                <a:solidFill>
                  <a:srgbClr val="FFFFFF"/>
                </a:solidFill>
                <a:latin typeface="+mj-lt"/>
                <a:ea typeface="+mj-ea"/>
                <a:cs typeface="+mj-cs"/>
                <a:sym typeface="Trebuchet MS"/>
              </a:defRPr>
            </a:pPr>
            <a:r>
              <a:t>WEB PROXIES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Title 1"/>
          <p:cNvSpPr txBox="1"/>
          <p:nvPr>
            <p:ph type="ctrTitle"/>
          </p:nvPr>
        </p:nvSpPr>
        <p:spPr>
          <a:xfrm>
            <a:off x="956561" y="83974"/>
            <a:ext cx="10828002" cy="917167"/>
          </a:xfrm>
          <a:prstGeom prst="rect">
            <a:avLst/>
          </a:prstGeom>
        </p:spPr>
        <p:txBody>
          <a:bodyPr/>
          <a:lstStyle>
            <a:lvl1pPr algn="l">
              <a:defRPr sz="4400"/>
            </a:lvl1pPr>
          </a:lstStyle>
          <a:p>
            <a:pPr/>
            <a:r>
              <a:t>Log Management Best Practices</a:t>
            </a:r>
          </a:p>
        </p:txBody>
      </p:sp>
      <p:sp>
        <p:nvSpPr>
          <p:cNvPr id="209"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10" name="TextBox 4"/>
          <p:cNvSpPr txBox="1"/>
          <p:nvPr/>
        </p:nvSpPr>
        <p:spPr>
          <a:xfrm>
            <a:off x="956561" y="927234"/>
            <a:ext cx="9321487" cy="542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a:solidFill>
                  <a:srgbClr val="FFFFFF"/>
                </a:solidFill>
                <a:latin typeface="+mj-lt"/>
                <a:ea typeface="+mj-ea"/>
                <a:cs typeface="+mj-cs"/>
                <a:sym typeface="Trebuchet MS"/>
              </a:defRPr>
            </a:pPr>
            <a:r>
              <a:t>Main Challenges:</a:t>
            </a:r>
          </a:p>
          <a:p>
            <a:pPr>
              <a:lnSpc>
                <a:spcPct val="150000"/>
              </a:lnSpc>
              <a:defRPr>
                <a:solidFill>
                  <a:srgbClr val="FFFFFF"/>
                </a:solidFill>
                <a:latin typeface="+mj-lt"/>
                <a:ea typeface="+mj-ea"/>
                <a:cs typeface="+mj-cs"/>
                <a:sym typeface="Trebuchet MS"/>
              </a:defRPr>
            </a:pPr>
          </a:p>
          <a:p>
            <a:pPr marL="180472" indent="-180472">
              <a:lnSpc>
                <a:spcPct val="150000"/>
              </a:lnSpc>
              <a:buSzPct val="60000"/>
              <a:buBlip>
                <a:blip r:embed="rId2"/>
              </a:buBlip>
              <a:defRPr>
                <a:solidFill>
                  <a:srgbClr val="FFFFFF"/>
                </a:solidFill>
                <a:latin typeface="+mj-lt"/>
                <a:ea typeface="+mj-ea"/>
                <a:cs typeface="+mj-cs"/>
                <a:sym typeface="Trebuchet MS"/>
              </a:defRPr>
            </a:pPr>
            <a:r>
              <a:t>Log data is varied</a:t>
            </a:r>
          </a:p>
          <a:p>
            <a:pPr marL="180472" indent="-180472">
              <a:lnSpc>
                <a:spcPct val="150000"/>
              </a:lnSpc>
              <a:buSzPct val="60000"/>
              <a:buBlip>
                <a:blip r:embed="rId2"/>
              </a:buBlip>
              <a:defRPr>
                <a:solidFill>
                  <a:srgbClr val="FFFFFF"/>
                </a:solidFill>
                <a:latin typeface="+mj-lt"/>
                <a:ea typeface="+mj-ea"/>
                <a:cs typeface="+mj-cs"/>
                <a:sym typeface="Trebuchet MS"/>
              </a:defRPr>
            </a:pPr>
            <a:r>
              <a:t>Log data sources are distributed</a:t>
            </a:r>
          </a:p>
          <a:p>
            <a:pPr marL="180472" indent="-180472">
              <a:lnSpc>
                <a:spcPct val="150000"/>
              </a:lnSpc>
              <a:buSzPct val="60000"/>
              <a:buBlip>
                <a:blip r:embed="rId2"/>
              </a:buBlip>
              <a:defRPr>
                <a:solidFill>
                  <a:srgbClr val="FFFFFF"/>
                </a:solidFill>
                <a:latin typeface="+mj-lt"/>
                <a:ea typeface="+mj-ea"/>
                <a:cs typeface="+mj-cs"/>
                <a:sym typeface="Trebuchet MS"/>
              </a:defRPr>
            </a:pPr>
            <a:r>
              <a:t>Log data sources change constantly</a:t>
            </a:r>
          </a:p>
          <a:p>
            <a:pPr marL="180472" indent="-180472">
              <a:lnSpc>
                <a:spcPct val="150000"/>
              </a:lnSpc>
              <a:buSzPct val="60000"/>
              <a:buBlip>
                <a:blip r:embed="rId2"/>
              </a:buBlip>
              <a:defRPr>
                <a:solidFill>
                  <a:srgbClr val="FFFFFF"/>
                </a:solidFill>
                <a:latin typeface="+mj-lt"/>
                <a:ea typeface="+mj-ea"/>
                <a:cs typeface="+mj-cs"/>
                <a:sym typeface="Trebuchet MS"/>
              </a:defRPr>
            </a:pPr>
            <a:r>
              <a:t>Log data may contain sensitive information</a:t>
            </a:r>
          </a:p>
          <a:p>
            <a:pPr>
              <a:lnSpc>
                <a:spcPct val="150000"/>
              </a:lnSpc>
              <a:defRPr>
                <a:solidFill>
                  <a:srgbClr val="FFFFFF"/>
                </a:solidFill>
                <a:latin typeface="+mj-lt"/>
                <a:ea typeface="+mj-ea"/>
                <a:cs typeface="+mj-cs"/>
                <a:sym typeface="Trebuchet MS"/>
              </a:defRPr>
            </a:pPr>
          </a:p>
          <a:p>
            <a:pPr algn="ctr">
              <a:lnSpc>
                <a:spcPct val="150000"/>
              </a:lnSpc>
              <a:defRPr>
                <a:solidFill>
                  <a:srgbClr val="FFFFFF"/>
                </a:solidFill>
                <a:latin typeface="+mj-lt"/>
                <a:ea typeface="+mj-ea"/>
                <a:cs typeface="+mj-cs"/>
                <a:sym typeface="Trebuchet MS"/>
              </a:defRPr>
            </a:pPr>
            <a:r>
              <a:t>Advantages of Automated Log Management:</a:t>
            </a:r>
          </a:p>
          <a:p>
            <a:pPr marL="228600" indent="-228600">
              <a:lnSpc>
                <a:spcPct val="150000"/>
              </a:lnSpc>
              <a:buSzPct val="80000"/>
              <a:buBlip>
                <a:blip r:embed="rId2"/>
              </a:buBlip>
              <a:defRPr>
                <a:solidFill>
                  <a:srgbClr val="FFFFFF"/>
                </a:solidFill>
                <a:latin typeface="+mj-lt"/>
                <a:ea typeface="+mj-ea"/>
                <a:cs typeface="+mj-cs"/>
                <a:sym typeface="Trebuchet MS"/>
              </a:defRPr>
            </a:pPr>
          </a:p>
          <a:p>
            <a:pPr marL="228600" indent="-228600">
              <a:lnSpc>
                <a:spcPct val="150000"/>
              </a:lnSpc>
              <a:buSzPct val="80000"/>
              <a:buBlip>
                <a:blip r:embed="rId2"/>
              </a:buBlip>
              <a:defRPr>
                <a:solidFill>
                  <a:srgbClr val="FFFFFF"/>
                </a:solidFill>
                <a:latin typeface="+mj-lt"/>
                <a:ea typeface="+mj-ea"/>
                <a:cs typeface="+mj-cs"/>
                <a:sym typeface="Trebuchet MS"/>
              </a:defRPr>
            </a:pPr>
            <a:r>
              <a:t>Log collection across all IT infrastructure</a:t>
            </a:r>
          </a:p>
          <a:p>
            <a:pPr marL="228600" indent="-228600">
              <a:lnSpc>
                <a:spcPct val="150000"/>
              </a:lnSpc>
              <a:buSzPct val="80000"/>
              <a:buBlip>
                <a:blip r:embed="rId2"/>
              </a:buBlip>
              <a:defRPr>
                <a:solidFill>
                  <a:srgbClr val="FFFFFF"/>
                </a:solidFill>
                <a:latin typeface="+mj-lt"/>
                <a:ea typeface="+mj-ea"/>
                <a:cs typeface="+mj-cs"/>
                <a:sym typeface="Trebuchet MS"/>
              </a:defRPr>
            </a:pPr>
            <a:r>
              <a:t>Sophisticated parsing of logs </a:t>
            </a:r>
          </a:p>
          <a:p>
            <a:pPr marL="228600" indent="-228600">
              <a:lnSpc>
                <a:spcPct val="150000"/>
              </a:lnSpc>
              <a:buSzPct val="80000"/>
              <a:buBlip>
                <a:blip r:embed="rId2"/>
              </a:buBlip>
              <a:defRPr>
                <a:solidFill>
                  <a:srgbClr val="FFFFFF"/>
                </a:solidFill>
                <a:latin typeface="+mj-lt"/>
                <a:ea typeface="+mj-ea"/>
                <a:cs typeface="+mj-cs"/>
                <a:sym typeface="Trebuchet MS"/>
              </a:defRPr>
            </a:pPr>
            <a:r>
              <a:t>Use of Reporting tools </a:t>
            </a:r>
          </a:p>
          <a:p>
            <a:pPr marL="228600" indent="-228600">
              <a:lnSpc>
                <a:spcPct val="150000"/>
              </a:lnSpc>
              <a:buSzPct val="80000"/>
              <a:buBlip>
                <a:blip r:embed="rId2"/>
              </a:buBlip>
              <a:defRPr>
                <a:solidFill>
                  <a:srgbClr val="FFFFFF"/>
                </a:solidFill>
                <a:latin typeface="+mj-lt"/>
                <a:ea typeface="+mj-ea"/>
                <a:cs typeface="+mj-cs"/>
                <a:sym typeface="Trebuchet MS"/>
              </a:defRPr>
            </a:pPr>
            <a:r>
              <a:t>Ability to Perform Post-incident Analysis </a:t>
            </a:r>
          </a:p>
          <a:p>
            <a:pPr marL="228600" indent="-228600">
              <a:lnSpc>
                <a:spcPct val="150000"/>
              </a:lnSpc>
              <a:buSzPct val="80000"/>
              <a:buBlip>
                <a:blip r:embed="rId2"/>
              </a:buBlip>
              <a:defRPr>
                <a:solidFill>
                  <a:srgbClr val="FFFFFF"/>
                </a:solidFill>
                <a:latin typeface="+mj-lt"/>
                <a:ea typeface="+mj-ea"/>
                <a:cs typeface="+mj-cs"/>
                <a:sym typeface="Trebuchet MS"/>
              </a:defRPr>
            </a:pPr>
            <a:r>
              <a:t>Automated Regular Review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Title 1"/>
          <p:cNvSpPr txBox="1"/>
          <p:nvPr>
            <p:ph type="ctrTitle"/>
          </p:nvPr>
        </p:nvSpPr>
        <p:spPr>
          <a:xfrm>
            <a:off x="956561" y="83974"/>
            <a:ext cx="10828002" cy="917167"/>
          </a:xfrm>
          <a:prstGeom prst="rect">
            <a:avLst/>
          </a:prstGeom>
        </p:spPr>
        <p:txBody>
          <a:bodyPr/>
          <a:lstStyle>
            <a:lvl1pPr algn="l">
              <a:defRPr sz="4400"/>
            </a:lvl1pPr>
          </a:lstStyle>
          <a:p>
            <a:pPr/>
            <a:r>
              <a:t>Tools</a:t>
            </a:r>
          </a:p>
        </p:txBody>
      </p:sp>
      <p:sp>
        <p:nvSpPr>
          <p:cNvPr id="213"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14" name="TextBox 4"/>
          <p:cNvSpPr txBox="1"/>
          <p:nvPr/>
        </p:nvSpPr>
        <p:spPr>
          <a:xfrm>
            <a:off x="939956" y="1163871"/>
            <a:ext cx="9321488" cy="542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chemeClr val="accent2"/>
                </a:solidFill>
                <a:latin typeface="+mj-lt"/>
                <a:ea typeface="+mj-ea"/>
                <a:cs typeface="+mj-cs"/>
                <a:sym typeface="Trebuchet MS"/>
              </a:defRPr>
            </a:pPr>
            <a:r>
              <a:t>Most Widely Used Tools for Monitoring:</a:t>
            </a:r>
            <a:endParaRPr>
              <a:solidFill>
                <a:srgbClr val="FFFFFF"/>
              </a:solidFill>
            </a:endParaRPr>
          </a:p>
          <a:p>
            <a:pPr>
              <a:defRPr>
                <a:solidFill>
                  <a:srgbClr val="FFFFFF"/>
                </a:solidFill>
                <a:latin typeface="+mj-lt"/>
                <a:ea typeface="+mj-ea"/>
                <a:cs typeface="+mj-cs"/>
                <a:sym typeface="Trebuchet MS"/>
              </a:defRPr>
            </a:pPr>
          </a:p>
          <a:p>
            <a:pPr marL="228600" indent="-228600">
              <a:buSzPct val="80000"/>
              <a:buBlip>
                <a:blip r:embed="rId2"/>
              </a:buBlip>
              <a:defRPr>
                <a:solidFill>
                  <a:srgbClr val="FFFFFF"/>
                </a:solidFill>
                <a:latin typeface="+mj-lt"/>
                <a:ea typeface="+mj-ea"/>
                <a:cs typeface="+mj-cs"/>
                <a:sym typeface="Trebuchet MS"/>
              </a:defRPr>
            </a:pPr>
            <a:r>
              <a:t>Zabbix</a:t>
            </a:r>
          </a:p>
          <a:p>
            <a:pPr marL="228600" indent="-228600">
              <a:buSzPct val="80000"/>
              <a:buBlip>
                <a:blip r:embed="rId2"/>
              </a:buBlip>
              <a:defRPr>
                <a:solidFill>
                  <a:srgbClr val="FFFFFF"/>
                </a:solidFill>
                <a:latin typeface="+mj-lt"/>
                <a:ea typeface="+mj-ea"/>
                <a:cs typeface="+mj-cs"/>
                <a:sym typeface="Trebuchet MS"/>
              </a:defRPr>
            </a:pPr>
            <a:r>
              <a:t>Nagios</a:t>
            </a:r>
          </a:p>
          <a:p>
            <a:pPr marL="228600" indent="-228600">
              <a:buSzPct val="80000"/>
              <a:buBlip>
                <a:blip r:embed="rId2"/>
              </a:buBlip>
              <a:defRPr>
                <a:solidFill>
                  <a:srgbClr val="FFFFFF"/>
                </a:solidFill>
                <a:latin typeface="+mj-lt"/>
                <a:ea typeface="+mj-ea"/>
                <a:cs typeface="+mj-cs"/>
                <a:sym typeface="Trebuchet MS"/>
              </a:defRPr>
            </a:pPr>
            <a:r>
              <a:t>NewRelic (APM tool)</a:t>
            </a:r>
          </a:p>
          <a:p>
            <a:pPr marL="228600" indent="-228600">
              <a:buSzPct val="80000"/>
              <a:buBlip>
                <a:blip r:embed="rId2"/>
              </a:buBlip>
              <a:defRPr>
                <a:solidFill>
                  <a:srgbClr val="FFFFFF"/>
                </a:solidFill>
                <a:latin typeface="+mj-lt"/>
                <a:ea typeface="+mj-ea"/>
                <a:cs typeface="+mj-cs"/>
                <a:sym typeface="Trebuchet MS"/>
              </a:defRPr>
            </a:pPr>
            <a:r>
              <a:t>Prometheus</a:t>
            </a:r>
          </a:p>
          <a:p>
            <a:pPr>
              <a:defRPr>
                <a:solidFill>
                  <a:srgbClr val="FFFFFF"/>
                </a:solidFill>
                <a:latin typeface="+mj-lt"/>
                <a:ea typeface="+mj-ea"/>
                <a:cs typeface="+mj-cs"/>
                <a:sym typeface="Trebuchet MS"/>
              </a:defRPr>
            </a:pPr>
          </a:p>
          <a:p>
            <a:pPr>
              <a:defRPr>
                <a:solidFill>
                  <a:schemeClr val="accent2"/>
                </a:solidFill>
                <a:latin typeface="+mj-lt"/>
                <a:ea typeface="+mj-ea"/>
                <a:cs typeface="+mj-cs"/>
                <a:sym typeface="Trebuchet MS"/>
              </a:defRPr>
            </a:pPr>
            <a:r>
              <a:t>Monitoring for Cloud:</a:t>
            </a:r>
            <a:endParaRPr>
              <a:solidFill>
                <a:srgbClr val="FFFFFF"/>
              </a:solidFill>
            </a:endParaRPr>
          </a:p>
          <a:p>
            <a:pPr>
              <a:defRPr>
                <a:solidFill>
                  <a:srgbClr val="FFFFFF"/>
                </a:solidFill>
                <a:latin typeface="+mj-lt"/>
                <a:ea typeface="+mj-ea"/>
                <a:cs typeface="+mj-cs"/>
                <a:sym typeface="Trebuchet MS"/>
              </a:defRPr>
            </a:pPr>
          </a:p>
          <a:p>
            <a:pPr marL="228600" indent="-228600">
              <a:buSzPct val="80000"/>
              <a:buBlip>
                <a:blip r:embed="rId2"/>
              </a:buBlip>
              <a:defRPr>
                <a:solidFill>
                  <a:srgbClr val="FFFFFF"/>
                </a:solidFill>
                <a:latin typeface="+mj-lt"/>
                <a:ea typeface="+mj-ea"/>
                <a:cs typeface="+mj-cs"/>
                <a:sym typeface="Trebuchet MS"/>
              </a:defRPr>
            </a:pPr>
            <a:r>
              <a:t>CloudWatch</a:t>
            </a:r>
          </a:p>
          <a:p>
            <a:pPr marL="228600" indent="-228600">
              <a:buSzPct val="80000"/>
              <a:buBlip>
                <a:blip r:embed="rId2"/>
              </a:buBlip>
              <a:defRPr>
                <a:solidFill>
                  <a:srgbClr val="FFFFFF"/>
                </a:solidFill>
                <a:latin typeface="+mj-lt"/>
                <a:ea typeface="+mj-ea"/>
                <a:cs typeface="+mj-cs"/>
                <a:sym typeface="Trebuchet MS"/>
              </a:defRPr>
            </a:pPr>
            <a:r>
              <a:t>StackDrive</a:t>
            </a: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rgbClr val="FFFFFF"/>
                </a:solidFill>
                <a:latin typeface="+mj-lt"/>
                <a:ea typeface="+mj-ea"/>
                <a:cs typeface="+mj-cs"/>
                <a:sym typeface="Trebuchet MS"/>
              </a:defRPr>
            </a:pPr>
          </a:p>
          <a:p>
            <a:pPr>
              <a:defRPr>
                <a:solidFill>
                  <a:schemeClr val="accent2"/>
                </a:solidFill>
                <a:latin typeface="+mj-lt"/>
                <a:ea typeface="+mj-ea"/>
                <a:cs typeface="+mj-cs"/>
                <a:sym typeface="Trebuchet MS"/>
              </a:defRPr>
            </a:pPr>
            <a:r>
              <a:t>Most Widely Used Tools for Logging:</a:t>
            </a:r>
            <a:endParaRPr>
              <a:solidFill>
                <a:srgbClr val="FFFFFF"/>
              </a:solidFill>
            </a:endParaRPr>
          </a:p>
          <a:p>
            <a:pPr>
              <a:defRPr>
                <a:solidFill>
                  <a:srgbClr val="FFFFFF"/>
                </a:solidFill>
                <a:latin typeface="+mj-lt"/>
                <a:ea typeface="+mj-ea"/>
                <a:cs typeface="+mj-cs"/>
                <a:sym typeface="Trebuchet MS"/>
              </a:defRPr>
            </a:pPr>
          </a:p>
          <a:p>
            <a:pPr marL="228600" indent="-228600">
              <a:buSzPct val="80000"/>
              <a:buBlip>
                <a:blip r:embed="rId2"/>
              </a:buBlip>
              <a:defRPr>
                <a:solidFill>
                  <a:srgbClr val="FFFFFF"/>
                </a:solidFill>
                <a:latin typeface="+mj-lt"/>
                <a:ea typeface="+mj-ea"/>
                <a:cs typeface="+mj-cs"/>
                <a:sym typeface="Trebuchet MS"/>
              </a:defRPr>
            </a:pPr>
            <a:r>
              <a:t>ELK </a:t>
            </a:r>
          </a:p>
          <a:p>
            <a:pPr marL="228600" indent="-228600">
              <a:buSzPct val="80000"/>
              <a:buBlip>
                <a:blip r:embed="rId2"/>
              </a:buBlip>
              <a:defRPr>
                <a:solidFill>
                  <a:srgbClr val="FFFFFF"/>
                </a:solidFill>
                <a:latin typeface="+mj-lt"/>
                <a:ea typeface="+mj-ea"/>
                <a:cs typeface="+mj-cs"/>
                <a:sym typeface="Trebuchet MS"/>
              </a:defRPr>
            </a:pPr>
            <a:r>
              <a:t>Splunk</a:t>
            </a:r>
          </a:p>
          <a:p>
            <a:pPr>
              <a:defRPr>
                <a:solidFill>
                  <a:srgbClr val="FFFFFF"/>
                </a:solidFill>
                <a:latin typeface="+mj-lt"/>
                <a:ea typeface="+mj-ea"/>
                <a:cs typeface="+mj-cs"/>
                <a:sym typeface="Trebuchet M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17"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18" name="TextBox 4"/>
          <p:cNvSpPr txBox="1"/>
          <p:nvPr/>
        </p:nvSpPr>
        <p:spPr>
          <a:xfrm>
            <a:off x="883555" y="1114668"/>
            <a:ext cx="9321487" cy="28917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FFFFFF"/>
                </a:solidFill>
                <a:latin typeface="+mj-lt"/>
                <a:ea typeface="+mj-ea"/>
                <a:cs typeface="+mj-cs"/>
                <a:sym typeface="Trebuchet MS"/>
              </a:defRPr>
            </a:pPr>
            <a:r>
              <a:t>Main Components for Monitoring with Zabbix:</a:t>
            </a:r>
          </a:p>
          <a:p>
            <a:pPr marL="228600" indent="-228600">
              <a:buSzPct val="80000"/>
              <a:buBlip>
                <a:blip r:embed="rId2"/>
              </a:buBlip>
              <a:defRPr>
                <a:solidFill>
                  <a:srgbClr val="FFFFFF"/>
                </a:solidFill>
                <a:latin typeface="+mj-lt"/>
                <a:ea typeface="+mj-ea"/>
                <a:cs typeface="+mj-cs"/>
                <a:sym typeface="Trebuchet MS"/>
              </a:defRPr>
            </a:pPr>
          </a:p>
          <a:p>
            <a:pPr marL="228600" indent="-228600">
              <a:lnSpc>
                <a:spcPct val="150000"/>
              </a:lnSpc>
              <a:buSzPct val="80000"/>
              <a:buBlip>
                <a:blip r:embed="rId2"/>
              </a:buBlip>
              <a:defRPr>
                <a:solidFill>
                  <a:srgbClr val="FFFFFF"/>
                </a:solidFill>
                <a:latin typeface="+mj-lt"/>
                <a:ea typeface="+mj-ea"/>
                <a:cs typeface="+mj-cs"/>
                <a:sym typeface="Trebuchet MS"/>
              </a:defRPr>
            </a:pPr>
            <a:r>
              <a:t>Zabbix Server</a:t>
            </a:r>
          </a:p>
          <a:p>
            <a:pPr marL="228600" indent="-228600">
              <a:lnSpc>
                <a:spcPct val="150000"/>
              </a:lnSpc>
              <a:buSzPct val="80000"/>
              <a:buBlip>
                <a:blip r:embed="rId2"/>
              </a:buBlip>
              <a:defRPr>
                <a:solidFill>
                  <a:srgbClr val="FFFFFF"/>
                </a:solidFill>
                <a:latin typeface="+mj-lt"/>
                <a:ea typeface="+mj-ea"/>
                <a:cs typeface="+mj-cs"/>
                <a:sym typeface="Trebuchet MS"/>
              </a:defRPr>
            </a:pPr>
            <a:r>
              <a:t>Zabbix Proxy</a:t>
            </a:r>
          </a:p>
          <a:p>
            <a:pPr marL="228600" indent="-228600">
              <a:lnSpc>
                <a:spcPct val="150000"/>
              </a:lnSpc>
              <a:buSzPct val="80000"/>
              <a:buBlip>
                <a:blip r:embed="rId2"/>
              </a:buBlip>
              <a:defRPr>
                <a:solidFill>
                  <a:srgbClr val="FFFFFF"/>
                </a:solidFill>
                <a:latin typeface="+mj-lt"/>
                <a:ea typeface="+mj-ea"/>
                <a:cs typeface="+mj-cs"/>
                <a:sym typeface="Trebuchet MS"/>
              </a:defRPr>
            </a:pPr>
            <a:r>
              <a:t>Zabbix Agent</a:t>
            </a:r>
          </a:p>
          <a:p>
            <a:pPr marL="228600" indent="-228600">
              <a:lnSpc>
                <a:spcPct val="150000"/>
              </a:lnSpc>
              <a:buSzPct val="80000"/>
              <a:buBlip>
                <a:blip r:embed="rId2"/>
              </a:buBlip>
              <a:defRPr>
                <a:solidFill>
                  <a:srgbClr val="FFFFFF"/>
                </a:solidFill>
                <a:latin typeface="+mj-lt"/>
                <a:ea typeface="+mj-ea"/>
                <a:cs typeface="+mj-cs"/>
                <a:sym typeface="Trebuchet MS"/>
              </a:defRPr>
            </a:pPr>
            <a:r>
              <a:t>Zabbix Web</a:t>
            </a:r>
          </a:p>
          <a:p>
            <a:pPr marL="228600" indent="-228600">
              <a:lnSpc>
                <a:spcPct val="150000"/>
              </a:lnSpc>
              <a:buSzPct val="80000"/>
              <a:buBlip>
                <a:blip r:embed="rId2"/>
              </a:buBlip>
              <a:defRPr>
                <a:solidFill>
                  <a:srgbClr val="FFFFFF"/>
                </a:solidFill>
                <a:latin typeface="+mj-lt"/>
                <a:ea typeface="+mj-ea"/>
                <a:cs typeface="+mj-cs"/>
                <a:sym typeface="Trebuchet MS"/>
              </a:defRPr>
            </a:pPr>
            <a:r>
              <a:t>DataBase (MYSQL, Postgre)</a:t>
            </a:r>
          </a:p>
        </p:txBody>
      </p:sp>
      <p:pic>
        <p:nvPicPr>
          <p:cNvPr id="219" name="Screen Shot 2018-02-19 at 10.58.53.png" descr="Screen Shot 2018-02-19 at 10.58.53.png"/>
          <p:cNvPicPr>
            <a:picLocks noChangeAspect="1"/>
          </p:cNvPicPr>
          <p:nvPr/>
        </p:nvPicPr>
        <p:blipFill>
          <a:blip r:embed="rId3">
            <a:extLst/>
          </a:blip>
          <a:stretch>
            <a:fillRect/>
          </a:stretch>
        </p:blipFill>
        <p:spPr>
          <a:xfrm>
            <a:off x="122483" y="5591280"/>
            <a:ext cx="4443440" cy="111982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itle 1"/>
          <p:cNvSpPr txBox="1"/>
          <p:nvPr>
            <p:ph type="ctrTitle"/>
          </p:nvPr>
        </p:nvSpPr>
        <p:spPr>
          <a:xfrm>
            <a:off x="956561" y="83974"/>
            <a:ext cx="10828002" cy="917167"/>
          </a:xfrm>
          <a:prstGeom prst="rect">
            <a:avLst/>
          </a:prstGeom>
        </p:spPr>
        <p:txBody>
          <a:bodyPr/>
          <a:lstStyle>
            <a:lvl1pPr algn="l">
              <a:defRPr sz="4400"/>
            </a:lvl1pPr>
          </a:lstStyle>
          <a:p>
            <a:pPr/>
            <a:r>
              <a:t>Zabbix Monitoring Tool Overview </a:t>
            </a:r>
          </a:p>
        </p:txBody>
      </p:sp>
      <p:sp>
        <p:nvSpPr>
          <p:cNvPr id="222" name="Subtitle 2"/>
          <p:cNvSpPr txBox="1"/>
          <p:nvPr>
            <p:ph type="subTitle" sz="quarter" idx="1"/>
          </p:nvPr>
        </p:nvSpPr>
        <p:spPr>
          <a:xfrm>
            <a:off x="4385181" y="6430138"/>
            <a:ext cx="7766939" cy="1096902"/>
          </a:xfrm>
          <a:prstGeom prst="rect">
            <a:avLst/>
          </a:prstGeom>
        </p:spPr>
        <p:txBody>
          <a:bodyPr/>
          <a:lstStyle>
            <a:lvl1pPr>
              <a:defRPr sz="1600"/>
            </a:lvl1pPr>
          </a:lstStyle>
          <a:p>
            <a:pPr/>
            <a:r>
              <a:t>Presentation created by Iryna Diudiuk</a:t>
            </a:r>
          </a:p>
        </p:txBody>
      </p:sp>
      <p:sp>
        <p:nvSpPr>
          <p:cNvPr id="223" name="TextBox 4"/>
          <p:cNvSpPr txBox="1"/>
          <p:nvPr/>
        </p:nvSpPr>
        <p:spPr>
          <a:xfrm>
            <a:off x="956561" y="1151171"/>
            <a:ext cx="9321487" cy="3025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solidFill>
                  <a:srgbClr val="FFFFFF"/>
                </a:solidFill>
                <a:latin typeface="+mj-lt"/>
                <a:ea typeface="+mj-ea"/>
                <a:cs typeface="+mj-cs"/>
                <a:sym typeface="Trebuchet MS"/>
              </a:defRPr>
            </a:pPr>
            <a:r>
              <a:t>Key points on installation:</a:t>
            </a:r>
          </a:p>
          <a:p>
            <a:pPr marL="228600" indent="-228600">
              <a:lnSpc>
                <a:spcPct val="150000"/>
              </a:lnSpc>
              <a:buSzPct val="80000"/>
              <a:buBlip>
                <a:blip r:embed="rId3"/>
              </a:buBlip>
              <a:defRPr b="1">
                <a:solidFill>
                  <a:srgbClr val="FFFFFF"/>
                </a:solidFill>
                <a:latin typeface="+mj-lt"/>
                <a:ea typeface="+mj-ea"/>
                <a:cs typeface="+mj-cs"/>
                <a:sym typeface="Trebuchet MS"/>
              </a:defRPr>
            </a:pPr>
          </a:p>
          <a:p>
            <a:pPr marL="228600" indent="-228600">
              <a:lnSpc>
                <a:spcPct val="150000"/>
              </a:lnSpc>
              <a:buSzPct val="80000"/>
              <a:buBlip>
                <a:blip r:embed="rId3"/>
              </a:buBlip>
              <a:defRPr b="1">
                <a:solidFill>
                  <a:srgbClr val="FFFFFF"/>
                </a:solidFill>
                <a:latin typeface="+mj-lt"/>
                <a:ea typeface="+mj-ea"/>
                <a:cs typeface="+mj-cs"/>
                <a:sym typeface="Trebuchet MS"/>
              </a:defRPr>
            </a:pPr>
            <a:r>
              <a:t> e</a:t>
            </a:r>
            <a:r>
              <a:rPr b="0"/>
              <a:t>xtra PHP plugins need to be installed; </a:t>
            </a:r>
          </a:p>
          <a:p>
            <a:pPr marL="228600" indent="-228600">
              <a:lnSpc>
                <a:spcPct val="150000"/>
              </a:lnSpc>
              <a:buSzPct val="80000"/>
              <a:buBlip>
                <a:blip r:embed="rId3"/>
              </a:buBlip>
              <a:defRPr>
                <a:solidFill>
                  <a:srgbClr val="FFFFFF"/>
                </a:solidFill>
                <a:latin typeface="+mj-lt"/>
                <a:ea typeface="+mj-ea"/>
                <a:cs typeface="+mj-cs"/>
                <a:sym typeface="Trebuchet MS"/>
              </a:defRPr>
            </a:pPr>
            <a:r>
              <a:t> optional repository needs to be enabled (rhel-7-server-optional-rpms);</a:t>
            </a:r>
          </a:p>
          <a:p>
            <a:pPr marL="228600" indent="-228600">
              <a:lnSpc>
                <a:spcPct val="150000"/>
              </a:lnSpc>
              <a:buSzPct val="80000"/>
              <a:buBlip>
                <a:blip r:embed="rId3"/>
              </a:buBlip>
              <a:defRPr>
                <a:solidFill>
                  <a:srgbClr val="FFFFFF"/>
                </a:solidFill>
                <a:latin typeface="+mj-lt"/>
                <a:ea typeface="+mj-ea"/>
                <a:cs typeface="+mj-cs"/>
                <a:sym typeface="Trebuchet MS"/>
              </a:defRPr>
            </a:pPr>
            <a:r>
              <a:t> for Zabbix </a:t>
            </a:r>
            <a:r>
              <a:rPr u="sng">
                <a:solidFill>
                  <a:srgbClr val="99CA3C"/>
                </a:solidFill>
                <a:uFill>
                  <a:solidFill>
                    <a:srgbClr val="99CA3C"/>
                  </a:solidFill>
                </a:uFill>
              </a:rPr>
              <a:t>server</a:t>
            </a:r>
            <a:r>
              <a:t> and </a:t>
            </a:r>
            <a:r>
              <a:rPr u="sng">
                <a:solidFill>
                  <a:srgbClr val="99CA3C"/>
                </a:solidFill>
                <a:uFill>
                  <a:solidFill>
                    <a:srgbClr val="99CA3C"/>
                  </a:solidFill>
                </a:uFill>
              </a:rPr>
              <a:t>proxy</a:t>
            </a:r>
            <a:r>
              <a:t> daemons a database is required.</a:t>
            </a:r>
          </a:p>
          <a:p>
            <a:pPr marL="228600" indent="-228600">
              <a:lnSpc>
                <a:spcPct val="150000"/>
              </a:lnSpc>
              <a:buSzPct val="80000"/>
              <a:buBlip>
                <a:blip r:embed="rId3"/>
              </a:buBlip>
              <a:defRPr>
                <a:solidFill>
                  <a:srgbClr val="FFFFFF"/>
                </a:solidFill>
                <a:latin typeface="+mj-lt"/>
                <a:ea typeface="+mj-ea"/>
                <a:cs typeface="+mj-cs"/>
                <a:sym typeface="Trebuchet MS"/>
              </a:defRPr>
            </a:pPr>
            <a:r>
              <a:t> SELinux has to be disabled or properly configured :)</a:t>
            </a:r>
          </a:p>
          <a:p>
            <a:pPr marL="228600" indent="-228600">
              <a:lnSpc>
                <a:spcPct val="150000"/>
              </a:lnSpc>
              <a:buSzPct val="80000"/>
              <a:buBlip>
                <a:blip r:embed="rId3"/>
              </a:buBlip>
              <a:defRPr>
                <a:solidFill>
                  <a:srgbClr val="FFFFFF"/>
                </a:solidFill>
                <a:latin typeface="+mj-lt"/>
                <a:ea typeface="+mj-ea"/>
                <a:cs typeface="+mj-cs"/>
                <a:sym typeface="Trebuchet MS"/>
              </a:defRPr>
            </a:pPr>
            <a:r>
              <a:t> there can only be one Zabbix server, the load is reduced with use of proxy servers</a:t>
            </a:r>
          </a:p>
          <a:p>
            <a:pPr marL="228600" indent="-228600">
              <a:lnSpc>
                <a:spcPct val="150000"/>
              </a:lnSpc>
              <a:buSzPct val="80000"/>
              <a:buBlip>
                <a:blip r:embed="rId3"/>
              </a:buBlip>
              <a:defRPr>
                <a:solidFill>
                  <a:srgbClr val="FFFFFF"/>
                </a:solidFill>
                <a:latin typeface="+mj-lt"/>
                <a:ea typeface="+mj-ea"/>
                <a:cs typeface="+mj-cs"/>
                <a:sym typeface="Trebuchet MS"/>
              </a:defRPr>
            </a:pPr>
            <a:r>
              <a:t> two types of logs files: history and trends</a:t>
            </a:r>
          </a:p>
        </p:txBody>
      </p:sp>
      <p:pic>
        <p:nvPicPr>
          <p:cNvPr id="224" name="Screen Shot 2018-02-19 at 11.00.56.png" descr="Screen Shot 2018-02-19 at 11.00.56.png"/>
          <p:cNvPicPr>
            <a:picLocks noChangeAspect="1"/>
          </p:cNvPicPr>
          <p:nvPr/>
        </p:nvPicPr>
        <p:blipFill>
          <a:blip r:embed="rId4">
            <a:extLst/>
          </a:blip>
          <a:stretch>
            <a:fillRect/>
          </a:stretch>
        </p:blipFill>
        <p:spPr>
          <a:xfrm>
            <a:off x="1258959" y="4326339"/>
            <a:ext cx="5541534" cy="237694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2C3C43"/>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C3C43"/>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C3C43"/>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