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13"/>
  </p:notesMasterIdLst>
  <p:handoutMasterIdLst>
    <p:handoutMasterId r:id="rId14"/>
  </p:handoutMasterIdLst>
  <p:sldIdLst>
    <p:sldId id="448" r:id="rId5"/>
    <p:sldId id="451" r:id="rId6"/>
    <p:sldId id="468" r:id="rId7"/>
    <p:sldId id="472" r:id="rId8"/>
    <p:sldId id="473" r:id="rId9"/>
    <p:sldId id="469" r:id="rId10"/>
    <p:sldId id="471" r:id="rId11"/>
    <p:sldId id="353" r:id="rId12"/>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9D128E-E04D-4EF9-B24E-F0A58DF0970D}">
          <p14:sldIdLst>
            <p14:sldId id="448"/>
            <p14:sldId id="451"/>
            <p14:sldId id="468"/>
            <p14:sldId id="472"/>
            <p14:sldId id="473"/>
            <p14:sldId id="469"/>
            <p14:sldId id="471"/>
            <p14:sldId id="353"/>
          </p14:sldIdLst>
        </p14:section>
        <p14:section name="Untitled Section" id="{D33B7E8C-E28A-4719-976B-0BFC542444A7}">
          <p14:sldIdLst/>
        </p14:section>
      </p14:sectionLst>
    </p:ex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666666"/>
    <a:srgbClr val="464547"/>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7" autoAdjust="0"/>
    <p:restoredTop sz="96388" autoAdjust="0"/>
  </p:normalViewPr>
  <p:slideViewPr>
    <p:cSldViewPr snapToGrid="0">
      <p:cViewPr varScale="1">
        <p:scale>
          <a:sx n="103" d="100"/>
          <a:sy n="103" d="100"/>
        </p:scale>
        <p:origin x="797" y="82"/>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3/1/2018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3/1/2018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4290306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3282372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3789304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2238853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1099663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352473" y="1078992"/>
            <a:ext cx="8339328" cy="338328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Tree>
    <p:extLst>
      <p:ext uri="{BB962C8B-B14F-4D97-AF65-F5344CB8AC3E}">
        <p14:creationId xmlns:p14="http://schemas.microsoft.com/office/powerpoint/2010/main" val="402427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4568265" y="704273"/>
            <a:ext cx="4575735" cy="4156364"/>
          </a:xfrm>
          <a:prstGeom prst="rect">
            <a:avLst/>
          </a:prstGeom>
        </p:spPr>
        <p:txBody>
          <a:bodyPr vert="horz" anchor="ctr"/>
          <a:lstStyle>
            <a:lvl1pPr marL="0" indent="0" algn="ctr">
              <a:buNone/>
              <a:defRPr/>
            </a:lvl1pPr>
          </a:lstStyle>
          <a:p>
            <a:r>
              <a:rPr lang="en-US" dirty="0" smtClean="0"/>
              <a:t> </a:t>
            </a:r>
            <a:endParaRPr lang="en-US" dirty="0"/>
          </a:p>
        </p:txBody>
      </p:sp>
      <p:sp>
        <p:nvSpPr>
          <p:cNvPr id="3" name="Text Placeholder 2"/>
          <p:cNvSpPr>
            <a:spLocks noGrp="1"/>
          </p:cNvSpPr>
          <p:nvPr>
            <p:ph idx="1" hasCustomPrompt="1"/>
          </p:nvPr>
        </p:nvSpPr>
        <p:spPr>
          <a:xfrm>
            <a:off x="360364" y="1079898"/>
            <a:ext cx="3810584"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4"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6131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1" r:id="rId4"/>
    <p:sldLayoutId id="2147483752" r:id="rId5"/>
    <p:sldLayoutId id="2147483753" r:id="rId6"/>
    <p:sldLayoutId id="2147483711" r:id="rId7"/>
    <p:sldLayoutId id="2147483749" r:id="rId8"/>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a:stretch>
            <a:fillRect/>
          </a:stretch>
        </p:blipFill>
        <p:spPr/>
      </p:pic>
      <p:sp>
        <p:nvSpPr>
          <p:cNvPr id="3" name="Text Placeholder 2"/>
          <p:cNvSpPr>
            <a:spLocks noGrp="1"/>
          </p:cNvSpPr>
          <p:nvPr>
            <p:ph type="body" sz="quarter" idx="15"/>
          </p:nvPr>
        </p:nvSpPr>
        <p:spPr>
          <a:xfrm>
            <a:off x="631825" y="1556683"/>
            <a:ext cx="6910388" cy="1091068"/>
          </a:xfrm>
        </p:spPr>
        <p:txBody>
          <a:bodyPr/>
          <a:lstStyle/>
          <a:p>
            <a:r>
              <a:rPr lang="en-US" dirty="0" smtClean="0"/>
              <a:t>Software Development Methodologies</a:t>
            </a:r>
            <a:endParaRPr lang="en-US" dirty="0"/>
          </a:p>
        </p:txBody>
      </p:sp>
      <p:sp>
        <p:nvSpPr>
          <p:cNvPr id="4" name="Text Placeholder 3"/>
          <p:cNvSpPr>
            <a:spLocks noGrp="1"/>
          </p:cNvSpPr>
          <p:nvPr>
            <p:ph type="body" sz="quarter" idx="16"/>
          </p:nvPr>
        </p:nvSpPr>
        <p:spPr>
          <a:xfrm>
            <a:off x="0" y="4804628"/>
            <a:ext cx="6488113" cy="284693"/>
          </a:xfrm>
        </p:spPr>
        <p:txBody>
          <a:bodyPr/>
          <a:lstStyle/>
          <a:p>
            <a:r>
              <a:rPr lang="en-US" dirty="0" smtClean="0"/>
              <a:t>Presentation created by Iryna Diudiuk</a:t>
            </a:r>
            <a:endParaRPr lang="en-US" dirty="0"/>
          </a:p>
        </p:txBody>
      </p:sp>
      <p:sp>
        <p:nvSpPr>
          <p:cNvPr id="5" name="Text Placeholder 4"/>
          <p:cNvSpPr>
            <a:spLocks noGrp="1"/>
          </p:cNvSpPr>
          <p:nvPr>
            <p:ph type="body" sz="quarter" idx="17"/>
          </p:nvPr>
        </p:nvSpPr>
        <p:spPr>
          <a:xfrm>
            <a:off x="46551" y="4470652"/>
            <a:ext cx="3649662" cy="279797"/>
          </a:xfrm>
        </p:spPr>
        <p:txBody>
          <a:bodyPr>
            <a:normAutofit lnSpcReduction="10000"/>
          </a:bodyPr>
          <a:lstStyle/>
          <a:p>
            <a:r>
              <a:rPr lang="en-US" dirty="0" smtClean="0">
                <a:latin typeface="Trebuchet MS"/>
                <a:cs typeface="Trebuchet MS"/>
              </a:rPr>
              <a:t>March 1, </a:t>
            </a:r>
            <a:r>
              <a:rPr lang="en-US" dirty="0" smtClean="0">
                <a:latin typeface="Trebuchet MS"/>
                <a:cs typeface="Trebuchet MS"/>
              </a:rPr>
              <a:t>2018</a:t>
            </a:r>
            <a:endParaRPr lang="en-US" dirty="0">
              <a:latin typeface="Trebuchet MS"/>
              <a:cs typeface="Trebuchet MS"/>
            </a:endParaRPr>
          </a:p>
        </p:txBody>
      </p:sp>
      <p:pic>
        <p:nvPicPr>
          <p:cNvPr id="18" name="Picture Placeholder 17" descr="logo_cover_5.png"/>
          <p:cNvPicPr>
            <a:picLocks noGrp="1" noChangeAspect="1"/>
          </p:cNvPicPr>
          <p:nvPr>
            <p:ph type="pic" sz="quarter" idx="19"/>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344524" y="1116040"/>
            <a:ext cx="7450669" cy="744805"/>
          </a:xfrm>
        </p:spPr>
        <p:txBody>
          <a:bodyPr>
            <a:noAutofit/>
          </a:bodyPr>
          <a:lstStyle/>
          <a:p>
            <a:r>
              <a:rPr lang="en-US" sz="1400" dirty="0" smtClean="0"/>
              <a:t>Plan:</a:t>
            </a:r>
          </a:p>
          <a:p>
            <a:endParaRPr lang="en-US" sz="1400" dirty="0"/>
          </a:p>
          <a:p>
            <a:endParaRPr lang="en-US" sz="1400" dirty="0" smtClean="0"/>
          </a:p>
          <a:p>
            <a:endParaRPr lang="en-US" sz="1400" dirty="0"/>
          </a:p>
        </p:txBody>
      </p:sp>
      <p:pic>
        <p:nvPicPr>
          <p:cNvPr id="17" name="Picture Placeholder 16" descr="logo_cover_4.pn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t="3538" b="3538"/>
          <a:stretch>
            <a:fillRect/>
          </a:stretch>
        </p:blipFill>
        <p:spPr/>
      </p:pic>
      <p:grpSp>
        <p:nvGrpSpPr>
          <p:cNvPr id="11" name="Group 10"/>
          <p:cNvGrpSpPr/>
          <p:nvPr/>
        </p:nvGrpSpPr>
        <p:grpSpPr>
          <a:xfrm>
            <a:off x="367122" y="1373266"/>
            <a:ext cx="4113187" cy="567386"/>
            <a:chOff x="448467" y="1385345"/>
            <a:chExt cx="5484248" cy="756514"/>
          </a:xfrm>
        </p:grpSpPr>
        <p:sp>
          <p:nvSpPr>
            <p:cNvPr id="12" name="TextBox 11"/>
            <p:cNvSpPr txBox="1"/>
            <p:nvPr/>
          </p:nvSpPr>
          <p:spPr>
            <a:xfrm>
              <a:off x="979716" y="1444232"/>
              <a:ext cx="4952999" cy="697627"/>
            </a:xfrm>
            <a:prstGeom prst="rect">
              <a:avLst/>
            </a:prstGeom>
            <a:noFill/>
          </p:spPr>
          <p:txBody>
            <a:bodyPr wrap="square" rtlCol="0">
              <a:spAutoFit/>
            </a:bodyPr>
            <a:lstStyle/>
            <a:p>
              <a:r>
                <a:rPr lang="en-US" b="1" dirty="0" smtClean="0"/>
                <a:t>Waterfall </a:t>
              </a:r>
              <a:r>
                <a:rPr lang="en-US" b="1" dirty="0"/>
                <a:t>development</a:t>
              </a:r>
            </a:p>
            <a:p>
              <a:endParaRPr lang="en-US" b="1" dirty="0"/>
            </a:p>
          </p:txBody>
        </p:sp>
        <p:grpSp>
          <p:nvGrpSpPr>
            <p:cNvPr id="13" name="Group 12"/>
            <p:cNvGrpSpPr/>
            <p:nvPr/>
          </p:nvGrpSpPr>
          <p:grpSpPr>
            <a:xfrm>
              <a:off x="448467" y="1385345"/>
              <a:ext cx="464582" cy="464582"/>
              <a:chOff x="448467" y="1385718"/>
              <a:chExt cx="464582" cy="464582"/>
            </a:xfrm>
          </p:grpSpPr>
          <p:sp>
            <p:nvSpPr>
              <p:cNvPr id="16" name="Oval 15"/>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475824" y="1427189"/>
                <a:ext cx="406521" cy="385746"/>
              </a:xfrm>
              <a:prstGeom prst="rect">
                <a:avLst/>
              </a:prstGeom>
              <a:noFill/>
            </p:spPr>
            <p:txBody>
              <a:bodyPr wrap="none" tIns="27432" rtlCol="0">
                <a:spAutoFit/>
              </a:bodyPr>
              <a:lstStyle/>
              <a:p>
                <a:pPr algn="ctr"/>
                <a:r>
                  <a:rPr lang="en-US" b="1" dirty="0">
                    <a:solidFill>
                      <a:schemeClr val="bg1"/>
                    </a:solidFill>
                    <a:latin typeface="Arial Black"/>
                    <a:cs typeface="Arial Black"/>
                  </a:rPr>
                  <a:t>1</a:t>
                </a:r>
              </a:p>
            </p:txBody>
          </p:sp>
        </p:grpSp>
      </p:grpSp>
      <p:grpSp>
        <p:nvGrpSpPr>
          <p:cNvPr id="19" name="Group 18"/>
          <p:cNvGrpSpPr/>
          <p:nvPr/>
        </p:nvGrpSpPr>
        <p:grpSpPr>
          <a:xfrm>
            <a:off x="372277" y="1831369"/>
            <a:ext cx="4054751" cy="372266"/>
            <a:chOff x="448467" y="1385345"/>
            <a:chExt cx="5406334" cy="496353"/>
          </a:xfrm>
        </p:grpSpPr>
        <p:sp>
          <p:nvSpPr>
            <p:cNvPr id="21" name="TextBox 20"/>
            <p:cNvSpPr txBox="1"/>
            <p:nvPr/>
          </p:nvSpPr>
          <p:spPr>
            <a:xfrm>
              <a:off x="901802" y="1471330"/>
              <a:ext cx="4952999" cy="410368"/>
            </a:xfrm>
            <a:prstGeom prst="rect">
              <a:avLst/>
            </a:prstGeom>
            <a:noFill/>
          </p:spPr>
          <p:txBody>
            <a:bodyPr wrap="square" rtlCol="0">
              <a:spAutoFit/>
            </a:bodyPr>
            <a:lstStyle/>
            <a:p>
              <a:r>
                <a:rPr lang="en-US" b="1" dirty="0" smtClean="0"/>
                <a:t> Agile </a:t>
              </a:r>
              <a:r>
                <a:rPr lang="en-US" b="1" dirty="0"/>
                <a:t>development</a:t>
              </a:r>
              <a:endParaRPr lang="en-US" b="1" dirty="0"/>
            </a:p>
          </p:txBody>
        </p:sp>
        <p:grpSp>
          <p:nvGrpSpPr>
            <p:cNvPr id="22" name="Group 21"/>
            <p:cNvGrpSpPr/>
            <p:nvPr/>
          </p:nvGrpSpPr>
          <p:grpSpPr>
            <a:xfrm>
              <a:off x="448467" y="1385345"/>
              <a:ext cx="464582" cy="464582"/>
              <a:chOff x="448467" y="1385718"/>
              <a:chExt cx="464582" cy="464582"/>
            </a:xfrm>
          </p:grpSpPr>
          <p:sp>
            <p:nvSpPr>
              <p:cNvPr id="23" name="Oval 22"/>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475824" y="1427188"/>
                <a:ext cx="406521" cy="385745"/>
              </a:xfrm>
              <a:prstGeom prst="rect">
                <a:avLst/>
              </a:prstGeom>
              <a:noFill/>
            </p:spPr>
            <p:txBody>
              <a:bodyPr wrap="none" tIns="27432" rtlCol="0">
                <a:spAutoFit/>
              </a:bodyPr>
              <a:lstStyle/>
              <a:p>
                <a:pPr algn="ctr"/>
                <a:r>
                  <a:rPr lang="en-US" b="1" dirty="0">
                    <a:solidFill>
                      <a:schemeClr val="bg1"/>
                    </a:solidFill>
                    <a:latin typeface="Arial Black"/>
                    <a:cs typeface="Arial Black"/>
                  </a:rPr>
                  <a:t>2</a:t>
                </a:r>
              </a:p>
            </p:txBody>
          </p:sp>
        </p:grpSp>
      </p:grpSp>
      <p:grpSp>
        <p:nvGrpSpPr>
          <p:cNvPr id="25" name="Group 24"/>
          <p:cNvGrpSpPr/>
          <p:nvPr/>
        </p:nvGrpSpPr>
        <p:grpSpPr>
          <a:xfrm>
            <a:off x="367122" y="2348760"/>
            <a:ext cx="4089274" cy="348438"/>
            <a:chOff x="448467" y="1385345"/>
            <a:chExt cx="5452364" cy="464582"/>
          </a:xfrm>
        </p:grpSpPr>
        <p:sp>
          <p:nvSpPr>
            <p:cNvPr id="26" name="TextBox 25"/>
            <p:cNvSpPr txBox="1"/>
            <p:nvPr/>
          </p:nvSpPr>
          <p:spPr>
            <a:xfrm>
              <a:off x="947832" y="1412452"/>
              <a:ext cx="4952999" cy="410368"/>
            </a:xfrm>
            <a:prstGeom prst="rect">
              <a:avLst/>
            </a:prstGeom>
            <a:noFill/>
          </p:spPr>
          <p:txBody>
            <a:bodyPr wrap="square" rtlCol="0">
              <a:spAutoFit/>
            </a:bodyPr>
            <a:lstStyle/>
            <a:p>
              <a:r>
                <a:rPr lang="en-US" b="1" dirty="0" smtClean="0"/>
                <a:t> Spiral </a:t>
              </a:r>
              <a:r>
                <a:rPr lang="en-US" b="1" dirty="0"/>
                <a:t>development</a:t>
              </a:r>
            </a:p>
          </p:txBody>
        </p:sp>
        <p:grpSp>
          <p:nvGrpSpPr>
            <p:cNvPr id="27" name="Group 26"/>
            <p:cNvGrpSpPr/>
            <p:nvPr/>
          </p:nvGrpSpPr>
          <p:grpSpPr>
            <a:xfrm>
              <a:off x="448467" y="1385345"/>
              <a:ext cx="464582" cy="464582"/>
              <a:chOff x="448467" y="1385718"/>
              <a:chExt cx="464582" cy="464582"/>
            </a:xfrm>
          </p:grpSpPr>
          <p:sp>
            <p:nvSpPr>
              <p:cNvPr id="28" name="Oval 27"/>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TextBox 28"/>
              <p:cNvSpPr txBox="1"/>
              <p:nvPr/>
            </p:nvSpPr>
            <p:spPr>
              <a:xfrm>
                <a:off x="475824" y="1427188"/>
                <a:ext cx="406521" cy="385745"/>
              </a:xfrm>
              <a:prstGeom prst="rect">
                <a:avLst/>
              </a:prstGeom>
              <a:noFill/>
            </p:spPr>
            <p:txBody>
              <a:bodyPr wrap="none" tIns="27432" rtlCol="0">
                <a:spAutoFit/>
              </a:bodyPr>
              <a:lstStyle/>
              <a:p>
                <a:pPr algn="ctr"/>
                <a:r>
                  <a:rPr lang="en-US" b="1" dirty="0">
                    <a:solidFill>
                      <a:schemeClr val="bg1"/>
                    </a:solidFill>
                    <a:latin typeface="Arial Black"/>
                    <a:cs typeface="Arial Black"/>
                  </a:rPr>
                  <a:t>3</a:t>
                </a:r>
              </a:p>
            </p:txBody>
          </p:sp>
        </p:grpSp>
      </p:grpSp>
      <p:grpSp>
        <p:nvGrpSpPr>
          <p:cNvPr id="30" name="Group 29"/>
          <p:cNvGrpSpPr/>
          <p:nvPr/>
        </p:nvGrpSpPr>
        <p:grpSpPr>
          <a:xfrm>
            <a:off x="392795" y="3891964"/>
            <a:ext cx="4083705" cy="348437"/>
            <a:chOff x="448467" y="1385345"/>
            <a:chExt cx="5444939" cy="464582"/>
          </a:xfrm>
        </p:grpSpPr>
        <p:sp>
          <p:nvSpPr>
            <p:cNvPr id="31" name="TextBox 30"/>
            <p:cNvSpPr txBox="1"/>
            <p:nvPr/>
          </p:nvSpPr>
          <p:spPr>
            <a:xfrm>
              <a:off x="940407" y="1412450"/>
              <a:ext cx="4952999" cy="410369"/>
            </a:xfrm>
            <a:prstGeom prst="rect">
              <a:avLst/>
            </a:prstGeom>
            <a:noFill/>
          </p:spPr>
          <p:txBody>
            <a:bodyPr wrap="square" rtlCol="0">
              <a:spAutoFit/>
            </a:bodyPr>
            <a:lstStyle/>
            <a:p>
              <a:r>
                <a:rPr lang="en-US" b="1" dirty="0" smtClean="0"/>
                <a:t>Resources</a:t>
              </a:r>
              <a:endParaRPr lang="en-US" b="1" dirty="0"/>
            </a:p>
          </p:txBody>
        </p:sp>
        <p:grpSp>
          <p:nvGrpSpPr>
            <p:cNvPr id="32" name="Group 31"/>
            <p:cNvGrpSpPr/>
            <p:nvPr/>
          </p:nvGrpSpPr>
          <p:grpSpPr>
            <a:xfrm>
              <a:off x="448467" y="1385345"/>
              <a:ext cx="464582" cy="464582"/>
              <a:chOff x="448467" y="1385718"/>
              <a:chExt cx="464582" cy="464582"/>
            </a:xfrm>
          </p:grpSpPr>
          <p:sp>
            <p:nvSpPr>
              <p:cNvPr id="33" name="Oval 32"/>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TextBox 33"/>
              <p:cNvSpPr txBox="1"/>
              <p:nvPr/>
            </p:nvSpPr>
            <p:spPr>
              <a:xfrm>
                <a:off x="475824" y="1427189"/>
                <a:ext cx="406521" cy="385746"/>
              </a:xfrm>
              <a:prstGeom prst="rect">
                <a:avLst/>
              </a:prstGeom>
              <a:noFill/>
            </p:spPr>
            <p:txBody>
              <a:bodyPr wrap="none" tIns="27432" rtlCol="0">
                <a:spAutoFit/>
              </a:bodyPr>
              <a:lstStyle/>
              <a:p>
                <a:pPr algn="ctr"/>
                <a:r>
                  <a:rPr lang="en-US" b="1" dirty="0">
                    <a:solidFill>
                      <a:schemeClr val="bg1"/>
                    </a:solidFill>
                    <a:latin typeface="Arial Black"/>
                    <a:cs typeface="Arial Black"/>
                  </a:rPr>
                  <a:t>6</a:t>
                </a:r>
                <a:endParaRPr lang="en-US" b="1" dirty="0">
                  <a:solidFill>
                    <a:schemeClr val="bg1"/>
                  </a:solidFill>
                  <a:latin typeface="Arial Black"/>
                  <a:cs typeface="Arial Black"/>
                </a:endParaRPr>
              </a:p>
            </p:txBody>
          </p:sp>
        </p:grpSp>
      </p:grpSp>
      <p:grpSp>
        <p:nvGrpSpPr>
          <p:cNvPr id="35" name="Group 34"/>
          <p:cNvGrpSpPr/>
          <p:nvPr/>
        </p:nvGrpSpPr>
        <p:grpSpPr>
          <a:xfrm>
            <a:off x="392795" y="3384838"/>
            <a:ext cx="4105753" cy="348437"/>
            <a:chOff x="448467" y="1385345"/>
            <a:chExt cx="5474336" cy="464582"/>
          </a:xfrm>
        </p:grpSpPr>
        <p:sp>
          <p:nvSpPr>
            <p:cNvPr id="36" name="TextBox 35"/>
            <p:cNvSpPr txBox="1"/>
            <p:nvPr/>
          </p:nvSpPr>
          <p:spPr>
            <a:xfrm>
              <a:off x="969804" y="1416438"/>
              <a:ext cx="4952999" cy="410369"/>
            </a:xfrm>
            <a:prstGeom prst="rect">
              <a:avLst/>
            </a:prstGeom>
            <a:noFill/>
          </p:spPr>
          <p:txBody>
            <a:bodyPr wrap="square" rtlCol="0">
              <a:spAutoFit/>
            </a:bodyPr>
            <a:lstStyle/>
            <a:p>
              <a:r>
                <a:rPr lang="en-US" b="1" dirty="0" smtClean="0"/>
                <a:t>Kanban</a:t>
              </a:r>
              <a:endParaRPr lang="en-US" b="1" dirty="0"/>
            </a:p>
          </p:txBody>
        </p:sp>
        <p:grpSp>
          <p:nvGrpSpPr>
            <p:cNvPr id="37" name="Group 36"/>
            <p:cNvGrpSpPr/>
            <p:nvPr/>
          </p:nvGrpSpPr>
          <p:grpSpPr>
            <a:xfrm>
              <a:off x="448467" y="1385345"/>
              <a:ext cx="464582" cy="464582"/>
              <a:chOff x="448467" y="1385718"/>
              <a:chExt cx="464582" cy="464582"/>
            </a:xfrm>
          </p:grpSpPr>
          <p:sp>
            <p:nvSpPr>
              <p:cNvPr id="38" name="Oval 37"/>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TextBox 38"/>
              <p:cNvSpPr txBox="1"/>
              <p:nvPr/>
            </p:nvSpPr>
            <p:spPr>
              <a:xfrm>
                <a:off x="475824" y="1427189"/>
                <a:ext cx="406521" cy="385746"/>
              </a:xfrm>
              <a:prstGeom prst="rect">
                <a:avLst/>
              </a:prstGeom>
              <a:noFill/>
            </p:spPr>
            <p:txBody>
              <a:bodyPr wrap="none" tIns="27432" rtlCol="0">
                <a:spAutoFit/>
              </a:bodyPr>
              <a:lstStyle/>
              <a:p>
                <a:pPr algn="ctr"/>
                <a:r>
                  <a:rPr lang="en-US" b="1" dirty="0">
                    <a:solidFill>
                      <a:schemeClr val="bg1"/>
                    </a:solidFill>
                    <a:latin typeface="Arial Black"/>
                    <a:cs typeface="Arial Black"/>
                  </a:rPr>
                  <a:t>5</a:t>
                </a:r>
                <a:endParaRPr lang="en-US" b="1" dirty="0">
                  <a:solidFill>
                    <a:schemeClr val="bg1"/>
                  </a:solidFill>
                  <a:latin typeface="Arial Black"/>
                  <a:cs typeface="Arial Black"/>
                </a:endParaRPr>
              </a:p>
            </p:txBody>
          </p:sp>
        </p:grpSp>
      </p:grpSp>
      <p:grpSp>
        <p:nvGrpSpPr>
          <p:cNvPr id="40" name="Group 39"/>
          <p:cNvGrpSpPr/>
          <p:nvPr/>
        </p:nvGrpSpPr>
        <p:grpSpPr>
          <a:xfrm>
            <a:off x="382190" y="2864744"/>
            <a:ext cx="4105753" cy="348437"/>
            <a:chOff x="448467" y="1385345"/>
            <a:chExt cx="5474336" cy="464582"/>
          </a:xfrm>
        </p:grpSpPr>
        <p:sp>
          <p:nvSpPr>
            <p:cNvPr id="41" name="TextBox 40"/>
            <p:cNvSpPr txBox="1"/>
            <p:nvPr/>
          </p:nvSpPr>
          <p:spPr>
            <a:xfrm>
              <a:off x="969804" y="1416438"/>
              <a:ext cx="4952999" cy="410369"/>
            </a:xfrm>
            <a:prstGeom prst="rect">
              <a:avLst/>
            </a:prstGeom>
            <a:noFill/>
          </p:spPr>
          <p:txBody>
            <a:bodyPr wrap="square" rtlCol="0">
              <a:spAutoFit/>
            </a:bodyPr>
            <a:lstStyle/>
            <a:p>
              <a:r>
                <a:rPr lang="en-US" b="1" dirty="0" smtClean="0"/>
                <a:t>Scrum</a:t>
              </a:r>
              <a:endParaRPr lang="en-US" b="1" dirty="0"/>
            </a:p>
          </p:txBody>
        </p:sp>
        <p:grpSp>
          <p:nvGrpSpPr>
            <p:cNvPr id="42" name="Group 41"/>
            <p:cNvGrpSpPr/>
            <p:nvPr/>
          </p:nvGrpSpPr>
          <p:grpSpPr>
            <a:xfrm>
              <a:off x="448467" y="1385345"/>
              <a:ext cx="464582" cy="464582"/>
              <a:chOff x="448467" y="1385718"/>
              <a:chExt cx="464582" cy="464582"/>
            </a:xfrm>
          </p:grpSpPr>
          <p:sp>
            <p:nvSpPr>
              <p:cNvPr id="43" name="Oval 42"/>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 name="TextBox 43"/>
              <p:cNvSpPr txBox="1"/>
              <p:nvPr/>
            </p:nvSpPr>
            <p:spPr>
              <a:xfrm>
                <a:off x="475824" y="1427189"/>
                <a:ext cx="406521" cy="385746"/>
              </a:xfrm>
              <a:prstGeom prst="rect">
                <a:avLst/>
              </a:prstGeom>
              <a:noFill/>
            </p:spPr>
            <p:txBody>
              <a:bodyPr wrap="none" tIns="27432" rtlCol="0">
                <a:spAutoFit/>
              </a:bodyPr>
              <a:lstStyle/>
              <a:p>
                <a:pPr algn="ctr"/>
                <a:r>
                  <a:rPr lang="en-US" b="1" dirty="0">
                    <a:solidFill>
                      <a:schemeClr val="bg1"/>
                    </a:solidFill>
                    <a:latin typeface="Arial Black"/>
                    <a:cs typeface="Arial Black"/>
                  </a:rPr>
                  <a:t>4</a:t>
                </a:r>
              </a:p>
            </p:txBody>
          </p:sp>
        </p:grpSp>
      </p:grpSp>
    </p:spTree>
    <p:extLst>
      <p:ext uri="{BB962C8B-B14F-4D97-AF65-F5344CB8AC3E}">
        <p14:creationId xmlns:p14="http://schemas.microsoft.com/office/powerpoint/2010/main" val="4274838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b="1" dirty="0" smtClean="0"/>
              <a:t>Waterfall </a:t>
            </a:r>
            <a:r>
              <a:rPr lang="en-US" b="1" dirty="0"/>
              <a:t>development</a:t>
            </a:r>
            <a:endParaRPr lang="en-US" b="1" dirty="0"/>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4" name="TextBox 3"/>
          <p:cNvSpPr txBox="1"/>
          <p:nvPr/>
        </p:nvSpPr>
        <p:spPr>
          <a:xfrm>
            <a:off x="173621" y="925975"/>
            <a:ext cx="6933235" cy="3323987"/>
          </a:xfrm>
          <a:prstGeom prst="rect">
            <a:avLst/>
          </a:prstGeom>
          <a:noFill/>
        </p:spPr>
        <p:txBody>
          <a:bodyPr wrap="square" rtlCol="0">
            <a:spAutoFit/>
          </a:bodyPr>
          <a:lstStyle/>
          <a:p>
            <a:r>
              <a:rPr lang="en-US" b="1" i="1" dirty="0"/>
              <a:t>Waterfall </a:t>
            </a:r>
            <a:r>
              <a:rPr lang="en-US" dirty="0"/>
              <a:t>is a linear approach to software development. </a:t>
            </a:r>
            <a:endParaRPr lang="en-US" dirty="0" smtClean="0"/>
          </a:p>
          <a:p>
            <a:r>
              <a:rPr lang="en-US" dirty="0" smtClean="0"/>
              <a:t>Development is done </a:t>
            </a:r>
            <a:r>
              <a:rPr lang="en-US" dirty="0" err="1" smtClean="0"/>
              <a:t>sequencically</a:t>
            </a:r>
            <a:r>
              <a:rPr lang="en-US" dirty="0" smtClean="0"/>
              <a:t> in the following phases:</a:t>
            </a:r>
          </a:p>
          <a:p>
            <a:endParaRPr lang="en-US" dirty="0"/>
          </a:p>
          <a:p>
            <a:pPr marL="285750" indent="-285750">
              <a:buFont typeface="Courier New" panose="02070309020205020404" pitchFamily="49" charset="0"/>
              <a:buChar char="o"/>
            </a:pPr>
            <a:r>
              <a:rPr lang="en-US" dirty="0" smtClean="0"/>
              <a:t>Gather </a:t>
            </a:r>
            <a:r>
              <a:rPr lang="en-US" dirty="0"/>
              <a:t>and document requirements</a:t>
            </a:r>
          </a:p>
          <a:p>
            <a:pPr marL="285750" indent="-285750">
              <a:buFont typeface="Courier New" panose="02070309020205020404" pitchFamily="49" charset="0"/>
              <a:buChar char="o"/>
            </a:pPr>
            <a:r>
              <a:rPr lang="en-US" dirty="0"/>
              <a:t>Design</a:t>
            </a:r>
          </a:p>
          <a:p>
            <a:pPr marL="285750" indent="-285750">
              <a:buFont typeface="Courier New" panose="02070309020205020404" pitchFamily="49" charset="0"/>
              <a:buChar char="o"/>
            </a:pPr>
            <a:r>
              <a:rPr lang="en-US" dirty="0"/>
              <a:t>Code and unit test</a:t>
            </a:r>
          </a:p>
          <a:p>
            <a:pPr marL="285750" indent="-285750">
              <a:buFont typeface="Courier New" panose="02070309020205020404" pitchFamily="49" charset="0"/>
              <a:buChar char="o"/>
            </a:pPr>
            <a:r>
              <a:rPr lang="en-US" dirty="0"/>
              <a:t>Perform system testing</a:t>
            </a:r>
          </a:p>
          <a:p>
            <a:pPr marL="285750" indent="-285750">
              <a:buFont typeface="Courier New" panose="02070309020205020404" pitchFamily="49" charset="0"/>
              <a:buChar char="o"/>
            </a:pPr>
            <a:r>
              <a:rPr lang="en-US" dirty="0"/>
              <a:t>Perform user acceptance testing (UAT)</a:t>
            </a:r>
          </a:p>
          <a:p>
            <a:pPr marL="285750" indent="-285750">
              <a:buFont typeface="Courier New" panose="02070309020205020404" pitchFamily="49" charset="0"/>
              <a:buChar char="o"/>
            </a:pPr>
            <a:r>
              <a:rPr lang="en-US" dirty="0"/>
              <a:t>Fix any issues</a:t>
            </a:r>
          </a:p>
          <a:p>
            <a:pPr marL="285750" indent="-285750">
              <a:buFont typeface="Courier New" panose="02070309020205020404" pitchFamily="49" charset="0"/>
              <a:buChar char="o"/>
            </a:pPr>
            <a:r>
              <a:rPr lang="en-US" dirty="0"/>
              <a:t>Deliver the finished </a:t>
            </a:r>
            <a:r>
              <a:rPr lang="en-US" dirty="0" smtClean="0"/>
              <a:t>product</a:t>
            </a:r>
          </a:p>
          <a:p>
            <a:endParaRPr lang="en-US" dirty="0"/>
          </a:p>
          <a:p>
            <a:endParaRPr lang="en-US" dirty="0" smtClean="0"/>
          </a:p>
          <a:p>
            <a:endParaRPr lang="en-US" dirty="0"/>
          </a:p>
          <a:p>
            <a:endParaRPr lang="en-US" dirty="0" smtClean="0"/>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9076" y="1821924"/>
            <a:ext cx="5384924" cy="3029020"/>
          </a:xfrm>
          <a:prstGeom prst="rect">
            <a:avLst/>
          </a:prstGeom>
        </p:spPr>
      </p:pic>
    </p:spTree>
    <p:extLst>
      <p:ext uri="{BB962C8B-B14F-4D97-AF65-F5344CB8AC3E}">
        <p14:creationId xmlns:p14="http://schemas.microsoft.com/office/powerpoint/2010/main" val="2347273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b="1" dirty="0"/>
              <a:t>Agile development</a:t>
            </a:r>
            <a:endParaRPr lang="en-US" b="1" dirty="0"/>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4" name="TextBox 3"/>
          <p:cNvSpPr txBox="1"/>
          <p:nvPr/>
        </p:nvSpPr>
        <p:spPr>
          <a:xfrm>
            <a:off x="240528" y="784726"/>
            <a:ext cx="4680878" cy="3323987"/>
          </a:xfrm>
          <a:prstGeom prst="rect">
            <a:avLst/>
          </a:prstGeom>
          <a:noFill/>
        </p:spPr>
        <p:txBody>
          <a:bodyPr wrap="square" rtlCol="0">
            <a:spAutoFit/>
          </a:bodyPr>
          <a:lstStyle/>
          <a:p>
            <a:r>
              <a:rPr lang="en-US" dirty="0"/>
              <a:t>Agile is an iterative, team-based approach to development. This approach emphasizes the rapid delivery of an application in complete functional components</a:t>
            </a:r>
            <a:r>
              <a:rPr lang="en-US" dirty="0" smtClean="0"/>
              <a:t>.</a:t>
            </a:r>
          </a:p>
          <a:p>
            <a:endParaRPr lang="en-US" dirty="0"/>
          </a:p>
          <a:p>
            <a:r>
              <a:rPr lang="en-US" dirty="0"/>
              <a:t>"Agile software development" refers to a group of software development methodologies based on iterative development, where requirements and solutions evolve via collaboration between self-organizing cross-functional teams. </a:t>
            </a:r>
            <a:endParaRPr lang="en-US" dirty="0" smtClean="0"/>
          </a:p>
          <a:p>
            <a:endParaRPr lang="en-US" dirty="0"/>
          </a:p>
          <a:p>
            <a:r>
              <a:rPr lang="en-US" dirty="0"/>
              <a:t>There are many agile methodologies, including:</a:t>
            </a:r>
          </a:p>
          <a:p>
            <a:endParaRPr lang="en-US" dirty="0"/>
          </a:p>
          <a:p>
            <a:pPr marL="285750" indent="-285750">
              <a:buFont typeface="Courier New" panose="02070309020205020404" pitchFamily="49" charset="0"/>
              <a:buChar char="o"/>
            </a:pPr>
            <a:r>
              <a:rPr lang="en-US" dirty="0" smtClean="0"/>
              <a:t>Kanban</a:t>
            </a:r>
            <a:endParaRPr lang="en-US" dirty="0"/>
          </a:p>
          <a:p>
            <a:pPr marL="285750" indent="-285750">
              <a:buFont typeface="Courier New" panose="02070309020205020404" pitchFamily="49" charset="0"/>
              <a:buChar char="o"/>
            </a:pPr>
            <a:r>
              <a:rPr lang="en-US" dirty="0"/>
              <a:t>Scrum</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3366" y="1701599"/>
            <a:ext cx="3822545" cy="2548363"/>
          </a:xfrm>
          <a:prstGeom prst="rect">
            <a:avLst/>
          </a:prstGeom>
        </p:spPr>
      </p:pic>
    </p:spTree>
    <p:extLst>
      <p:ext uri="{BB962C8B-B14F-4D97-AF65-F5344CB8AC3E}">
        <p14:creationId xmlns:p14="http://schemas.microsoft.com/office/powerpoint/2010/main" val="1619753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0" y="172358"/>
            <a:ext cx="9144000" cy="699516"/>
          </a:xfrm>
        </p:spPr>
        <p:txBody>
          <a:bodyPr>
            <a:normAutofit lnSpcReduction="10000"/>
          </a:bodyPr>
          <a:lstStyle/>
          <a:p>
            <a:r>
              <a:rPr lang="en-US" b="1" dirty="0"/>
              <a:t>Spiral development</a:t>
            </a:r>
          </a:p>
          <a:p>
            <a:r>
              <a:rPr lang="en-US" b="1" dirty="0" smtClean="0"/>
              <a:t> </a:t>
            </a:r>
            <a:endParaRPr lang="en-US" b="1" dirty="0"/>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4" name="TextBox 3"/>
          <p:cNvSpPr txBox="1"/>
          <p:nvPr/>
        </p:nvSpPr>
        <p:spPr>
          <a:xfrm>
            <a:off x="225660" y="940843"/>
            <a:ext cx="4680878" cy="3754874"/>
          </a:xfrm>
          <a:prstGeom prst="rect">
            <a:avLst/>
          </a:prstGeom>
          <a:noFill/>
        </p:spPr>
        <p:txBody>
          <a:bodyPr wrap="square" rtlCol="0">
            <a:spAutoFit/>
          </a:bodyPr>
          <a:lstStyle/>
          <a:p>
            <a:r>
              <a:rPr lang="en-US" dirty="0" smtClean="0"/>
              <a:t>It is </a:t>
            </a:r>
            <a:r>
              <a:rPr lang="en-US" dirty="0"/>
              <a:t>similar to the incremental model, with more emphasis placed on risk analysis. </a:t>
            </a:r>
            <a:endParaRPr lang="en-US" dirty="0" smtClean="0"/>
          </a:p>
          <a:p>
            <a:r>
              <a:rPr lang="en-US" dirty="0" smtClean="0"/>
              <a:t>The </a:t>
            </a:r>
            <a:r>
              <a:rPr lang="en-US" dirty="0"/>
              <a:t>spiral model has four phases: </a:t>
            </a:r>
            <a:endParaRPr lang="en-US" dirty="0" smtClean="0"/>
          </a:p>
          <a:p>
            <a:endParaRPr lang="en-US" dirty="0" smtClean="0"/>
          </a:p>
          <a:p>
            <a:pPr marL="285750" indent="-285750">
              <a:buFont typeface="Courier New" panose="02070309020205020404" pitchFamily="49" charset="0"/>
              <a:buChar char="o"/>
            </a:pPr>
            <a:r>
              <a:rPr lang="en-US" dirty="0" smtClean="0"/>
              <a:t>Planning</a:t>
            </a:r>
          </a:p>
          <a:p>
            <a:pPr marL="285750" indent="-285750">
              <a:buFont typeface="Courier New" panose="02070309020205020404" pitchFamily="49" charset="0"/>
              <a:buChar char="o"/>
            </a:pPr>
            <a:r>
              <a:rPr lang="en-US" dirty="0" smtClean="0"/>
              <a:t>Risk Analysis </a:t>
            </a:r>
          </a:p>
          <a:p>
            <a:pPr marL="285750" indent="-285750">
              <a:buFont typeface="Courier New" panose="02070309020205020404" pitchFamily="49" charset="0"/>
              <a:buChar char="o"/>
            </a:pPr>
            <a:r>
              <a:rPr lang="en-US" dirty="0" smtClean="0"/>
              <a:t>Engineering </a:t>
            </a:r>
          </a:p>
          <a:p>
            <a:pPr marL="285750" indent="-285750">
              <a:buFont typeface="Courier New" panose="02070309020205020404" pitchFamily="49" charset="0"/>
              <a:buChar char="o"/>
            </a:pPr>
            <a:r>
              <a:rPr lang="en-US" dirty="0" smtClean="0"/>
              <a:t>Evaluation </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smtClean="0"/>
          </a:p>
          <a:p>
            <a:r>
              <a:rPr lang="en-US" dirty="0" smtClean="0"/>
              <a:t>A </a:t>
            </a:r>
            <a:r>
              <a:rPr lang="en-US" dirty="0"/>
              <a:t>software project repeatedly passes through these phases in iterations (called Spirals in this model). </a:t>
            </a:r>
            <a:endParaRPr lang="en-US" dirty="0" smtClean="0"/>
          </a:p>
          <a:p>
            <a:endParaRPr lang="en-US" dirty="0" smtClean="0"/>
          </a:p>
          <a:p>
            <a:r>
              <a:rPr lang="en-US" dirty="0" smtClean="0"/>
              <a:t>The </a:t>
            </a:r>
            <a:r>
              <a:rPr lang="en-US" dirty="0"/>
              <a:t>baseline spiral, starting in the planning phase, requirements are gathered and risk is assessed. </a:t>
            </a:r>
            <a:endParaRPr lang="en-US" dirty="0" smtClean="0"/>
          </a:p>
          <a:p>
            <a:endParaRPr lang="en-US" dirty="0" smtClean="0"/>
          </a:p>
          <a:p>
            <a:r>
              <a:rPr lang="en-US" dirty="0" smtClean="0"/>
              <a:t>Each </a:t>
            </a:r>
            <a:r>
              <a:rPr lang="en-US" dirty="0"/>
              <a:t>subsequent spirals builds on the baseline spiral. </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9589" y="1182339"/>
            <a:ext cx="2335406" cy="3156218"/>
          </a:xfrm>
          <a:prstGeom prst="rect">
            <a:avLst/>
          </a:prstGeom>
        </p:spPr>
      </p:pic>
    </p:spTree>
    <p:extLst>
      <p:ext uri="{BB962C8B-B14F-4D97-AF65-F5344CB8AC3E}">
        <p14:creationId xmlns:p14="http://schemas.microsoft.com/office/powerpoint/2010/main" val="4002837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0" y="240544"/>
            <a:ext cx="9144000" cy="376422"/>
          </a:xfrm>
        </p:spPr>
        <p:txBody>
          <a:bodyPr>
            <a:normAutofit fontScale="92500" lnSpcReduction="10000"/>
          </a:bodyPr>
          <a:lstStyle/>
          <a:p>
            <a:pPr>
              <a:buClr>
                <a:schemeClr val="bg1"/>
              </a:buClr>
              <a:buSzPct val="140000"/>
            </a:pPr>
            <a:r>
              <a:rPr lang="en-US" sz="2400" dirty="0" smtClean="0"/>
              <a:t>Scrum</a:t>
            </a:r>
            <a:endParaRPr lang="en-US" sz="2400" dirty="0"/>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4" name="TextBox 3"/>
          <p:cNvSpPr txBox="1"/>
          <p:nvPr/>
        </p:nvSpPr>
        <p:spPr>
          <a:xfrm>
            <a:off x="173621" y="743346"/>
            <a:ext cx="5662575" cy="4154984"/>
          </a:xfrm>
          <a:prstGeom prst="rect">
            <a:avLst/>
          </a:prstGeom>
          <a:noFill/>
        </p:spPr>
        <p:txBody>
          <a:bodyPr wrap="square" rtlCol="0">
            <a:spAutoFit/>
          </a:bodyPr>
          <a:lstStyle/>
          <a:p>
            <a:r>
              <a:rPr lang="en-US" sz="1200" dirty="0"/>
              <a:t>Scrum is a subset of </a:t>
            </a:r>
            <a:r>
              <a:rPr lang="en-US" sz="1200" dirty="0" smtClean="0"/>
              <a:t>Agile.</a:t>
            </a:r>
          </a:p>
          <a:p>
            <a:endParaRPr lang="en-US" sz="1200" dirty="0" smtClean="0"/>
          </a:p>
          <a:p>
            <a:r>
              <a:rPr lang="en-US" sz="1200" dirty="0" smtClean="0"/>
              <a:t>It is </a:t>
            </a:r>
            <a:r>
              <a:rPr lang="en-US" sz="1200" dirty="0"/>
              <a:t>a tool used to organize work into small, manageable pieces that can be completed by a cross-functional team within a prescribed time period (called a sprint, generally 2-4 weeks long). </a:t>
            </a:r>
            <a:endParaRPr lang="en-US" sz="1200" dirty="0" smtClean="0"/>
          </a:p>
          <a:p>
            <a:endParaRPr lang="en-US" sz="1200" dirty="0" smtClean="0"/>
          </a:p>
          <a:p>
            <a:r>
              <a:rPr lang="en-US" sz="1200" dirty="0" smtClean="0"/>
              <a:t>To </a:t>
            </a:r>
            <a:r>
              <a:rPr lang="en-US" sz="1200" dirty="0"/>
              <a:t>plan, organize, administer, and optimize this process, Scrum relies on at least three prescribed roles: </a:t>
            </a:r>
            <a:endParaRPr lang="en-US" sz="1200" dirty="0" smtClean="0"/>
          </a:p>
          <a:p>
            <a:endParaRPr lang="en-US" sz="1200" dirty="0" smtClean="0"/>
          </a:p>
          <a:p>
            <a:pPr marL="285750" indent="-285750">
              <a:buFont typeface="Courier New" panose="02070309020205020404" pitchFamily="49" charset="0"/>
              <a:buChar char="o"/>
            </a:pPr>
            <a:r>
              <a:rPr lang="en-US" sz="1200" b="1" dirty="0" smtClean="0"/>
              <a:t>Product </a:t>
            </a:r>
            <a:r>
              <a:rPr lang="en-US" sz="1200" b="1" dirty="0"/>
              <a:t>Owner </a:t>
            </a:r>
            <a:r>
              <a:rPr lang="en-US" sz="1200" dirty="0"/>
              <a:t>(responsible for initial planning, prioritizing, and communication with the rest of the company), </a:t>
            </a:r>
            <a:endParaRPr lang="en-US" sz="1200" dirty="0" smtClean="0"/>
          </a:p>
          <a:p>
            <a:pPr marL="285750" indent="-285750">
              <a:buFont typeface="Courier New" panose="02070309020205020404" pitchFamily="49" charset="0"/>
              <a:buChar char="o"/>
            </a:pPr>
            <a:r>
              <a:rPr lang="en-US" sz="1200" b="1" dirty="0" smtClean="0"/>
              <a:t>Scrum </a:t>
            </a:r>
            <a:r>
              <a:rPr lang="en-US" sz="1200" b="1" dirty="0"/>
              <a:t>Master</a:t>
            </a:r>
            <a:r>
              <a:rPr lang="en-US" sz="1200" dirty="0"/>
              <a:t> (responsible for overseeing the process during each sprint), and the </a:t>
            </a:r>
            <a:endParaRPr lang="en-US" sz="1200" dirty="0" smtClean="0"/>
          </a:p>
          <a:p>
            <a:pPr marL="285750" indent="-285750">
              <a:buFont typeface="Courier New" panose="02070309020205020404" pitchFamily="49" charset="0"/>
              <a:buChar char="o"/>
            </a:pPr>
            <a:r>
              <a:rPr lang="en-US" sz="1200" b="1" dirty="0" smtClean="0"/>
              <a:t>Team </a:t>
            </a:r>
            <a:r>
              <a:rPr lang="en-US" sz="1200" b="1" dirty="0"/>
              <a:t>Members </a:t>
            </a:r>
            <a:r>
              <a:rPr lang="en-US" sz="1200" dirty="0"/>
              <a:t>(responsible to carry out the purpose of each sprint, such as producing software code.) </a:t>
            </a:r>
            <a:endParaRPr lang="en-US" sz="1200" dirty="0" smtClean="0"/>
          </a:p>
          <a:p>
            <a:endParaRPr lang="en-US" sz="1200" dirty="0"/>
          </a:p>
          <a:p>
            <a:endParaRPr lang="en-US" sz="1200" dirty="0" smtClean="0"/>
          </a:p>
          <a:p>
            <a:r>
              <a:rPr lang="en-US" sz="1200" dirty="0" smtClean="0"/>
              <a:t>Scrum </a:t>
            </a:r>
            <a:r>
              <a:rPr lang="en-US" sz="1200" dirty="0"/>
              <a:t>Board – a visual representation of the work flow, broken down into manageable chunks called “stories”, with each story moved along the board from the “backlog” (the to-do list), into work-in-progress (WIP), and on to completion</a:t>
            </a:r>
            <a:r>
              <a:rPr lang="en-US" sz="1200" dirty="0" smtClean="0"/>
              <a:t>.</a:t>
            </a:r>
          </a:p>
          <a:p>
            <a:endParaRPr lang="en-US" sz="12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6196" y="884594"/>
            <a:ext cx="3307804" cy="2810176"/>
          </a:xfrm>
          <a:prstGeom prst="rect">
            <a:avLst/>
          </a:prstGeom>
        </p:spPr>
      </p:pic>
    </p:spTree>
    <p:extLst>
      <p:ext uri="{BB962C8B-B14F-4D97-AF65-F5344CB8AC3E}">
        <p14:creationId xmlns:p14="http://schemas.microsoft.com/office/powerpoint/2010/main" val="3972774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60364" y="1079898"/>
            <a:ext cx="3832495" cy="3383280"/>
          </a:xfrm>
        </p:spPr>
        <p:txBody>
          <a:bodyPr>
            <a:noAutofit/>
          </a:bodyPr>
          <a:lstStyle/>
          <a:p>
            <a:pPr fontAlgn="base"/>
            <a:r>
              <a:rPr lang="en-US" dirty="0" smtClean="0"/>
              <a:t>Kanban is </a:t>
            </a:r>
            <a:r>
              <a:rPr lang="en-US" dirty="0"/>
              <a:t>a subset of Agile</a:t>
            </a:r>
          </a:p>
          <a:p>
            <a:pPr fontAlgn="base"/>
            <a:r>
              <a:rPr lang="en-US" dirty="0" smtClean="0"/>
              <a:t>It encourages </a:t>
            </a:r>
            <a:r>
              <a:rPr lang="en-US" dirty="0"/>
              <a:t>work to be broken down into manageable chunks and uses a Kanban Board (very similar to the Scrum Board) to visualize that work as it progresses through the work flow</a:t>
            </a:r>
            <a:r>
              <a:rPr lang="en-US" dirty="0" smtClean="0"/>
              <a:t>.</a:t>
            </a:r>
          </a:p>
          <a:p>
            <a:pPr fontAlgn="base"/>
            <a:r>
              <a:rPr lang="en-US" dirty="0" smtClean="0"/>
              <a:t> </a:t>
            </a:r>
            <a:r>
              <a:rPr lang="en-US" dirty="0"/>
              <a:t>Where Scrum limits the amount of time allowed to accomplish a particular amount of work (by means of sprints), Kanban limits the amount of work allowed in any one condition (only so many tasks can be ongoing, only so many can be on the to-do list.)</a:t>
            </a:r>
            <a:endParaRPr lang="en-US" dirty="0"/>
          </a:p>
        </p:txBody>
      </p:sp>
      <p:sp>
        <p:nvSpPr>
          <p:cNvPr id="9" name="Text Placeholder 8"/>
          <p:cNvSpPr>
            <a:spLocks noGrp="1"/>
          </p:cNvSpPr>
          <p:nvPr>
            <p:ph type="body" sz="quarter" idx="10"/>
          </p:nvPr>
        </p:nvSpPr>
        <p:spPr/>
        <p:txBody>
          <a:bodyPr/>
          <a:lstStyle/>
          <a:p>
            <a:r>
              <a:rPr lang="en-US" dirty="0" smtClean="0"/>
              <a:t>Kanban</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1462" y="699516"/>
            <a:ext cx="4502538" cy="3090049"/>
          </a:xfrm>
          <a:prstGeom prst="rect">
            <a:avLst/>
          </a:prstGeom>
        </p:spPr>
      </p:pic>
    </p:spTree>
    <p:extLst>
      <p:ext uri="{BB962C8B-B14F-4D97-AF65-F5344CB8AC3E}">
        <p14:creationId xmlns:p14="http://schemas.microsoft.com/office/powerpoint/2010/main" val="2144113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smtClean="0"/>
              <a:t>Resources</a:t>
            </a:r>
            <a:endParaRPr lang="en-US" dirty="0"/>
          </a:p>
        </p:txBody>
      </p:sp>
      <p:grpSp>
        <p:nvGrpSpPr>
          <p:cNvPr id="2" name="Group 1"/>
          <p:cNvGrpSpPr/>
          <p:nvPr/>
        </p:nvGrpSpPr>
        <p:grpSpPr>
          <a:xfrm>
            <a:off x="357781" y="1114978"/>
            <a:ext cx="8079423" cy="345556"/>
            <a:chOff x="448467" y="1372339"/>
            <a:chExt cx="5380240" cy="460741"/>
          </a:xfrm>
        </p:grpSpPr>
        <p:sp>
          <p:nvSpPr>
            <p:cNvPr id="14" name="TextBox 13"/>
            <p:cNvSpPr txBox="1"/>
            <p:nvPr/>
          </p:nvSpPr>
          <p:spPr>
            <a:xfrm>
              <a:off x="875708" y="1372339"/>
              <a:ext cx="4952999" cy="430886"/>
            </a:xfrm>
            <a:prstGeom prst="rect">
              <a:avLst/>
            </a:prstGeom>
            <a:noFill/>
          </p:spPr>
          <p:txBody>
            <a:bodyPr wrap="square" rtlCol="0">
              <a:spAutoFit/>
            </a:bodyPr>
            <a:lstStyle/>
            <a:p>
              <a:pPr>
                <a:buClr>
                  <a:schemeClr val="bg1"/>
                </a:buClr>
                <a:buSzPct val="140000"/>
              </a:pPr>
              <a:r>
                <a:rPr lang="en-US" sz="1500" dirty="0">
                  <a:solidFill>
                    <a:srgbClr val="444444"/>
                  </a:solidFill>
                  <a:cs typeface="Trebuchet MS"/>
                </a:rPr>
                <a:t>https://www.seguetech.com/waterfall-vs-agile-methodology/</a:t>
              </a:r>
              <a:endParaRPr lang="en-US" sz="1500" dirty="0">
                <a:solidFill>
                  <a:srgbClr val="444444"/>
                </a:solidFill>
                <a:latin typeface="Trebuchet MS"/>
                <a:cs typeface="Trebuchet MS"/>
              </a:endParaRPr>
            </a:p>
          </p:txBody>
        </p:sp>
        <p:grpSp>
          <p:nvGrpSpPr>
            <p:cNvPr id="3" name="Group 2"/>
            <p:cNvGrpSpPr/>
            <p:nvPr/>
          </p:nvGrpSpPr>
          <p:grpSpPr>
            <a:xfrm>
              <a:off x="448467" y="1385346"/>
              <a:ext cx="375726" cy="447734"/>
              <a:chOff x="448467" y="1385719"/>
              <a:chExt cx="375726" cy="447734"/>
            </a:xfrm>
          </p:grpSpPr>
          <p:sp>
            <p:nvSpPr>
              <p:cNvPr id="38" name="Oval 37"/>
              <p:cNvSpPr/>
              <p:nvPr/>
            </p:nvSpPr>
            <p:spPr>
              <a:xfrm>
                <a:off x="448467" y="1385719"/>
                <a:ext cx="375726" cy="436751"/>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TextBox 38"/>
              <p:cNvSpPr txBox="1"/>
              <p:nvPr/>
            </p:nvSpPr>
            <p:spPr>
              <a:xfrm>
                <a:off x="470439" y="1417954"/>
                <a:ext cx="335028" cy="415499"/>
              </a:xfrm>
              <a:prstGeom prst="rect">
                <a:avLst/>
              </a:prstGeom>
              <a:noFill/>
            </p:spPr>
            <p:txBody>
              <a:bodyPr wrap="square" tIns="27432" rtlCol="0">
                <a:spAutoFit/>
              </a:bodyPr>
              <a:lstStyle/>
              <a:p>
                <a:pPr algn="ctr"/>
                <a:r>
                  <a:rPr lang="en-US" sz="1500" b="1" dirty="0">
                    <a:solidFill>
                      <a:schemeClr val="bg1"/>
                    </a:solidFill>
                    <a:latin typeface="Arial Black"/>
                    <a:cs typeface="Arial Black"/>
                  </a:rPr>
                  <a:t>1</a:t>
                </a:r>
              </a:p>
            </p:txBody>
          </p:sp>
        </p:grpSp>
      </p:grpSp>
      <p:grpSp>
        <p:nvGrpSpPr>
          <p:cNvPr id="5" name="Group 4"/>
          <p:cNvGrpSpPr/>
          <p:nvPr/>
        </p:nvGrpSpPr>
        <p:grpSpPr>
          <a:xfrm>
            <a:off x="357781" y="1641386"/>
            <a:ext cx="6783799" cy="348437"/>
            <a:chOff x="448467" y="2074215"/>
            <a:chExt cx="5496350" cy="464582"/>
          </a:xfrm>
        </p:grpSpPr>
        <p:sp>
          <p:nvSpPr>
            <p:cNvPr id="17" name="TextBox 16"/>
            <p:cNvSpPr txBox="1"/>
            <p:nvPr/>
          </p:nvSpPr>
          <p:spPr>
            <a:xfrm>
              <a:off x="991818" y="2106451"/>
              <a:ext cx="4952999" cy="430886"/>
            </a:xfrm>
            <a:prstGeom prst="rect">
              <a:avLst/>
            </a:prstGeom>
            <a:noFill/>
          </p:spPr>
          <p:txBody>
            <a:bodyPr wrap="square" rtlCol="0">
              <a:spAutoFit/>
            </a:bodyPr>
            <a:lstStyle/>
            <a:p>
              <a:pPr>
                <a:buClr>
                  <a:schemeClr val="bg1"/>
                </a:buClr>
                <a:buSzPct val="140000"/>
              </a:pPr>
              <a:r>
                <a:rPr lang="en-US" sz="1500" dirty="0">
                  <a:solidFill>
                    <a:srgbClr val="444444"/>
                  </a:solidFill>
                  <a:cs typeface="Trebuchet MS"/>
                </a:rPr>
                <a:t>https://en.wikipedia.org/wiki/Software_development_process</a:t>
              </a:r>
              <a:endParaRPr lang="en-US" sz="1500" dirty="0">
                <a:solidFill>
                  <a:srgbClr val="444444"/>
                </a:solidFill>
                <a:latin typeface="Trebuchet MS"/>
                <a:cs typeface="Trebuchet MS"/>
              </a:endParaRPr>
            </a:p>
          </p:txBody>
        </p:sp>
        <p:grpSp>
          <p:nvGrpSpPr>
            <p:cNvPr id="6" name="Group 5"/>
            <p:cNvGrpSpPr/>
            <p:nvPr/>
          </p:nvGrpSpPr>
          <p:grpSpPr>
            <a:xfrm>
              <a:off x="448467" y="2074215"/>
              <a:ext cx="464582" cy="464582"/>
              <a:chOff x="448467" y="2071851"/>
              <a:chExt cx="464582" cy="464582"/>
            </a:xfrm>
          </p:grpSpPr>
          <p:sp>
            <p:nvSpPr>
              <p:cNvPr id="40" name="Oval 39"/>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470439" y="2095880"/>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2</a:t>
                </a:r>
              </a:p>
            </p:txBody>
          </p:sp>
        </p:grpSp>
      </p:grpSp>
      <p:grpSp>
        <p:nvGrpSpPr>
          <p:cNvPr id="10" name="Group 9"/>
          <p:cNvGrpSpPr/>
          <p:nvPr/>
        </p:nvGrpSpPr>
        <p:grpSpPr>
          <a:xfrm>
            <a:off x="361075" y="2757088"/>
            <a:ext cx="8782925" cy="578176"/>
            <a:chOff x="448467" y="2763085"/>
            <a:chExt cx="7274350" cy="770900"/>
          </a:xfrm>
        </p:grpSpPr>
        <p:sp>
          <p:nvSpPr>
            <p:cNvPr id="18" name="TextBox 17"/>
            <p:cNvSpPr txBox="1"/>
            <p:nvPr/>
          </p:nvSpPr>
          <p:spPr>
            <a:xfrm>
              <a:off x="991818" y="2795322"/>
              <a:ext cx="6730999" cy="738663"/>
            </a:xfrm>
            <a:prstGeom prst="rect">
              <a:avLst/>
            </a:prstGeom>
            <a:noFill/>
          </p:spPr>
          <p:txBody>
            <a:bodyPr wrap="square" rtlCol="0">
              <a:spAutoFit/>
            </a:bodyPr>
            <a:lstStyle/>
            <a:p>
              <a:pPr>
                <a:buClr>
                  <a:schemeClr val="bg1"/>
                </a:buClr>
                <a:buSzPct val="140000"/>
              </a:pPr>
              <a:r>
                <a:rPr lang="en-US" sz="1500" dirty="0">
                  <a:solidFill>
                    <a:srgbClr val="444444"/>
                  </a:solidFill>
                  <a:cs typeface="Trebuchet MS"/>
                </a:rPr>
                <a:t>https://www.cprime.com/2015/02/3-differences-between-scrum-and-kanban-you-need-to-know/</a:t>
              </a:r>
              <a:endParaRPr lang="en-US" sz="1500" dirty="0">
                <a:solidFill>
                  <a:srgbClr val="444444"/>
                </a:solidFill>
                <a:latin typeface="Trebuchet MS"/>
                <a:cs typeface="Trebuchet MS"/>
              </a:endParaRPr>
            </a:p>
          </p:txBody>
        </p:sp>
        <p:grpSp>
          <p:nvGrpSpPr>
            <p:cNvPr id="7" name="Group 6"/>
            <p:cNvGrpSpPr/>
            <p:nvPr/>
          </p:nvGrpSpPr>
          <p:grpSpPr>
            <a:xfrm>
              <a:off x="448467" y="2763085"/>
              <a:ext cx="464582" cy="464582"/>
              <a:chOff x="448467" y="2760563"/>
              <a:chExt cx="464582" cy="464582"/>
            </a:xfrm>
          </p:grpSpPr>
          <p:sp>
            <p:nvSpPr>
              <p:cNvPr id="42" name="Oval 41"/>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TextBox 42"/>
              <p:cNvSpPr txBox="1"/>
              <p:nvPr/>
            </p:nvSpPr>
            <p:spPr>
              <a:xfrm>
                <a:off x="472550" y="2802034"/>
                <a:ext cx="417209"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4</a:t>
                </a:r>
              </a:p>
            </p:txBody>
          </p:sp>
        </p:grpSp>
      </p:grpSp>
      <p:grpSp>
        <p:nvGrpSpPr>
          <p:cNvPr id="35" name="Group 34"/>
          <p:cNvGrpSpPr/>
          <p:nvPr/>
        </p:nvGrpSpPr>
        <p:grpSpPr>
          <a:xfrm>
            <a:off x="357781" y="2178911"/>
            <a:ext cx="8589449" cy="578175"/>
            <a:chOff x="448467" y="2763085"/>
            <a:chExt cx="7274350" cy="770899"/>
          </a:xfrm>
        </p:grpSpPr>
        <p:sp>
          <p:nvSpPr>
            <p:cNvPr id="36" name="TextBox 35"/>
            <p:cNvSpPr txBox="1"/>
            <p:nvPr/>
          </p:nvSpPr>
          <p:spPr>
            <a:xfrm>
              <a:off x="991818" y="2795321"/>
              <a:ext cx="6730999" cy="738663"/>
            </a:xfrm>
            <a:prstGeom prst="rect">
              <a:avLst/>
            </a:prstGeom>
            <a:noFill/>
          </p:spPr>
          <p:txBody>
            <a:bodyPr wrap="square" rtlCol="0">
              <a:spAutoFit/>
            </a:bodyPr>
            <a:lstStyle/>
            <a:p>
              <a:pPr>
                <a:buClr>
                  <a:schemeClr val="bg1"/>
                </a:buClr>
                <a:buSzPct val="140000"/>
              </a:pPr>
              <a:r>
                <a:rPr lang="en-US" sz="1500" dirty="0">
                  <a:solidFill>
                    <a:srgbClr val="444444"/>
                  </a:solidFill>
                  <a:cs typeface="Trebuchet MS"/>
                </a:rPr>
                <a:t>http://istqbexamcertification.com/what-is-spiral-model-advantages-disadvantages-and-when-to-use-it/</a:t>
              </a:r>
              <a:endParaRPr lang="en-US" sz="1500" dirty="0">
                <a:solidFill>
                  <a:srgbClr val="444444"/>
                </a:solidFill>
                <a:latin typeface="Trebuchet MS"/>
                <a:cs typeface="Trebuchet MS"/>
              </a:endParaRPr>
            </a:p>
          </p:txBody>
        </p:sp>
        <p:grpSp>
          <p:nvGrpSpPr>
            <p:cNvPr id="37" name="Group 36"/>
            <p:cNvGrpSpPr/>
            <p:nvPr/>
          </p:nvGrpSpPr>
          <p:grpSpPr>
            <a:xfrm>
              <a:off x="448467" y="2763085"/>
              <a:ext cx="464582" cy="464582"/>
              <a:chOff x="448467" y="2760563"/>
              <a:chExt cx="464582" cy="464582"/>
            </a:xfrm>
          </p:grpSpPr>
          <p:sp>
            <p:nvSpPr>
              <p:cNvPr id="48" name="Oval 47"/>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 name="TextBox 48"/>
              <p:cNvSpPr txBox="1"/>
              <p:nvPr/>
            </p:nvSpPr>
            <p:spPr>
              <a:xfrm>
                <a:off x="472508" y="2802034"/>
                <a:ext cx="417291"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3</a:t>
                </a:r>
              </a:p>
            </p:txBody>
          </p:sp>
        </p:grpSp>
      </p:grpSp>
    </p:spTree>
    <p:extLst>
      <p:ext uri="{BB962C8B-B14F-4D97-AF65-F5344CB8AC3E}">
        <p14:creationId xmlns:p14="http://schemas.microsoft.com/office/powerpoint/2010/main" val="97515279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3.xml><?xml version="1.0" encoding="utf-8"?>
<ds:datastoreItem xmlns:ds="http://schemas.openxmlformats.org/officeDocument/2006/customXml" ds:itemID="{D5E3C081-4081-47AD-A9A6-9F18F525DA1D}">
  <ds:schemaRefs>
    <ds:schemaRef ds:uri="http://purl.org/dc/dcmitype/"/>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term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21090</TotalTime>
  <Words>380</Words>
  <Application>Microsoft Office PowerPoint</Application>
  <PresentationFormat>On-screen Show (16:9)</PresentationFormat>
  <Paragraphs>87</Paragraphs>
  <Slides>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Calibri</vt:lpstr>
      <vt:lpstr>Courier New</vt:lpstr>
      <vt:lpstr>Lucida Grande</vt:lpstr>
      <vt:lpstr>Trebuchet MS</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orgmarketingbrandbaselineteam@epam.com</dc:creator>
  <cp:lastModifiedBy>Iryna Diudiuk</cp:lastModifiedBy>
  <cp:revision>1020</cp:revision>
  <cp:lastPrinted>2014-07-09T13:30:36Z</cp:lastPrinted>
  <dcterms:created xsi:type="dcterms:W3CDTF">2014-07-08T13:27:24Z</dcterms:created>
  <dcterms:modified xsi:type="dcterms:W3CDTF">2018-03-01T15:50:46Z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