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14"/>
  </p:notesMasterIdLst>
  <p:handoutMasterIdLst>
    <p:handoutMasterId r:id="rId15"/>
  </p:handoutMasterIdLst>
  <p:sldIdLst>
    <p:sldId id="448" r:id="rId5"/>
    <p:sldId id="451" r:id="rId6"/>
    <p:sldId id="271" r:id="rId7"/>
    <p:sldId id="468" r:id="rId8"/>
    <p:sldId id="469" r:id="rId9"/>
    <p:sldId id="457" r:id="rId10"/>
    <p:sldId id="470" r:id="rId11"/>
    <p:sldId id="471" r:id="rId12"/>
    <p:sldId id="353" r:id="rId13"/>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9D128E-E04D-4EF9-B24E-F0A58DF0970D}">
          <p14:sldIdLst>
            <p14:sldId id="448"/>
            <p14:sldId id="451"/>
            <p14:sldId id="271"/>
            <p14:sldId id="468"/>
            <p14:sldId id="469"/>
            <p14:sldId id="457"/>
            <p14:sldId id="470"/>
            <p14:sldId id="471"/>
            <p14:sldId id="353"/>
          </p14:sldIdLst>
        </p14:section>
        <p14:section name="Untitled Section" id="{D33B7E8C-E28A-4719-976B-0BFC542444A7}">
          <p14:sldIdLst/>
        </p14:section>
      </p14:sectionLst>
    </p:ex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666666"/>
    <a:srgbClr val="464547"/>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7" autoAdjust="0"/>
    <p:restoredTop sz="96388" autoAdjust="0"/>
  </p:normalViewPr>
  <p:slideViewPr>
    <p:cSldViewPr snapToGrid="0">
      <p:cViewPr varScale="1">
        <p:scale>
          <a:sx n="103" d="100"/>
          <a:sy n="103" d="100"/>
        </p:scale>
        <p:origin x="797" y="82"/>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3/1/2018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3/1/2018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4290306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2238853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109966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4" y="1079898"/>
            <a:ext cx="3810584"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1" r:id="rId4"/>
    <p:sldLayoutId id="2147483752" r:id="rId5"/>
    <p:sldLayoutId id="2147483753" r:id="rId6"/>
    <p:sldLayoutId id="2147483711" r:id="rId7"/>
    <p:sldLayoutId id="2147483749" r:id="rId8"/>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631825" y="1556683"/>
            <a:ext cx="6910388" cy="1091068"/>
          </a:xfrm>
        </p:spPr>
        <p:txBody>
          <a:bodyPr/>
          <a:lstStyle/>
          <a:p>
            <a:r>
              <a:rPr lang="en-US" dirty="0" smtClean="0"/>
              <a:t>Software </a:t>
            </a:r>
            <a:r>
              <a:rPr lang="en-US" dirty="0"/>
              <a:t>Development Environment (SDE</a:t>
            </a:r>
            <a:r>
              <a:rPr lang="en-US" dirty="0" smtClean="0"/>
              <a:t>)</a:t>
            </a:r>
            <a:endParaRPr lang="en-US" dirty="0"/>
          </a:p>
        </p:txBody>
      </p:sp>
      <p:sp>
        <p:nvSpPr>
          <p:cNvPr id="4" name="Text Placeholder 3"/>
          <p:cNvSpPr>
            <a:spLocks noGrp="1"/>
          </p:cNvSpPr>
          <p:nvPr>
            <p:ph type="body" sz="quarter" idx="16"/>
          </p:nvPr>
        </p:nvSpPr>
        <p:spPr>
          <a:xfrm>
            <a:off x="0" y="4804628"/>
            <a:ext cx="6488113" cy="284693"/>
          </a:xfrm>
        </p:spPr>
        <p:txBody>
          <a:bodyPr/>
          <a:lstStyle/>
          <a:p>
            <a:r>
              <a:rPr lang="en-US" dirty="0" smtClean="0"/>
              <a:t>Presentation created by Iryna Diudiuk</a:t>
            </a:r>
            <a:endParaRPr lang="en-US" dirty="0"/>
          </a:p>
        </p:txBody>
      </p:sp>
      <p:sp>
        <p:nvSpPr>
          <p:cNvPr id="5" name="Text Placeholder 4"/>
          <p:cNvSpPr>
            <a:spLocks noGrp="1"/>
          </p:cNvSpPr>
          <p:nvPr>
            <p:ph type="body" sz="quarter" idx="17"/>
          </p:nvPr>
        </p:nvSpPr>
        <p:spPr>
          <a:xfrm>
            <a:off x="46551" y="4470652"/>
            <a:ext cx="3649662" cy="279797"/>
          </a:xfrm>
        </p:spPr>
        <p:txBody>
          <a:bodyPr>
            <a:normAutofit lnSpcReduction="10000"/>
          </a:bodyPr>
          <a:lstStyle/>
          <a:p>
            <a:r>
              <a:rPr lang="en-US" dirty="0" smtClean="0">
                <a:latin typeface="Trebuchet MS"/>
                <a:cs typeface="Trebuchet MS"/>
              </a:rPr>
              <a:t>February 28, 2018</a:t>
            </a:r>
            <a:endParaRPr lang="en-US" dirty="0">
              <a:latin typeface="Trebuchet MS"/>
              <a:cs typeface="Trebuchet MS"/>
            </a:endParaRPr>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73941" y="1288137"/>
            <a:ext cx="7450669" cy="744805"/>
          </a:xfrm>
        </p:spPr>
        <p:txBody>
          <a:bodyPr>
            <a:noAutofit/>
          </a:bodyPr>
          <a:lstStyle/>
          <a:p>
            <a:r>
              <a:rPr lang="en-US" dirty="0" smtClean="0"/>
              <a:t>Plan:</a:t>
            </a:r>
          </a:p>
          <a:p>
            <a:endParaRPr lang="en-US" dirty="0"/>
          </a:p>
          <a:p>
            <a:endParaRPr lang="en-US" dirty="0" smtClean="0"/>
          </a:p>
          <a:p>
            <a:endParaRPr lang="en-US" dirty="0"/>
          </a:p>
        </p:txBody>
      </p:sp>
      <p:pic>
        <p:nvPicPr>
          <p:cNvPr id="17" name="Picture Placeholder 16" descr="logo_cover_4.pn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t="3538" b="3538"/>
          <a:stretch>
            <a:fillRect/>
          </a:stretch>
        </p:blipFill>
        <p:spPr/>
      </p:pic>
      <p:grpSp>
        <p:nvGrpSpPr>
          <p:cNvPr id="11" name="Group 10"/>
          <p:cNvGrpSpPr/>
          <p:nvPr/>
        </p:nvGrpSpPr>
        <p:grpSpPr>
          <a:xfrm>
            <a:off x="328045" y="1698851"/>
            <a:ext cx="4049470" cy="393455"/>
            <a:chOff x="448467" y="1385345"/>
            <a:chExt cx="5399292" cy="524606"/>
          </a:xfrm>
        </p:grpSpPr>
        <p:sp>
          <p:nvSpPr>
            <p:cNvPr id="12" name="TextBox 11"/>
            <p:cNvSpPr txBox="1"/>
            <p:nvPr/>
          </p:nvSpPr>
          <p:spPr>
            <a:xfrm>
              <a:off x="894760" y="1479065"/>
              <a:ext cx="4952999" cy="430886"/>
            </a:xfrm>
            <a:prstGeom prst="rect">
              <a:avLst/>
            </a:prstGeom>
            <a:noFill/>
          </p:spPr>
          <p:txBody>
            <a:bodyPr wrap="square" rtlCol="0">
              <a:spAutoFit/>
            </a:bodyPr>
            <a:lstStyle/>
            <a:p>
              <a:pPr>
                <a:buClr>
                  <a:schemeClr val="bg1"/>
                </a:buClr>
                <a:buSzPct val="140000"/>
              </a:pPr>
              <a:r>
                <a:rPr lang="en-US" sz="1500" dirty="0" smtClean="0">
                  <a:solidFill>
                    <a:srgbClr val="444444"/>
                  </a:solidFill>
                  <a:latin typeface="Trebuchet MS"/>
                  <a:cs typeface="Trebuchet MS"/>
                </a:rPr>
                <a:t>Types of Environments</a:t>
              </a:r>
              <a:endParaRPr lang="en-US" sz="1500" dirty="0">
                <a:solidFill>
                  <a:srgbClr val="444444"/>
                </a:solidFill>
                <a:latin typeface="Trebuchet MS"/>
                <a:cs typeface="Trebuchet MS"/>
              </a:endParaRPr>
            </a:p>
          </p:txBody>
        </p:sp>
        <p:grpSp>
          <p:nvGrpSpPr>
            <p:cNvPr id="13" name="Group 12"/>
            <p:cNvGrpSpPr/>
            <p:nvPr/>
          </p:nvGrpSpPr>
          <p:grpSpPr>
            <a:xfrm>
              <a:off x="448467" y="1385345"/>
              <a:ext cx="464582" cy="464582"/>
              <a:chOff x="448467" y="1385718"/>
              <a:chExt cx="464582" cy="464582"/>
            </a:xfrm>
          </p:grpSpPr>
          <p:sp>
            <p:nvSpPr>
              <p:cNvPr id="16" name="Oval 15"/>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470439" y="1427189"/>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1</a:t>
                </a:r>
              </a:p>
            </p:txBody>
          </p:sp>
        </p:grpSp>
      </p:grpSp>
      <p:grpSp>
        <p:nvGrpSpPr>
          <p:cNvPr id="19" name="Group 18"/>
          <p:cNvGrpSpPr/>
          <p:nvPr/>
        </p:nvGrpSpPr>
        <p:grpSpPr>
          <a:xfrm>
            <a:off x="344524" y="2269441"/>
            <a:ext cx="4079697" cy="570592"/>
            <a:chOff x="448467" y="1385345"/>
            <a:chExt cx="5439595" cy="760786"/>
          </a:xfrm>
        </p:grpSpPr>
        <p:sp>
          <p:nvSpPr>
            <p:cNvPr id="21" name="TextBox 20"/>
            <p:cNvSpPr txBox="1"/>
            <p:nvPr/>
          </p:nvSpPr>
          <p:spPr>
            <a:xfrm>
              <a:off x="935063" y="1427988"/>
              <a:ext cx="4952999" cy="718143"/>
            </a:xfrm>
            <a:prstGeom prst="rect">
              <a:avLst/>
            </a:prstGeom>
            <a:noFill/>
          </p:spPr>
          <p:txBody>
            <a:bodyPr wrap="square" rtlCol="0">
              <a:spAutoFit/>
            </a:bodyPr>
            <a:lstStyle/>
            <a:p>
              <a:pPr>
                <a:buClr>
                  <a:schemeClr val="bg1"/>
                </a:buClr>
                <a:buSzPct val="140000"/>
              </a:pPr>
              <a:r>
                <a:rPr lang="en-US" dirty="0" smtClean="0"/>
                <a:t>Sandbox</a:t>
              </a:r>
              <a:endParaRPr lang="en-US" dirty="0"/>
            </a:p>
            <a:p>
              <a:pPr>
                <a:buClr>
                  <a:schemeClr val="bg1"/>
                </a:buClr>
                <a:buSzPct val="140000"/>
              </a:pPr>
              <a:endParaRPr lang="en-US" sz="1500" dirty="0">
                <a:solidFill>
                  <a:srgbClr val="444444"/>
                </a:solidFill>
                <a:latin typeface="Trebuchet MS"/>
                <a:cs typeface="Trebuchet MS"/>
              </a:endParaRPr>
            </a:p>
          </p:txBody>
        </p:sp>
        <p:grpSp>
          <p:nvGrpSpPr>
            <p:cNvPr id="22" name="Group 21"/>
            <p:cNvGrpSpPr/>
            <p:nvPr/>
          </p:nvGrpSpPr>
          <p:grpSpPr>
            <a:xfrm>
              <a:off x="448467" y="1385345"/>
              <a:ext cx="464582" cy="464582"/>
              <a:chOff x="448467" y="1385718"/>
              <a:chExt cx="464582" cy="464582"/>
            </a:xfrm>
          </p:grpSpPr>
          <p:sp>
            <p:nvSpPr>
              <p:cNvPr id="23" name="Oval 22"/>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470480" y="1427189"/>
                <a:ext cx="417209"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2</a:t>
                </a:r>
              </a:p>
            </p:txBody>
          </p:sp>
        </p:grpSp>
      </p:grpSp>
      <p:grpSp>
        <p:nvGrpSpPr>
          <p:cNvPr id="25" name="Group 24"/>
          <p:cNvGrpSpPr/>
          <p:nvPr/>
        </p:nvGrpSpPr>
        <p:grpSpPr>
          <a:xfrm>
            <a:off x="344524" y="2840033"/>
            <a:ext cx="4089274" cy="348438"/>
            <a:chOff x="448467" y="1385345"/>
            <a:chExt cx="5452364" cy="464582"/>
          </a:xfrm>
        </p:grpSpPr>
        <p:sp>
          <p:nvSpPr>
            <p:cNvPr id="26" name="TextBox 25"/>
            <p:cNvSpPr txBox="1"/>
            <p:nvPr/>
          </p:nvSpPr>
          <p:spPr>
            <a:xfrm>
              <a:off x="947832" y="1412452"/>
              <a:ext cx="4952999" cy="410368"/>
            </a:xfrm>
            <a:prstGeom prst="rect">
              <a:avLst/>
            </a:prstGeom>
            <a:noFill/>
          </p:spPr>
          <p:txBody>
            <a:bodyPr wrap="square" rtlCol="0">
              <a:spAutoFit/>
            </a:bodyPr>
            <a:lstStyle/>
            <a:p>
              <a:pPr>
                <a:buClr>
                  <a:schemeClr val="bg1"/>
                </a:buClr>
                <a:buSzPct val="140000"/>
              </a:pPr>
              <a:r>
                <a:rPr lang="en-US" dirty="0" smtClean="0"/>
                <a:t>Common Deployment</a:t>
              </a:r>
              <a:r>
                <a:rPr lang="en-US" dirty="0"/>
                <a:t> </a:t>
              </a:r>
              <a:r>
                <a:rPr lang="en-US" dirty="0" smtClean="0"/>
                <a:t>Strategies</a:t>
              </a:r>
              <a:endParaRPr lang="en-US" sz="1500" dirty="0">
                <a:solidFill>
                  <a:srgbClr val="444444"/>
                </a:solidFill>
                <a:latin typeface="Trebuchet MS"/>
                <a:cs typeface="Trebuchet MS"/>
              </a:endParaRPr>
            </a:p>
          </p:txBody>
        </p:sp>
        <p:grpSp>
          <p:nvGrpSpPr>
            <p:cNvPr id="27" name="Group 26"/>
            <p:cNvGrpSpPr/>
            <p:nvPr/>
          </p:nvGrpSpPr>
          <p:grpSpPr>
            <a:xfrm>
              <a:off x="448467" y="1385345"/>
              <a:ext cx="464582" cy="464582"/>
              <a:chOff x="448467" y="1385718"/>
              <a:chExt cx="464582" cy="464582"/>
            </a:xfrm>
          </p:grpSpPr>
          <p:sp>
            <p:nvSpPr>
              <p:cNvPr id="28" name="Oval 2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TextBox 28"/>
              <p:cNvSpPr txBox="1"/>
              <p:nvPr/>
            </p:nvSpPr>
            <p:spPr>
              <a:xfrm>
                <a:off x="470480" y="1427189"/>
                <a:ext cx="417209"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3</a:t>
                </a:r>
              </a:p>
            </p:txBody>
          </p:sp>
        </p:grpSp>
      </p:grpSp>
      <p:grpSp>
        <p:nvGrpSpPr>
          <p:cNvPr id="30" name="Group 29"/>
          <p:cNvGrpSpPr/>
          <p:nvPr/>
        </p:nvGrpSpPr>
        <p:grpSpPr>
          <a:xfrm>
            <a:off x="328045" y="3380062"/>
            <a:ext cx="4105753" cy="348437"/>
            <a:chOff x="448467" y="1385345"/>
            <a:chExt cx="5474336" cy="464582"/>
          </a:xfrm>
        </p:grpSpPr>
        <p:sp>
          <p:nvSpPr>
            <p:cNvPr id="31" name="TextBox 30"/>
            <p:cNvSpPr txBox="1"/>
            <p:nvPr/>
          </p:nvSpPr>
          <p:spPr>
            <a:xfrm>
              <a:off x="969804" y="1416438"/>
              <a:ext cx="4952999" cy="430886"/>
            </a:xfrm>
            <a:prstGeom prst="rect">
              <a:avLst/>
            </a:prstGeom>
            <a:noFill/>
          </p:spPr>
          <p:txBody>
            <a:bodyPr wrap="square" rtlCol="0">
              <a:spAutoFit/>
            </a:bodyPr>
            <a:lstStyle/>
            <a:p>
              <a:pPr>
                <a:buClr>
                  <a:schemeClr val="bg1"/>
                </a:buClr>
                <a:buSzPct val="140000"/>
              </a:pPr>
              <a:r>
                <a:rPr lang="en-US" sz="1500" dirty="0" smtClean="0">
                  <a:solidFill>
                    <a:srgbClr val="444444"/>
                  </a:solidFill>
                  <a:latin typeface="Trebuchet MS"/>
                  <a:cs typeface="Trebuchet MS"/>
                </a:rPr>
                <a:t>Resources</a:t>
              </a:r>
              <a:endParaRPr lang="en-US" sz="1500" dirty="0">
                <a:solidFill>
                  <a:srgbClr val="444444"/>
                </a:solidFill>
                <a:latin typeface="Trebuchet MS"/>
                <a:cs typeface="Trebuchet MS"/>
              </a:endParaRPr>
            </a:p>
          </p:txBody>
        </p:sp>
        <p:grpSp>
          <p:nvGrpSpPr>
            <p:cNvPr id="32" name="Group 31"/>
            <p:cNvGrpSpPr/>
            <p:nvPr/>
          </p:nvGrpSpPr>
          <p:grpSpPr>
            <a:xfrm>
              <a:off x="448467" y="1385345"/>
              <a:ext cx="464582" cy="464582"/>
              <a:chOff x="448467" y="1385718"/>
              <a:chExt cx="464582" cy="464582"/>
            </a:xfrm>
          </p:grpSpPr>
          <p:sp>
            <p:nvSpPr>
              <p:cNvPr id="33" name="Oval 32"/>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TextBox 33"/>
              <p:cNvSpPr txBox="1"/>
              <p:nvPr/>
            </p:nvSpPr>
            <p:spPr>
              <a:xfrm>
                <a:off x="470480" y="1427189"/>
                <a:ext cx="417209"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4</a:t>
                </a:r>
              </a:p>
            </p:txBody>
          </p:sp>
        </p:grpSp>
      </p:grpSp>
    </p:spTree>
    <p:extLst>
      <p:ext uri="{BB962C8B-B14F-4D97-AF65-F5344CB8AC3E}">
        <p14:creationId xmlns:p14="http://schemas.microsoft.com/office/powerpoint/2010/main" val="4274838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Types of </a:t>
            </a:r>
            <a:r>
              <a:rPr lang="en-US" dirty="0" smtClean="0"/>
              <a:t>Environments</a:t>
            </a:r>
            <a:endParaRPr lang="en-US" dirty="0"/>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graphicFrame>
        <p:nvGraphicFramePr>
          <p:cNvPr id="3" name="Table 2"/>
          <p:cNvGraphicFramePr>
            <a:graphicFrameLocks noGrp="1"/>
          </p:cNvGraphicFramePr>
          <p:nvPr>
            <p:extLst>
              <p:ext uri="{D42A27DB-BD31-4B8C-83A1-F6EECF244321}">
                <p14:modId xmlns:p14="http://schemas.microsoft.com/office/powerpoint/2010/main" val="1389549975"/>
              </p:ext>
            </p:extLst>
          </p:nvPr>
        </p:nvGraphicFramePr>
        <p:xfrm>
          <a:off x="169387" y="798653"/>
          <a:ext cx="8140390" cy="3725502"/>
        </p:xfrm>
        <a:graphic>
          <a:graphicData uri="http://schemas.openxmlformats.org/drawingml/2006/table">
            <a:tbl>
              <a:tblPr/>
              <a:tblGrid>
                <a:gridCol w="4070195">
                  <a:extLst>
                    <a:ext uri="{9D8B030D-6E8A-4147-A177-3AD203B41FA5}">
                      <a16:colId xmlns:a16="http://schemas.microsoft.com/office/drawing/2014/main" val="3149026224"/>
                    </a:ext>
                  </a:extLst>
                </a:gridCol>
                <a:gridCol w="4070195">
                  <a:extLst>
                    <a:ext uri="{9D8B030D-6E8A-4147-A177-3AD203B41FA5}">
                      <a16:colId xmlns:a16="http://schemas.microsoft.com/office/drawing/2014/main" val="359762889"/>
                    </a:ext>
                  </a:extLst>
                </a:gridCol>
              </a:tblGrid>
              <a:tr h="217105">
                <a:tc>
                  <a:txBody>
                    <a:bodyPr/>
                    <a:lstStyle/>
                    <a:p>
                      <a:pPr algn="l" rtl="0" fontAlgn="base"/>
                      <a:r>
                        <a:rPr lang="en-US" sz="1400" b="0" i="0" dirty="0">
                          <a:solidFill>
                            <a:schemeClr val="tx1"/>
                          </a:solidFill>
                          <a:effectLst/>
                          <a:latin typeface="+mn-lt"/>
                        </a:rPr>
                        <a:t>Local </a:t>
                      </a:r>
                      <a:endParaRPr lang="en-US" sz="2000" b="0" i="0" dirty="0">
                        <a:solidFill>
                          <a:schemeClr val="tx1"/>
                        </a:solidFill>
                        <a:effectLst/>
                        <a:latin typeface="+mn-lt"/>
                      </a:endParaRPr>
                    </a:p>
                  </a:txBody>
                  <a:tcPr marT="22860" marB="22860">
                    <a:lnL w="7620" cap="flat" cmpd="sng" algn="ctr">
                      <a:solidFill>
                        <a:srgbClr val="C8CACC"/>
                      </a:solidFill>
                      <a:prstDash val="solid"/>
                      <a:round/>
                      <a:headEnd type="none" w="med" len="med"/>
                      <a:tailEnd type="none" w="med" len="med"/>
                    </a:lnL>
                    <a:lnR w="7620" cap="flat" cmpd="sng" algn="ctr">
                      <a:solidFill>
                        <a:srgbClr val="C8CACC"/>
                      </a:solidFill>
                      <a:prstDash val="solid"/>
                      <a:round/>
                      <a:headEnd type="none" w="med" len="med"/>
                      <a:tailEnd type="none" w="med" len="med"/>
                    </a:lnR>
                    <a:lnT w="7620" cap="flat" cmpd="sng" algn="ctr">
                      <a:solidFill>
                        <a:srgbClr val="C8CACC"/>
                      </a:solidFill>
                      <a:prstDash val="solid"/>
                      <a:round/>
                      <a:headEnd type="none" w="med" len="med"/>
                      <a:tailEnd type="none" w="med" len="med"/>
                    </a:lnT>
                    <a:lnB w="7620" cap="flat" cmpd="sng" algn="ctr">
                      <a:solidFill>
                        <a:srgbClr val="C8CACC"/>
                      </a:solidFill>
                      <a:prstDash val="solid"/>
                      <a:round/>
                      <a:headEnd type="none" w="med" len="med"/>
                      <a:tailEnd type="none" w="med" len="med"/>
                    </a:lnB>
                    <a:solidFill>
                      <a:srgbClr val="FFFFFF"/>
                    </a:solidFill>
                  </a:tcPr>
                </a:tc>
                <a:tc>
                  <a:txBody>
                    <a:bodyPr/>
                    <a:lstStyle/>
                    <a:p>
                      <a:pPr algn="l" rtl="0" fontAlgn="base"/>
                      <a:r>
                        <a:rPr lang="en-US" sz="1400" b="0" i="0" dirty="0">
                          <a:solidFill>
                            <a:schemeClr val="tx1"/>
                          </a:solidFill>
                          <a:effectLst/>
                          <a:latin typeface="+mn-lt"/>
                        </a:rPr>
                        <a:t>Developer's </a:t>
                      </a:r>
                      <a:r>
                        <a:rPr lang="en-US" sz="1400" b="0" i="0" dirty="0" smtClean="0">
                          <a:solidFill>
                            <a:schemeClr val="tx1"/>
                          </a:solidFill>
                          <a:effectLst/>
                          <a:latin typeface="+mn-lt"/>
                        </a:rPr>
                        <a:t>workstation</a:t>
                      </a:r>
                      <a:endParaRPr lang="en-US" sz="2000" b="0" i="0" dirty="0">
                        <a:solidFill>
                          <a:schemeClr val="tx1"/>
                        </a:solidFill>
                        <a:effectLst/>
                        <a:latin typeface="+mn-lt"/>
                      </a:endParaRPr>
                    </a:p>
                  </a:txBody>
                  <a:tcPr marT="22860" marB="22860">
                    <a:lnL w="7620" cap="flat" cmpd="sng" algn="ctr">
                      <a:solidFill>
                        <a:srgbClr val="C8CACC"/>
                      </a:solidFill>
                      <a:prstDash val="solid"/>
                      <a:round/>
                      <a:headEnd type="none" w="med" len="med"/>
                      <a:tailEnd type="none" w="med" len="med"/>
                    </a:lnL>
                    <a:lnR w="7620" cap="flat" cmpd="sng" algn="ctr">
                      <a:solidFill>
                        <a:srgbClr val="C8CACC"/>
                      </a:solidFill>
                      <a:prstDash val="solid"/>
                      <a:round/>
                      <a:headEnd type="none" w="med" len="med"/>
                      <a:tailEnd type="none" w="med" len="med"/>
                    </a:lnR>
                    <a:lnT w="7620" cap="flat" cmpd="sng" algn="ctr">
                      <a:solidFill>
                        <a:srgbClr val="C8CACC"/>
                      </a:solidFill>
                      <a:prstDash val="solid"/>
                      <a:round/>
                      <a:headEnd type="none" w="med" len="med"/>
                      <a:tailEnd type="none" w="med" len="med"/>
                    </a:lnT>
                    <a:lnB w="7620" cap="flat" cmpd="sng" algn="ctr">
                      <a:solidFill>
                        <a:srgbClr val="C8CACC"/>
                      </a:solidFill>
                      <a:prstDash val="solid"/>
                      <a:round/>
                      <a:headEnd type="none" w="med" len="med"/>
                      <a:tailEnd type="none" w="med" len="med"/>
                    </a:lnB>
                    <a:solidFill>
                      <a:srgbClr val="FFFFFF"/>
                    </a:solidFill>
                  </a:tcPr>
                </a:tc>
                <a:extLst>
                  <a:ext uri="{0D108BD9-81ED-4DB2-BD59-A6C34878D82A}">
                    <a16:rowId xmlns:a16="http://schemas.microsoft.com/office/drawing/2014/main" val="4286966890"/>
                  </a:ext>
                </a:extLst>
              </a:tr>
              <a:tr h="582755">
                <a:tc>
                  <a:txBody>
                    <a:bodyPr/>
                    <a:lstStyle/>
                    <a:p>
                      <a:pPr algn="l" rtl="0" fontAlgn="base"/>
                      <a:r>
                        <a:rPr lang="en-US" sz="1400" b="0" i="0" dirty="0">
                          <a:solidFill>
                            <a:schemeClr val="tx1"/>
                          </a:solidFill>
                          <a:effectLst/>
                          <a:latin typeface="+mn-lt"/>
                        </a:rPr>
                        <a:t>Development/Trunk </a:t>
                      </a:r>
                      <a:endParaRPr lang="en-US" sz="2000" b="0" i="0" dirty="0">
                        <a:solidFill>
                          <a:schemeClr val="tx1"/>
                        </a:solidFill>
                        <a:effectLst/>
                        <a:latin typeface="+mn-lt"/>
                      </a:endParaRPr>
                    </a:p>
                  </a:txBody>
                  <a:tcPr marT="22860" marB="22860">
                    <a:lnL w="7620" cap="flat" cmpd="sng" algn="ctr">
                      <a:solidFill>
                        <a:srgbClr val="C8CACC"/>
                      </a:solidFill>
                      <a:prstDash val="solid"/>
                      <a:round/>
                      <a:headEnd type="none" w="med" len="med"/>
                      <a:tailEnd type="none" w="med" len="med"/>
                    </a:lnL>
                    <a:lnR w="7620" cap="flat" cmpd="sng" algn="ctr">
                      <a:solidFill>
                        <a:srgbClr val="C8CACC"/>
                      </a:solidFill>
                      <a:prstDash val="solid"/>
                      <a:round/>
                      <a:headEnd type="none" w="med" len="med"/>
                      <a:tailEnd type="none" w="med" len="med"/>
                    </a:lnR>
                    <a:lnT w="7620" cap="flat" cmpd="sng" algn="ctr">
                      <a:solidFill>
                        <a:srgbClr val="C8CACC"/>
                      </a:solidFill>
                      <a:prstDash val="solid"/>
                      <a:round/>
                      <a:headEnd type="none" w="med" len="med"/>
                      <a:tailEnd type="none" w="med" len="med"/>
                    </a:lnT>
                    <a:lnB w="7620" cap="flat" cmpd="sng" algn="ctr">
                      <a:solidFill>
                        <a:srgbClr val="C8CACC"/>
                      </a:solidFill>
                      <a:prstDash val="solid"/>
                      <a:round/>
                      <a:headEnd type="none" w="med" len="med"/>
                      <a:tailEnd type="none" w="med" len="med"/>
                    </a:lnB>
                    <a:solidFill>
                      <a:srgbClr val="FFFFFF"/>
                    </a:solidFill>
                  </a:tcPr>
                </a:tc>
                <a:tc>
                  <a:txBody>
                    <a:bodyPr/>
                    <a:lstStyle/>
                    <a:p>
                      <a:pPr algn="l" rtl="0" fontAlgn="base"/>
                      <a:r>
                        <a:rPr lang="en-US" sz="1400" b="0" i="0" dirty="0">
                          <a:solidFill>
                            <a:schemeClr val="tx1"/>
                          </a:solidFill>
                          <a:effectLst/>
                          <a:latin typeface="+mn-lt"/>
                        </a:rPr>
                        <a:t>Development server aka sandbox. This is where unit testing is performed by the developer. </a:t>
                      </a:r>
                      <a:endParaRPr lang="en-US" sz="2000" b="0" i="0" dirty="0">
                        <a:solidFill>
                          <a:schemeClr val="tx1"/>
                        </a:solidFill>
                        <a:effectLst/>
                        <a:latin typeface="+mn-lt"/>
                      </a:endParaRPr>
                    </a:p>
                  </a:txBody>
                  <a:tcPr marT="22860" marB="22860">
                    <a:lnL w="7620" cap="flat" cmpd="sng" algn="ctr">
                      <a:solidFill>
                        <a:srgbClr val="C8CACC"/>
                      </a:solidFill>
                      <a:prstDash val="solid"/>
                      <a:round/>
                      <a:headEnd type="none" w="med" len="med"/>
                      <a:tailEnd type="none" w="med" len="med"/>
                    </a:lnL>
                    <a:lnR w="7620" cap="flat" cmpd="sng" algn="ctr">
                      <a:solidFill>
                        <a:srgbClr val="C8CACC"/>
                      </a:solidFill>
                      <a:prstDash val="solid"/>
                      <a:round/>
                      <a:headEnd type="none" w="med" len="med"/>
                      <a:tailEnd type="none" w="med" len="med"/>
                    </a:lnR>
                    <a:lnT w="7620" cap="flat" cmpd="sng" algn="ctr">
                      <a:solidFill>
                        <a:srgbClr val="C8CACC"/>
                      </a:solidFill>
                      <a:prstDash val="solid"/>
                      <a:round/>
                      <a:headEnd type="none" w="med" len="med"/>
                      <a:tailEnd type="none" w="med" len="med"/>
                    </a:lnT>
                    <a:lnB w="7620" cap="flat" cmpd="sng" algn="ctr">
                      <a:solidFill>
                        <a:srgbClr val="C8CACC"/>
                      </a:solidFill>
                      <a:prstDash val="solid"/>
                      <a:round/>
                      <a:headEnd type="none" w="med" len="med"/>
                      <a:tailEnd type="none" w="med" len="med"/>
                    </a:lnB>
                    <a:solidFill>
                      <a:srgbClr val="FFFFFF"/>
                    </a:solidFill>
                  </a:tcPr>
                </a:tc>
                <a:extLst>
                  <a:ext uri="{0D108BD9-81ED-4DB2-BD59-A6C34878D82A}">
                    <a16:rowId xmlns:a16="http://schemas.microsoft.com/office/drawing/2014/main" val="3779754926"/>
                  </a:ext>
                </a:extLst>
              </a:tr>
              <a:tr h="399930">
                <a:tc>
                  <a:txBody>
                    <a:bodyPr/>
                    <a:lstStyle/>
                    <a:p>
                      <a:pPr algn="l" rtl="0" fontAlgn="base"/>
                      <a:r>
                        <a:rPr lang="en-US" sz="1400" b="0" i="0" dirty="0" smtClean="0">
                          <a:solidFill>
                            <a:schemeClr val="tx1"/>
                          </a:solidFill>
                          <a:effectLst/>
                          <a:latin typeface="+mn-lt"/>
                        </a:rPr>
                        <a:t>Integration</a:t>
                      </a:r>
                      <a:endParaRPr lang="en-US" sz="2000" b="0" i="0" dirty="0">
                        <a:solidFill>
                          <a:schemeClr val="tx1"/>
                        </a:solidFill>
                        <a:effectLst/>
                        <a:latin typeface="+mn-lt"/>
                      </a:endParaRPr>
                    </a:p>
                  </a:txBody>
                  <a:tcPr marT="22860" marB="22860">
                    <a:lnL w="7620" cap="flat" cmpd="sng" algn="ctr">
                      <a:solidFill>
                        <a:srgbClr val="C8CACC"/>
                      </a:solidFill>
                      <a:prstDash val="solid"/>
                      <a:round/>
                      <a:headEnd type="none" w="med" len="med"/>
                      <a:tailEnd type="none" w="med" len="med"/>
                    </a:lnL>
                    <a:lnR w="7620" cap="flat" cmpd="sng" algn="ctr">
                      <a:solidFill>
                        <a:srgbClr val="C8CACC"/>
                      </a:solidFill>
                      <a:prstDash val="solid"/>
                      <a:round/>
                      <a:headEnd type="none" w="med" len="med"/>
                      <a:tailEnd type="none" w="med" len="med"/>
                    </a:lnR>
                    <a:lnT w="7620" cap="flat" cmpd="sng" algn="ctr">
                      <a:solidFill>
                        <a:srgbClr val="C8CACC"/>
                      </a:solidFill>
                      <a:prstDash val="solid"/>
                      <a:round/>
                      <a:headEnd type="none" w="med" len="med"/>
                      <a:tailEnd type="none" w="med" len="med"/>
                    </a:lnT>
                    <a:lnB w="7620" cap="flat" cmpd="sng" algn="ctr">
                      <a:solidFill>
                        <a:srgbClr val="C8CACC"/>
                      </a:solidFill>
                      <a:prstDash val="solid"/>
                      <a:round/>
                      <a:headEnd type="none" w="med" len="med"/>
                      <a:tailEnd type="none" w="med" len="med"/>
                    </a:lnB>
                    <a:solidFill>
                      <a:srgbClr val="FFFFFF"/>
                    </a:solidFill>
                  </a:tcPr>
                </a:tc>
                <a:tc>
                  <a:txBody>
                    <a:bodyPr/>
                    <a:lstStyle/>
                    <a:p>
                      <a:pPr marL="0" marR="0" lvl="0" indent="0" algn="l" defTabSz="342900" rtl="0" eaLnBrk="1" fontAlgn="base" latinLnBrk="0" hangingPunct="1">
                        <a:lnSpc>
                          <a:spcPct val="100000"/>
                        </a:lnSpc>
                        <a:spcBef>
                          <a:spcPts val="0"/>
                        </a:spcBef>
                        <a:spcAft>
                          <a:spcPts val="0"/>
                        </a:spcAft>
                        <a:buClrTx/>
                        <a:buSzTx/>
                        <a:buFontTx/>
                        <a:buNone/>
                        <a:tabLst/>
                        <a:defRPr/>
                      </a:pPr>
                      <a:r>
                        <a:rPr lang="en-US" sz="1400" b="0" i="0" kern="1200" dirty="0" smtClean="0">
                          <a:solidFill>
                            <a:schemeClr val="tx1"/>
                          </a:solidFill>
                          <a:effectLst/>
                          <a:latin typeface="+mn-lt"/>
                          <a:ea typeface="+mn-ea"/>
                          <a:cs typeface="+mn-cs"/>
                        </a:rPr>
                        <a:t>Clean environment where the repository's copy of the source code </a:t>
                      </a:r>
                      <a:r>
                        <a:rPr lang="en-US" sz="1400" b="0" i="0" kern="1200" dirty="0" smtClean="0">
                          <a:solidFill>
                            <a:schemeClr val="tx1"/>
                          </a:solidFill>
                          <a:effectLst/>
                          <a:latin typeface="+mn-lt"/>
                          <a:ea typeface="+mn-ea"/>
                          <a:cs typeface="+mn-cs"/>
                        </a:rPr>
                        <a:t>is </a:t>
                      </a:r>
                      <a:r>
                        <a:rPr lang="en-US" sz="1400" b="0" i="0" kern="1200" dirty="0" smtClean="0">
                          <a:solidFill>
                            <a:schemeClr val="tx1"/>
                          </a:solidFill>
                          <a:effectLst/>
                          <a:latin typeface="+mn-lt"/>
                          <a:ea typeface="+mn-ea"/>
                          <a:cs typeface="+mn-cs"/>
                        </a:rPr>
                        <a:t>getting</a:t>
                      </a:r>
                      <a:r>
                        <a:rPr lang="en-US" sz="1400" b="0" i="0" kern="1200" baseline="0" dirty="0" smtClean="0">
                          <a:solidFill>
                            <a:schemeClr val="tx1"/>
                          </a:solidFill>
                          <a:effectLst/>
                          <a:latin typeface="+mn-lt"/>
                          <a:ea typeface="+mn-ea"/>
                          <a:cs typeface="+mn-cs"/>
                        </a:rPr>
                        <a:t> built</a:t>
                      </a:r>
                      <a:endParaRPr lang="en-US" sz="1400" b="0" i="0" dirty="0">
                        <a:solidFill>
                          <a:schemeClr val="tx1"/>
                        </a:solidFill>
                        <a:effectLst/>
                        <a:latin typeface="+mn-lt"/>
                      </a:endParaRPr>
                    </a:p>
                  </a:txBody>
                  <a:tcPr marT="22860" marB="22860">
                    <a:lnL w="7620" cap="flat" cmpd="sng" algn="ctr">
                      <a:solidFill>
                        <a:srgbClr val="C8CACC"/>
                      </a:solidFill>
                      <a:prstDash val="solid"/>
                      <a:round/>
                      <a:headEnd type="none" w="med" len="med"/>
                      <a:tailEnd type="none" w="med" len="med"/>
                    </a:lnL>
                    <a:lnR w="7620" cap="flat" cmpd="sng" algn="ctr">
                      <a:solidFill>
                        <a:srgbClr val="C8CACC"/>
                      </a:solidFill>
                      <a:prstDash val="solid"/>
                      <a:round/>
                      <a:headEnd type="none" w="med" len="med"/>
                      <a:tailEnd type="none" w="med" len="med"/>
                    </a:lnR>
                    <a:lnT w="7620" cap="flat" cmpd="sng" algn="ctr">
                      <a:solidFill>
                        <a:srgbClr val="C8CACC"/>
                      </a:solidFill>
                      <a:prstDash val="solid"/>
                      <a:round/>
                      <a:headEnd type="none" w="med" len="med"/>
                      <a:tailEnd type="none" w="med" len="med"/>
                    </a:lnT>
                    <a:lnB w="7620" cap="flat" cmpd="sng" algn="ctr">
                      <a:solidFill>
                        <a:srgbClr val="C8CACC"/>
                      </a:solidFill>
                      <a:prstDash val="solid"/>
                      <a:round/>
                      <a:headEnd type="none" w="med" len="med"/>
                      <a:tailEnd type="none" w="med" len="med"/>
                    </a:lnB>
                    <a:solidFill>
                      <a:srgbClr val="FFFFFF"/>
                    </a:solidFill>
                  </a:tcPr>
                </a:tc>
                <a:extLst>
                  <a:ext uri="{0D108BD9-81ED-4DB2-BD59-A6C34878D82A}">
                    <a16:rowId xmlns:a16="http://schemas.microsoft.com/office/drawing/2014/main" val="3474513182"/>
                  </a:ext>
                </a:extLst>
              </a:tr>
              <a:tr h="1679707">
                <a:tc>
                  <a:txBody>
                    <a:bodyPr/>
                    <a:lstStyle/>
                    <a:p>
                      <a:pPr algn="l" rtl="0" fontAlgn="base"/>
                      <a:r>
                        <a:rPr lang="en-US" sz="1400" b="0" i="0" dirty="0">
                          <a:solidFill>
                            <a:schemeClr val="tx1"/>
                          </a:solidFill>
                          <a:effectLst/>
                          <a:latin typeface="+mn-lt"/>
                        </a:rPr>
                        <a:t>Test/QA/Internal Acceptance </a:t>
                      </a:r>
                      <a:endParaRPr lang="en-US" sz="2000" b="0" i="0" dirty="0">
                        <a:solidFill>
                          <a:schemeClr val="tx1"/>
                        </a:solidFill>
                        <a:effectLst/>
                        <a:latin typeface="+mn-lt"/>
                      </a:endParaRPr>
                    </a:p>
                  </a:txBody>
                  <a:tcPr marT="22860" marB="22860">
                    <a:lnL w="7620" cap="flat" cmpd="sng" algn="ctr">
                      <a:solidFill>
                        <a:srgbClr val="C8CACC"/>
                      </a:solidFill>
                      <a:prstDash val="solid"/>
                      <a:round/>
                      <a:headEnd type="none" w="med" len="med"/>
                      <a:tailEnd type="none" w="med" len="med"/>
                    </a:lnL>
                    <a:lnR w="7620" cap="flat" cmpd="sng" algn="ctr">
                      <a:solidFill>
                        <a:srgbClr val="C8CACC"/>
                      </a:solidFill>
                      <a:prstDash val="solid"/>
                      <a:round/>
                      <a:headEnd type="none" w="med" len="med"/>
                      <a:tailEnd type="none" w="med" len="med"/>
                    </a:lnR>
                    <a:lnT w="7620" cap="flat" cmpd="sng" algn="ctr">
                      <a:solidFill>
                        <a:srgbClr val="C8CACC"/>
                      </a:solidFill>
                      <a:prstDash val="solid"/>
                      <a:round/>
                      <a:headEnd type="none" w="med" len="med"/>
                      <a:tailEnd type="none" w="med" len="med"/>
                    </a:lnT>
                    <a:lnB w="7620" cap="flat" cmpd="sng" algn="ctr">
                      <a:solidFill>
                        <a:srgbClr val="C8CACC"/>
                      </a:solidFill>
                      <a:prstDash val="solid"/>
                      <a:round/>
                      <a:headEnd type="none" w="med" len="med"/>
                      <a:tailEnd type="none" w="med" len="med"/>
                    </a:lnB>
                    <a:solidFill>
                      <a:srgbClr val="FFFFFF"/>
                    </a:solidFill>
                  </a:tcPr>
                </a:tc>
                <a:tc>
                  <a:txBody>
                    <a:bodyPr/>
                    <a:lstStyle/>
                    <a:p>
                      <a:pPr algn="l" rtl="0" fontAlgn="base"/>
                      <a:r>
                        <a:rPr lang="en-US" sz="1400" b="0" i="0" dirty="0">
                          <a:solidFill>
                            <a:schemeClr val="tx1"/>
                          </a:solidFill>
                          <a:effectLst/>
                          <a:latin typeface="+mn-lt"/>
                        </a:rPr>
                        <a:t>This is the stage where interface testing is performed. Quality assurance team </a:t>
                      </a:r>
                      <a:r>
                        <a:rPr lang="en-US" sz="1400" b="0" i="0" dirty="0" smtClean="0">
                          <a:solidFill>
                            <a:schemeClr val="tx1"/>
                          </a:solidFill>
                          <a:effectLst/>
                          <a:latin typeface="+mn-lt"/>
                        </a:rPr>
                        <a:t>makes </a:t>
                      </a:r>
                      <a:r>
                        <a:rPr lang="en-US" sz="1400" b="0" i="0" dirty="0">
                          <a:solidFill>
                            <a:schemeClr val="tx1"/>
                          </a:solidFill>
                          <a:effectLst/>
                          <a:latin typeface="+mn-lt"/>
                        </a:rPr>
                        <a:t>sure that the new code will not have any impact on the existing functionality and they test major functionalities of the system once after deploying the new code in their respective </a:t>
                      </a:r>
                      <a:r>
                        <a:rPr lang="en-US" sz="1400" b="0" i="0" dirty="0" smtClean="0">
                          <a:solidFill>
                            <a:schemeClr val="tx1"/>
                          </a:solidFill>
                          <a:effectLst/>
                          <a:latin typeface="+mn-lt"/>
                        </a:rPr>
                        <a:t>environment.</a:t>
                      </a:r>
                      <a:endParaRPr lang="en-US" sz="2000" b="0" i="0" dirty="0">
                        <a:solidFill>
                          <a:schemeClr val="tx1"/>
                        </a:solidFill>
                        <a:effectLst/>
                        <a:latin typeface="+mn-lt"/>
                      </a:endParaRPr>
                    </a:p>
                  </a:txBody>
                  <a:tcPr marT="22860" marB="22860">
                    <a:lnL w="7620" cap="flat" cmpd="sng" algn="ctr">
                      <a:solidFill>
                        <a:srgbClr val="C8CACC"/>
                      </a:solidFill>
                      <a:prstDash val="solid"/>
                      <a:round/>
                      <a:headEnd type="none" w="med" len="med"/>
                      <a:tailEnd type="none" w="med" len="med"/>
                    </a:lnL>
                    <a:lnR w="7620" cap="flat" cmpd="sng" algn="ctr">
                      <a:solidFill>
                        <a:srgbClr val="C8CACC"/>
                      </a:solidFill>
                      <a:prstDash val="solid"/>
                      <a:round/>
                      <a:headEnd type="none" w="med" len="med"/>
                      <a:tailEnd type="none" w="med" len="med"/>
                    </a:lnR>
                    <a:lnT w="7620" cap="flat" cmpd="sng" algn="ctr">
                      <a:solidFill>
                        <a:srgbClr val="C8CACC"/>
                      </a:solidFill>
                      <a:prstDash val="solid"/>
                      <a:round/>
                      <a:headEnd type="none" w="med" len="med"/>
                      <a:tailEnd type="none" w="med" len="med"/>
                    </a:lnT>
                    <a:lnB w="7620" cap="flat" cmpd="sng" algn="ctr">
                      <a:solidFill>
                        <a:srgbClr val="C8CACC"/>
                      </a:solidFill>
                      <a:prstDash val="solid"/>
                      <a:round/>
                      <a:headEnd type="none" w="med" len="med"/>
                      <a:tailEnd type="none" w="med" len="med"/>
                    </a:lnB>
                    <a:solidFill>
                      <a:srgbClr val="FFFFFF"/>
                    </a:solidFill>
                  </a:tcPr>
                </a:tc>
                <a:extLst>
                  <a:ext uri="{0D108BD9-81ED-4DB2-BD59-A6C34878D82A}">
                    <a16:rowId xmlns:a16="http://schemas.microsoft.com/office/drawing/2014/main" val="1028741776"/>
                  </a:ext>
                </a:extLst>
              </a:tr>
              <a:tr h="399930">
                <a:tc>
                  <a:txBody>
                    <a:bodyPr/>
                    <a:lstStyle/>
                    <a:p>
                      <a:pPr algn="l" rtl="0" fontAlgn="base"/>
                      <a:r>
                        <a:rPr lang="en-US" sz="1400" b="0" i="0" dirty="0">
                          <a:solidFill>
                            <a:schemeClr val="tx1"/>
                          </a:solidFill>
                          <a:effectLst/>
                          <a:latin typeface="+mn-lt"/>
                        </a:rPr>
                        <a:t>Stage/Pre-production/External-Client Acceptance </a:t>
                      </a:r>
                      <a:r>
                        <a:rPr lang="en-US" sz="1400" b="0" i="0" dirty="0" smtClean="0">
                          <a:solidFill>
                            <a:schemeClr val="tx1"/>
                          </a:solidFill>
                          <a:effectLst/>
                          <a:latin typeface="+mn-lt"/>
                        </a:rPr>
                        <a:t>/</a:t>
                      </a:r>
                      <a:r>
                        <a:rPr lang="en-US" sz="1400" b="0" i="0" dirty="0" smtClean="0">
                          <a:solidFill>
                            <a:schemeClr val="tx1"/>
                          </a:solidFill>
                          <a:effectLst/>
                          <a:latin typeface="+mn-lt"/>
                        </a:rPr>
                        <a:t>UAT/Stable</a:t>
                      </a:r>
                      <a:endParaRPr lang="en-US" sz="2000" b="0" i="0" dirty="0">
                        <a:solidFill>
                          <a:schemeClr val="tx1"/>
                        </a:solidFill>
                        <a:effectLst/>
                        <a:latin typeface="+mn-lt"/>
                      </a:endParaRPr>
                    </a:p>
                  </a:txBody>
                  <a:tcPr marT="22860" marB="22860">
                    <a:lnL w="7620" cap="flat" cmpd="sng" algn="ctr">
                      <a:solidFill>
                        <a:srgbClr val="C8CACC"/>
                      </a:solidFill>
                      <a:prstDash val="solid"/>
                      <a:round/>
                      <a:headEnd type="none" w="med" len="med"/>
                      <a:tailEnd type="none" w="med" len="med"/>
                    </a:lnL>
                    <a:lnR w="7620" cap="flat" cmpd="sng" algn="ctr">
                      <a:solidFill>
                        <a:srgbClr val="C8CACC"/>
                      </a:solidFill>
                      <a:prstDash val="solid"/>
                      <a:round/>
                      <a:headEnd type="none" w="med" len="med"/>
                      <a:tailEnd type="none" w="med" len="med"/>
                    </a:lnR>
                    <a:lnT w="7620" cap="flat" cmpd="sng" algn="ctr">
                      <a:solidFill>
                        <a:srgbClr val="C8CACC"/>
                      </a:solidFill>
                      <a:prstDash val="solid"/>
                      <a:round/>
                      <a:headEnd type="none" w="med" len="med"/>
                      <a:tailEnd type="none" w="med" len="med"/>
                    </a:lnT>
                    <a:lnB w="7620" cap="flat" cmpd="sng" algn="ctr">
                      <a:solidFill>
                        <a:srgbClr val="C8CACC"/>
                      </a:solidFill>
                      <a:prstDash val="solid"/>
                      <a:round/>
                      <a:headEnd type="none" w="med" len="med"/>
                      <a:tailEnd type="none" w="med" len="med"/>
                    </a:lnB>
                    <a:solidFill>
                      <a:srgbClr val="FFFFFF"/>
                    </a:solidFill>
                  </a:tcPr>
                </a:tc>
                <a:tc>
                  <a:txBody>
                    <a:bodyPr/>
                    <a:lstStyle/>
                    <a:p>
                      <a:pPr algn="l" rtl="0" fontAlgn="base"/>
                      <a:r>
                        <a:rPr lang="en-US" sz="1400" b="0" i="0" dirty="0">
                          <a:solidFill>
                            <a:schemeClr val="tx1"/>
                          </a:solidFill>
                          <a:effectLst/>
                          <a:latin typeface="+mn-lt"/>
                        </a:rPr>
                        <a:t>Mirror of production environment </a:t>
                      </a:r>
                      <a:endParaRPr lang="en-US" sz="2000" b="0" i="0" dirty="0">
                        <a:solidFill>
                          <a:schemeClr val="tx1"/>
                        </a:solidFill>
                        <a:effectLst/>
                        <a:latin typeface="+mn-lt"/>
                      </a:endParaRPr>
                    </a:p>
                  </a:txBody>
                  <a:tcPr marT="22860" marB="22860">
                    <a:lnL w="7620" cap="flat" cmpd="sng" algn="ctr">
                      <a:solidFill>
                        <a:srgbClr val="C8CACC"/>
                      </a:solidFill>
                      <a:prstDash val="solid"/>
                      <a:round/>
                      <a:headEnd type="none" w="med" len="med"/>
                      <a:tailEnd type="none" w="med" len="med"/>
                    </a:lnL>
                    <a:lnR w="7620" cap="flat" cmpd="sng" algn="ctr">
                      <a:solidFill>
                        <a:srgbClr val="C8CACC"/>
                      </a:solidFill>
                      <a:prstDash val="solid"/>
                      <a:round/>
                      <a:headEnd type="none" w="med" len="med"/>
                      <a:tailEnd type="none" w="med" len="med"/>
                    </a:lnR>
                    <a:lnT w="7620" cap="flat" cmpd="sng" algn="ctr">
                      <a:solidFill>
                        <a:srgbClr val="C8CACC"/>
                      </a:solidFill>
                      <a:prstDash val="solid"/>
                      <a:round/>
                      <a:headEnd type="none" w="med" len="med"/>
                      <a:tailEnd type="none" w="med" len="med"/>
                    </a:lnT>
                    <a:lnB w="7620" cap="flat" cmpd="sng" algn="ctr">
                      <a:solidFill>
                        <a:srgbClr val="C8CACC"/>
                      </a:solidFill>
                      <a:prstDash val="solid"/>
                      <a:round/>
                      <a:headEnd type="none" w="med" len="med"/>
                      <a:tailEnd type="none" w="med" len="med"/>
                    </a:lnB>
                    <a:solidFill>
                      <a:srgbClr val="FFFFFF"/>
                    </a:solidFill>
                  </a:tcPr>
                </a:tc>
                <a:extLst>
                  <a:ext uri="{0D108BD9-81ED-4DB2-BD59-A6C34878D82A}">
                    <a16:rowId xmlns:a16="http://schemas.microsoft.com/office/drawing/2014/main" val="2266399884"/>
                  </a:ext>
                </a:extLst>
              </a:tr>
              <a:tr h="217105">
                <a:tc>
                  <a:txBody>
                    <a:bodyPr/>
                    <a:lstStyle/>
                    <a:p>
                      <a:pPr algn="l" rtl="0" fontAlgn="base"/>
                      <a:r>
                        <a:rPr lang="en-US" sz="1400" b="0" i="0" dirty="0">
                          <a:solidFill>
                            <a:schemeClr val="tx1"/>
                          </a:solidFill>
                          <a:effectLst/>
                          <a:latin typeface="+mn-lt"/>
                        </a:rPr>
                        <a:t>Production/Live </a:t>
                      </a:r>
                      <a:endParaRPr lang="en-US" sz="2000" b="0" i="0" dirty="0">
                        <a:solidFill>
                          <a:schemeClr val="tx1"/>
                        </a:solidFill>
                        <a:effectLst/>
                        <a:latin typeface="+mn-lt"/>
                      </a:endParaRPr>
                    </a:p>
                  </a:txBody>
                  <a:tcPr marT="22860" marB="22860">
                    <a:lnL w="7620" cap="flat" cmpd="sng" algn="ctr">
                      <a:solidFill>
                        <a:srgbClr val="C8CACC"/>
                      </a:solidFill>
                      <a:prstDash val="solid"/>
                      <a:round/>
                      <a:headEnd type="none" w="med" len="med"/>
                      <a:tailEnd type="none" w="med" len="med"/>
                    </a:lnL>
                    <a:lnR w="7620" cap="flat" cmpd="sng" algn="ctr">
                      <a:solidFill>
                        <a:srgbClr val="C8CACC"/>
                      </a:solidFill>
                      <a:prstDash val="solid"/>
                      <a:round/>
                      <a:headEnd type="none" w="med" len="med"/>
                      <a:tailEnd type="none" w="med" len="med"/>
                    </a:lnR>
                    <a:lnT w="7620" cap="flat" cmpd="sng" algn="ctr">
                      <a:solidFill>
                        <a:srgbClr val="C8CACC"/>
                      </a:solidFill>
                      <a:prstDash val="solid"/>
                      <a:round/>
                      <a:headEnd type="none" w="med" len="med"/>
                      <a:tailEnd type="none" w="med" len="med"/>
                    </a:lnT>
                    <a:lnB w="7620" cap="flat" cmpd="sng" algn="ctr">
                      <a:solidFill>
                        <a:srgbClr val="C8CACC"/>
                      </a:solidFill>
                      <a:prstDash val="solid"/>
                      <a:round/>
                      <a:headEnd type="none" w="med" len="med"/>
                      <a:tailEnd type="none" w="med" len="med"/>
                    </a:lnB>
                    <a:solidFill>
                      <a:srgbClr val="FFFFFF"/>
                    </a:solidFill>
                  </a:tcPr>
                </a:tc>
                <a:tc>
                  <a:txBody>
                    <a:bodyPr/>
                    <a:lstStyle/>
                    <a:p>
                      <a:pPr algn="l" rtl="0" fontAlgn="base"/>
                      <a:r>
                        <a:rPr lang="en-US" sz="1400" b="0" i="0" dirty="0">
                          <a:solidFill>
                            <a:schemeClr val="tx1"/>
                          </a:solidFill>
                          <a:effectLst/>
                          <a:latin typeface="+mn-lt"/>
                        </a:rPr>
                        <a:t>Serves end-users/clients </a:t>
                      </a:r>
                      <a:endParaRPr lang="en-US" sz="2000" b="0" i="0" dirty="0">
                        <a:solidFill>
                          <a:schemeClr val="tx1"/>
                        </a:solidFill>
                        <a:effectLst/>
                        <a:latin typeface="+mn-lt"/>
                      </a:endParaRPr>
                    </a:p>
                  </a:txBody>
                  <a:tcPr marT="22860" marB="22860">
                    <a:lnL w="7620" cap="flat" cmpd="sng" algn="ctr">
                      <a:solidFill>
                        <a:srgbClr val="C8CACC"/>
                      </a:solidFill>
                      <a:prstDash val="solid"/>
                      <a:round/>
                      <a:headEnd type="none" w="med" len="med"/>
                      <a:tailEnd type="none" w="med" len="med"/>
                    </a:lnL>
                    <a:lnR w="7620" cap="flat" cmpd="sng" algn="ctr">
                      <a:solidFill>
                        <a:srgbClr val="C8CACC"/>
                      </a:solidFill>
                      <a:prstDash val="solid"/>
                      <a:round/>
                      <a:headEnd type="none" w="med" len="med"/>
                      <a:tailEnd type="none" w="med" len="med"/>
                    </a:lnR>
                    <a:lnT w="7620" cap="flat" cmpd="sng" algn="ctr">
                      <a:solidFill>
                        <a:srgbClr val="C8CACC"/>
                      </a:solidFill>
                      <a:prstDash val="solid"/>
                      <a:round/>
                      <a:headEnd type="none" w="med" len="med"/>
                      <a:tailEnd type="none" w="med" len="med"/>
                    </a:lnT>
                    <a:lnB w="7620" cap="flat" cmpd="sng" algn="ctr">
                      <a:solidFill>
                        <a:srgbClr val="C8CACC"/>
                      </a:solidFill>
                      <a:prstDash val="solid"/>
                      <a:round/>
                      <a:headEnd type="none" w="med" len="med"/>
                      <a:tailEnd type="none" w="med" len="med"/>
                    </a:lnB>
                    <a:solidFill>
                      <a:srgbClr val="FFFFFF"/>
                    </a:solidFill>
                  </a:tcPr>
                </a:tc>
                <a:extLst>
                  <a:ext uri="{0D108BD9-81ED-4DB2-BD59-A6C34878D82A}">
                    <a16:rowId xmlns:a16="http://schemas.microsoft.com/office/drawing/2014/main" val="1263233598"/>
                  </a:ext>
                </a:extLst>
              </a:tr>
            </a:tbl>
          </a:graphicData>
        </a:graphic>
      </p:graphicFrame>
    </p:spTree>
    <p:extLst>
      <p:ext uri="{BB962C8B-B14F-4D97-AF65-F5344CB8AC3E}">
        <p14:creationId xmlns:p14="http://schemas.microsoft.com/office/powerpoint/2010/main" val="4035246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a:t>Types of </a:t>
            </a:r>
            <a:r>
              <a:rPr lang="en-US" dirty="0" err="1"/>
              <a:t>Enviroments</a:t>
            </a:r>
            <a:endParaRPr lang="en-US" dirty="0"/>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4" name="TextBox 3"/>
          <p:cNvSpPr txBox="1"/>
          <p:nvPr/>
        </p:nvSpPr>
        <p:spPr>
          <a:xfrm>
            <a:off x="173621" y="925975"/>
            <a:ext cx="6933235" cy="3539430"/>
          </a:xfrm>
          <a:prstGeom prst="rect">
            <a:avLst/>
          </a:prstGeom>
          <a:noFill/>
        </p:spPr>
        <p:txBody>
          <a:bodyPr wrap="square" rtlCol="0">
            <a:spAutoFit/>
          </a:bodyPr>
          <a:lstStyle/>
          <a:p>
            <a:r>
              <a:rPr lang="en-US" b="1" dirty="0" smtClean="0"/>
              <a:t>Non-Production environments:</a:t>
            </a:r>
          </a:p>
          <a:p>
            <a:pPr marL="285750" indent="-285750">
              <a:buFont typeface="Wingdings" panose="05000000000000000000" pitchFamily="2" charset="2"/>
              <a:buChar char="Ø"/>
            </a:pPr>
            <a:r>
              <a:rPr lang="en-US" dirty="0" smtClean="0"/>
              <a:t>Developer Integrated Test (DIT)</a:t>
            </a:r>
          </a:p>
          <a:p>
            <a:pPr marL="285750" indent="-285750">
              <a:buFont typeface="Wingdings" panose="05000000000000000000" pitchFamily="2" charset="2"/>
              <a:buChar char="Ø"/>
            </a:pPr>
            <a:r>
              <a:rPr lang="en-US" dirty="0" smtClean="0"/>
              <a:t>System </a:t>
            </a:r>
            <a:r>
              <a:rPr lang="en-US" dirty="0"/>
              <a:t>Integrated Test (</a:t>
            </a:r>
            <a:r>
              <a:rPr lang="en-US" dirty="0" smtClean="0"/>
              <a:t>SIT)</a:t>
            </a:r>
          </a:p>
          <a:p>
            <a:pPr marL="285750" indent="-285750">
              <a:buFont typeface="Wingdings" panose="05000000000000000000" pitchFamily="2" charset="2"/>
              <a:buChar char="Ø"/>
            </a:pPr>
            <a:r>
              <a:rPr lang="en-US" dirty="0" smtClean="0"/>
              <a:t>User </a:t>
            </a:r>
            <a:r>
              <a:rPr lang="en-US" dirty="0"/>
              <a:t>Acceptance Test (UAT) </a:t>
            </a:r>
            <a:endParaRPr lang="en-US" dirty="0" smtClean="0"/>
          </a:p>
          <a:p>
            <a:pPr marL="285750" indent="-285750">
              <a:buFont typeface="Wingdings" panose="05000000000000000000" pitchFamily="2" charset="2"/>
              <a:buChar char="Ø"/>
            </a:pPr>
            <a:r>
              <a:rPr lang="en-US" dirty="0" smtClean="0"/>
              <a:t>Performance </a:t>
            </a:r>
            <a:r>
              <a:rPr lang="en-US" dirty="0"/>
              <a:t>Acceptance Test environments (PAT</a:t>
            </a:r>
            <a:r>
              <a:rPr lang="en-US" dirty="0" smtClean="0"/>
              <a:t>)</a:t>
            </a:r>
            <a:r>
              <a:rPr lang="en-US" dirty="0"/>
              <a:t> </a:t>
            </a:r>
            <a:endParaRPr lang="en-US" dirty="0" smtClean="0"/>
          </a:p>
          <a:p>
            <a:endParaRPr lang="en-US" dirty="0" smtClean="0"/>
          </a:p>
          <a:p>
            <a:r>
              <a:rPr lang="en-US" b="1" dirty="0" smtClean="0"/>
              <a:t>Production Services </a:t>
            </a:r>
            <a:r>
              <a:rPr lang="en-US" dirty="0" smtClean="0"/>
              <a:t>are dependent </a:t>
            </a:r>
            <a:r>
              <a:rPr lang="en-US" dirty="0"/>
              <a:t>on the successful execution of installed applications </a:t>
            </a:r>
            <a:r>
              <a:rPr lang="en-US" dirty="0" smtClean="0"/>
              <a:t>to </a:t>
            </a:r>
            <a:r>
              <a:rPr lang="en-US" dirty="0"/>
              <a:t>provide value to the </a:t>
            </a:r>
            <a:r>
              <a:rPr lang="en-US" dirty="0" smtClean="0"/>
              <a:t>user.</a:t>
            </a:r>
          </a:p>
          <a:p>
            <a:endParaRPr lang="en-US" dirty="0" smtClean="0"/>
          </a:p>
          <a:p>
            <a:r>
              <a:rPr lang="en-US" b="1" dirty="0" smtClean="0"/>
              <a:t>Non-production </a:t>
            </a:r>
            <a:r>
              <a:rPr lang="en-US" b="1" dirty="0"/>
              <a:t>services </a:t>
            </a:r>
            <a:r>
              <a:rPr lang="en-US" dirty="0" smtClean="0"/>
              <a:t>support </a:t>
            </a:r>
            <a:r>
              <a:rPr lang="en-US" dirty="0"/>
              <a:t>the life cycle of a development process where environment allocation is one of the first steps</a:t>
            </a:r>
            <a:r>
              <a:rPr lang="en-US" dirty="0" smtClean="0"/>
              <a:t>.</a:t>
            </a:r>
          </a:p>
          <a:p>
            <a:endParaRPr lang="en-US" dirty="0"/>
          </a:p>
          <a:p>
            <a:endParaRPr lang="en-US" dirty="0" smtClean="0"/>
          </a:p>
          <a:p>
            <a:endParaRPr lang="en-US" dirty="0" smtClean="0"/>
          </a:p>
          <a:p>
            <a:r>
              <a:rPr lang="en-US" dirty="0" smtClean="0"/>
              <a:t>While </a:t>
            </a:r>
            <a:r>
              <a:rPr lang="en-US" dirty="0"/>
              <a:t>Production servers are dedicated to specific applications, test servers may be shared among different users or projects. </a:t>
            </a:r>
          </a:p>
        </p:txBody>
      </p:sp>
    </p:spTree>
    <p:extLst>
      <p:ext uri="{BB962C8B-B14F-4D97-AF65-F5344CB8AC3E}">
        <p14:creationId xmlns:p14="http://schemas.microsoft.com/office/powerpoint/2010/main" val="2347273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0" y="240544"/>
            <a:ext cx="9144000" cy="376422"/>
          </a:xfrm>
        </p:spPr>
        <p:txBody>
          <a:bodyPr>
            <a:normAutofit fontScale="92500" lnSpcReduction="10000"/>
          </a:bodyPr>
          <a:lstStyle/>
          <a:p>
            <a:pPr>
              <a:buClr>
                <a:schemeClr val="bg1"/>
              </a:buClr>
              <a:buSzPct val="140000"/>
            </a:pPr>
            <a:r>
              <a:rPr lang="en-US" sz="2400" dirty="0" smtClean="0"/>
              <a:t>Sandbox</a:t>
            </a:r>
            <a:endParaRPr lang="en-US" sz="2400" dirty="0"/>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sp>
        <p:nvSpPr>
          <p:cNvPr id="4" name="TextBox 3"/>
          <p:cNvSpPr txBox="1"/>
          <p:nvPr/>
        </p:nvSpPr>
        <p:spPr>
          <a:xfrm>
            <a:off x="173621" y="925975"/>
            <a:ext cx="8970379" cy="1600438"/>
          </a:xfrm>
          <a:prstGeom prst="rect">
            <a:avLst/>
          </a:prstGeom>
          <a:noFill/>
        </p:spPr>
        <p:txBody>
          <a:bodyPr wrap="square" rtlCol="0">
            <a:spAutoFit/>
          </a:bodyPr>
          <a:lstStyle/>
          <a:p>
            <a:r>
              <a:rPr lang="en-US" dirty="0"/>
              <a:t>A </a:t>
            </a:r>
            <a:r>
              <a:rPr lang="en-US" b="1" dirty="0"/>
              <a:t>sandbox</a:t>
            </a:r>
            <a:r>
              <a:rPr lang="en-US" dirty="0"/>
              <a:t> is a testing environment that isolates untested code changes and outright experimentation from the production environment or </a:t>
            </a:r>
            <a:r>
              <a:rPr lang="en-US" dirty="0" smtClean="0"/>
              <a:t>repository.</a:t>
            </a:r>
          </a:p>
          <a:p>
            <a:endParaRPr lang="en-US" dirty="0"/>
          </a:p>
          <a:p>
            <a:r>
              <a:rPr lang="en-US" dirty="0"/>
              <a:t>The term sandbox is commonly used for the development of Web services to refer to a mirrored production environment for use by external developers. </a:t>
            </a:r>
            <a:endParaRPr lang="en-US" dirty="0" smtClean="0"/>
          </a:p>
          <a:p>
            <a:endParaRPr lang="en-US" dirty="0"/>
          </a:p>
          <a:p>
            <a:endParaRPr lang="en-US" dirty="0"/>
          </a:p>
        </p:txBody>
      </p:sp>
    </p:spTree>
    <p:extLst>
      <p:ext uri="{BB962C8B-B14F-4D97-AF65-F5344CB8AC3E}">
        <p14:creationId xmlns:p14="http://schemas.microsoft.com/office/powerpoint/2010/main" val="3972774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boy_drawing_sm.jpg"/>
          <p:cNvPicPr>
            <a:picLocks noGrp="1" noChangeAspect="1"/>
          </p:cNvPicPr>
          <p:nvPr>
            <p:ph type="pic" sz="quarter" idx="11"/>
          </p:nvPr>
        </p:nvPicPr>
        <p:blipFill>
          <a:blip r:embed="rId2" cstate="screen">
            <a:extLst>
              <a:ext uri="{28A0092B-C50C-407E-A947-70E740481C1C}">
                <a14:useLocalDpi xmlns:a14="http://schemas.microsoft.com/office/drawing/2010/main"/>
              </a:ext>
            </a:extLst>
          </a:blip>
          <a:srcRect t="65" b="65"/>
          <a:stretch>
            <a:fillRect/>
          </a:stretch>
        </p:blipFill>
        <p:spPr/>
      </p:pic>
      <p:sp>
        <p:nvSpPr>
          <p:cNvPr id="8" name="Content Placeholder 7"/>
          <p:cNvSpPr>
            <a:spLocks noGrp="1"/>
          </p:cNvSpPr>
          <p:nvPr>
            <p:ph idx="1"/>
          </p:nvPr>
        </p:nvSpPr>
        <p:spPr/>
        <p:txBody>
          <a:bodyPr>
            <a:noAutofit/>
          </a:bodyPr>
          <a:lstStyle/>
          <a:p>
            <a:r>
              <a:rPr lang="en-US" dirty="0"/>
              <a:t>When deploying a new release to production, rather than immediately deploying to all instances or users, it may be deployed to a single instance or fraction of users first, and then either deployed to all or gradually deployed in phases, in order to catch any last-minute problems. This is similar to staging, except actually done in production, and is referred to as a </a:t>
            </a:r>
            <a:r>
              <a:rPr lang="en-US" i="1" dirty="0" smtClean="0"/>
              <a:t>canary</a:t>
            </a:r>
            <a:r>
              <a:rPr lang="en-US" i="1" dirty="0"/>
              <a:t> </a:t>
            </a:r>
            <a:r>
              <a:rPr lang="en-US" i="1" dirty="0" smtClean="0"/>
              <a:t>release</a:t>
            </a:r>
            <a:r>
              <a:rPr lang="en-US" dirty="0"/>
              <a:t>.</a:t>
            </a:r>
          </a:p>
        </p:txBody>
      </p:sp>
      <p:sp>
        <p:nvSpPr>
          <p:cNvPr id="9" name="Text Placeholder 8"/>
          <p:cNvSpPr>
            <a:spLocks noGrp="1"/>
          </p:cNvSpPr>
          <p:nvPr>
            <p:ph type="body" sz="quarter" idx="10"/>
          </p:nvPr>
        </p:nvSpPr>
        <p:spPr/>
        <p:txBody>
          <a:bodyPr/>
          <a:lstStyle/>
          <a:p>
            <a:r>
              <a:rPr lang="en-US" dirty="0" smtClean="0"/>
              <a:t>Canary Deployment</a:t>
            </a:r>
            <a:r>
              <a:rPr lang="en-US" dirty="0"/>
              <a:t> </a:t>
            </a:r>
            <a:endParaRPr lang="en-US" sz="2400" dirty="0">
              <a:solidFill>
                <a:srgbClr val="444444"/>
              </a:solidFill>
              <a:latin typeface="Trebuchet MS"/>
              <a:cs typeface="Trebuchet MS"/>
            </a:endParaRPr>
          </a:p>
          <a:p>
            <a:endParaRPr lang="en-US" dirty="0"/>
          </a:p>
        </p:txBody>
      </p:sp>
    </p:spTree>
    <p:extLst>
      <p:ext uri="{BB962C8B-B14F-4D97-AF65-F5344CB8AC3E}">
        <p14:creationId xmlns:p14="http://schemas.microsoft.com/office/powerpoint/2010/main" val="2786210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Autofit/>
          </a:bodyPr>
          <a:lstStyle/>
          <a:p>
            <a:r>
              <a:rPr lang="en-US" dirty="0"/>
              <a:t>Blue-green deployment is a technique that reduces downtime and risk by running two identical production environments </a:t>
            </a:r>
            <a:r>
              <a:rPr lang="en-US" dirty="0" smtClean="0"/>
              <a:t>called</a:t>
            </a:r>
          </a:p>
          <a:p>
            <a:r>
              <a:rPr lang="en-US" dirty="0"/>
              <a:t>At any time, only one of the environments is live, with the live environment serving all production traffic</a:t>
            </a:r>
            <a:r>
              <a:rPr lang="en-US" dirty="0" smtClean="0"/>
              <a:t>.</a:t>
            </a:r>
          </a:p>
          <a:p>
            <a:r>
              <a:rPr lang="en-US" dirty="0" smtClean="0"/>
              <a:t>If </a:t>
            </a:r>
            <a:r>
              <a:rPr lang="en-US" dirty="0"/>
              <a:t>something unexpected happens with your new version on Green, you can immediately roll back to the last version by switching back to Blue.</a:t>
            </a:r>
          </a:p>
        </p:txBody>
      </p:sp>
      <p:sp>
        <p:nvSpPr>
          <p:cNvPr id="9" name="Text Placeholder 8"/>
          <p:cNvSpPr>
            <a:spLocks noGrp="1"/>
          </p:cNvSpPr>
          <p:nvPr>
            <p:ph type="body" sz="quarter" idx="10"/>
          </p:nvPr>
        </p:nvSpPr>
        <p:spPr/>
        <p:txBody>
          <a:bodyPr/>
          <a:lstStyle/>
          <a:p>
            <a:r>
              <a:rPr lang="en-US" dirty="0"/>
              <a:t>Blue-green </a:t>
            </a:r>
            <a:r>
              <a:rPr lang="en-US" dirty="0" smtClean="0"/>
              <a:t>Deployment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0948" y="702015"/>
            <a:ext cx="4906493" cy="3430148"/>
          </a:xfrm>
          <a:prstGeom prst="rect">
            <a:avLst/>
          </a:prstGeom>
        </p:spPr>
      </p:pic>
      <p:sp>
        <p:nvSpPr>
          <p:cNvPr id="5" name="Picture Placeholder 4"/>
          <p:cNvSpPr>
            <a:spLocks noGrp="1"/>
          </p:cNvSpPr>
          <p:nvPr>
            <p:ph type="pic" sz="quarter" idx="11"/>
          </p:nvPr>
        </p:nvSpPr>
        <p:spPr/>
      </p:sp>
    </p:spTree>
    <p:extLst>
      <p:ext uri="{BB962C8B-B14F-4D97-AF65-F5344CB8AC3E}">
        <p14:creationId xmlns:p14="http://schemas.microsoft.com/office/powerpoint/2010/main" val="892154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60364" y="1079898"/>
            <a:ext cx="7973408" cy="3383280"/>
          </a:xfrm>
        </p:spPr>
        <p:txBody>
          <a:bodyPr>
            <a:noAutofit/>
          </a:bodyPr>
          <a:lstStyle/>
          <a:p>
            <a:pPr fontAlgn="base"/>
            <a:r>
              <a:rPr lang="en-US" b="1" dirty="0"/>
              <a:t>Recreate</a:t>
            </a:r>
            <a:r>
              <a:rPr lang="en-US" dirty="0"/>
              <a:t>: Version A is terminated then version B is rolled out.</a:t>
            </a:r>
          </a:p>
          <a:p>
            <a:pPr fontAlgn="base"/>
            <a:r>
              <a:rPr lang="en-US" b="1" dirty="0"/>
              <a:t>Ramped</a:t>
            </a:r>
            <a:r>
              <a:rPr lang="en-US" dirty="0"/>
              <a:t> (also known as rolling-update or incremental): Version B is slowly rolled out and replacing version A.</a:t>
            </a:r>
          </a:p>
          <a:p>
            <a:pPr fontAlgn="base"/>
            <a:r>
              <a:rPr lang="en-US" b="1" dirty="0" smtClean="0"/>
              <a:t>A/B </a:t>
            </a:r>
            <a:r>
              <a:rPr lang="en-US" b="1" dirty="0"/>
              <a:t>testing</a:t>
            </a:r>
            <a:r>
              <a:rPr lang="en-US" dirty="0"/>
              <a:t>: Version B is released to a subset of users under specific condition.</a:t>
            </a:r>
          </a:p>
          <a:p>
            <a:pPr fontAlgn="base"/>
            <a:r>
              <a:rPr lang="en-US" b="1" dirty="0"/>
              <a:t>Shadow</a:t>
            </a:r>
            <a:r>
              <a:rPr lang="en-US" dirty="0"/>
              <a:t>: Version B </a:t>
            </a:r>
            <a:r>
              <a:rPr lang="en-US" dirty="0" smtClean="0"/>
              <a:t>receives </a:t>
            </a:r>
            <a:r>
              <a:rPr lang="en-US" dirty="0"/>
              <a:t>real-world traffic alongside version A and doesn’t impact the </a:t>
            </a:r>
            <a:r>
              <a:rPr lang="en-US" dirty="0" smtClean="0"/>
              <a:t>response</a:t>
            </a:r>
          </a:p>
          <a:p>
            <a:pPr fontAlgn="base"/>
            <a:endParaRPr lang="en-US" dirty="0"/>
          </a:p>
          <a:p>
            <a:pPr marL="0" indent="0" fontAlgn="base">
              <a:buNone/>
            </a:pPr>
            <a:r>
              <a:rPr lang="en-US" dirty="0"/>
              <a:t>When releasing to development/staging environments, a recreate or ramped deployment is usually a good choice. When it comes to production, a ramped or blue/green deployment is usually a good </a:t>
            </a:r>
            <a:r>
              <a:rPr lang="en-US" dirty="0" smtClean="0"/>
              <a:t>fit</a:t>
            </a:r>
            <a:r>
              <a:rPr lang="en-US" dirty="0"/>
              <a:t>.</a:t>
            </a:r>
          </a:p>
        </p:txBody>
      </p:sp>
      <p:sp>
        <p:nvSpPr>
          <p:cNvPr id="9" name="Text Placeholder 8"/>
          <p:cNvSpPr>
            <a:spLocks noGrp="1"/>
          </p:cNvSpPr>
          <p:nvPr>
            <p:ph type="body" sz="quarter" idx="10"/>
          </p:nvPr>
        </p:nvSpPr>
        <p:spPr/>
        <p:txBody>
          <a:bodyPr/>
          <a:lstStyle/>
          <a:p>
            <a:r>
              <a:rPr lang="en-US" dirty="0" smtClean="0"/>
              <a:t>Other Common Deployment Strategies</a:t>
            </a:r>
            <a:endParaRPr lang="en-US" dirty="0"/>
          </a:p>
        </p:txBody>
      </p:sp>
    </p:spTree>
    <p:extLst>
      <p:ext uri="{BB962C8B-B14F-4D97-AF65-F5344CB8AC3E}">
        <p14:creationId xmlns:p14="http://schemas.microsoft.com/office/powerpoint/2010/main" val="2144113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Resources</a:t>
            </a:r>
            <a:endParaRPr lang="en-US" dirty="0"/>
          </a:p>
        </p:txBody>
      </p:sp>
      <p:grpSp>
        <p:nvGrpSpPr>
          <p:cNvPr id="2" name="Group 1"/>
          <p:cNvGrpSpPr/>
          <p:nvPr/>
        </p:nvGrpSpPr>
        <p:grpSpPr>
          <a:xfrm>
            <a:off x="357781" y="1114979"/>
            <a:ext cx="8079423" cy="553998"/>
            <a:chOff x="448467" y="1372339"/>
            <a:chExt cx="5380240" cy="738663"/>
          </a:xfrm>
        </p:grpSpPr>
        <p:sp>
          <p:nvSpPr>
            <p:cNvPr id="14" name="TextBox 13"/>
            <p:cNvSpPr txBox="1"/>
            <p:nvPr/>
          </p:nvSpPr>
          <p:spPr>
            <a:xfrm>
              <a:off x="875708" y="1372339"/>
              <a:ext cx="4952999" cy="738663"/>
            </a:xfrm>
            <a:prstGeom prst="rect">
              <a:avLst/>
            </a:prstGeom>
            <a:noFill/>
          </p:spPr>
          <p:txBody>
            <a:bodyPr wrap="square" rtlCol="0">
              <a:spAutoFit/>
            </a:bodyPr>
            <a:lstStyle/>
            <a:p>
              <a:pPr>
                <a:buClr>
                  <a:schemeClr val="bg1"/>
                </a:buClr>
                <a:buSzPct val="140000"/>
              </a:pPr>
              <a:r>
                <a:rPr lang="en-US" sz="1500" dirty="0">
                  <a:solidFill>
                    <a:srgbClr val="444444"/>
                  </a:solidFill>
                  <a:cs typeface="Trebuchet MS"/>
                </a:rPr>
                <a:t>https://docs.cloudfoundry.org/devguide/deploy-apps/blue-green.html</a:t>
              </a:r>
              <a:endParaRPr lang="en-US" sz="1500" dirty="0">
                <a:solidFill>
                  <a:srgbClr val="444444"/>
                </a:solidFill>
                <a:latin typeface="Trebuchet MS"/>
                <a:cs typeface="Trebuchet MS"/>
              </a:endParaRPr>
            </a:p>
          </p:txBody>
        </p:sp>
        <p:grpSp>
          <p:nvGrpSpPr>
            <p:cNvPr id="3" name="Group 2"/>
            <p:cNvGrpSpPr/>
            <p:nvPr/>
          </p:nvGrpSpPr>
          <p:grpSpPr>
            <a:xfrm>
              <a:off x="448467" y="1385346"/>
              <a:ext cx="375726" cy="447734"/>
              <a:chOff x="448467" y="1385719"/>
              <a:chExt cx="375726" cy="447734"/>
            </a:xfrm>
          </p:grpSpPr>
          <p:sp>
            <p:nvSpPr>
              <p:cNvPr id="38" name="Oval 37"/>
              <p:cNvSpPr/>
              <p:nvPr/>
            </p:nvSpPr>
            <p:spPr>
              <a:xfrm>
                <a:off x="448467" y="1385719"/>
                <a:ext cx="375726" cy="436751"/>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p:cNvSpPr txBox="1"/>
              <p:nvPr/>
            </p:nvSpPr>
            <p:spPr>
              <a:xfrm>
                <a:off x="470439" y="1417954"/>
                <a:ext cx="335028" cy="415499"/>
              </a:xfrm>
              <a:prstGeom prst="rect">
                <a:avLst/>
              </a:prstGeom>
              <a:noFill/>
            </p:spPr>
            <p:txBody>
              <a:bodyPr wrap="square" tIns="27432" rtlCol="0">
                <a:spAutoFit/>
              </a:bodyPr>
              <a:lstStyle/>
              <a:p>
                <a:pPr algn="ctr"/>
                <a:r>
                  <a:rPr lang="en-US" sz="1500" b="1" dirty="0">
                    <a:solidFill>
                      <a:schemeClr val="bg1"/>
                    </a:solidFill>
                    <a:latin typeface="Arial Black"/>
                    <a:cs typeface="Arial Black"/>
                  </a:rPr>
                  <a:t>1</a:t>
                </a:r>
              </a:p>
            </p:txBody>
          </p:sp>
        </p:grpSp>
      </p:grpSp>
      <p:grpSp>
        <p:nvGrpSpPr>
          <p:cNvPr id="5" name="Group 4"/>
          <p:cNvGrpSpPr/>
          <p:nvPr/>
        </p:nvGrpSpPr>
        <p:grpSpPr>
          <a:xfrm>
            <a:off x="357781" y="1641386"/>
            <a:ext cx="6783799" cy="578175"/>
            <a:chOff x="448467" y="2074215"/>
            <a:chExt cx="5496350" cy="770899"/>
          </a:xfrm>
        </p:grpSpPr>
        <p:sp>
          <p:nvSpPr>
            <p:cNvPr id="17" name="TextBox 16"/>
            <p:cNvSpPr txBox="1"/>
            <p:nvPr/>
          </p:nvSpPr>
          <p:spPr>
            <a:xfrm>
              <a:off x="991818" y="2106451"/>
              <a:ext cx="4952999" cy="738663"/>
            </a:xfrm>
            <a:prstGeom prst="rect">
              <a:avLst/>
            </a:prstGeom>
            <a:noFill/>
          </p:spPr>
          <p:txBody>
            <a:bodyPr wrap="square" rtlCol="0">
              <a:spAutoFit/>
            </a:bodyPr>
            <a:lstStyle/>
            <a:p>
              <a:pPr>
                <a:buClr>
                  <a:schemeClr val="bg1"/>
                </a:buClr>
                <a:buSzPct val="140000"/>
              </a:pPr>
              <a:r>
                <a:rPr lang="en-US" sz="1500" dirty="0">
                  <a:solidFill>
                    <a:srgbClr val="444444"/>
                  </a:solidFill>
                  <a:cs typeface="Trebuchet MS"/>
                </a:rPr>
                <a:t>https://en.wikipedia.org/wiki/Sandbox_(software_development)</a:t>
              </a:r>
              <a:endParaRPr lang="en-US" sz="1500" dirty="0">
                <a:solidFill>
                  <a:srgbClr val="444444"/>
                </a:solidFill>
                <a:latin typeface="Trebuchet MS"/>
                <a:cs typeface="Trebuchet MS"/>
              </a:endParaRPr>
            </a:p>
          </p:txBody>
        </p:sp>
        <p:grpSp>
          <p:nvGrpSpPr>
            <p:cNvPr id="6" name="Group 5"/>
            <p:cNvGrpSpPr/>
            <p:nvPr/>
          </p:nvGrpSpPr>
          <p:grpSpPr>
            <a:xfrm>
              <a:off x="448467" y="2074215"/>
              <a:ext cx="464582" cy="464582"/>
              <a:chOff x="448467" y="2071851"/>
              <a:chExt cx="464582" cy="464582"/>
            </a:xfrm>
          </p:grpSpPr>
          <p:sp>
            <p:nvSpPr>
              <p:cNvPr id="40" name="Oval 39"/>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470439" y="2095880"/>
                <a:ext cx="417291" cy="406265"/>
              </a:xfrm>
              <a:prstGeom prst="rect">
                <a:avLst/>
              </a:prstGeom>
              <a:noFill/>
            </p:spPr>
            <p:txBody>
              <a:bodyPr wrap="none" tIns="27432" rtlCol="0">
                <a:spAutoFit/>
              </a:bodyPr>
              <a:lstStyle/>
              <a:p>
                <a:pPr algn="ctr"/>
                <a:r>
                  <a:rPr lang="en-US" sz="1500" dirty="0">
                    <a:solidFill>
                      <a:schemeClr val="bg1"/>
                    </a:solidFill>
                    <a:latin typeface="Arial Black"/>
                    <a:cs typeface="Arial Black"/>
                  </a:rPr>
                  <a:t>2</a:t>
                </a:r>
              </a:p>
            </p:txBody>
          </p:sp>
        </p:grpSp>
      </p:grpSp>
      <p:grpSp>
        <p:nvGrpSpPr>
          <p:cNvPr id="10" name="Group 9"/>
          <p:cNvGrpSpPr/>
          <p:nvPr/>
        </p:nvGrpSpPr>
        <p:grpSpPr>
          <a:xfrm>
            <a:off x="361075" y="2757086"/>
            <a:ext cx="8782925" cy="809007"/>
            <a:chOff x="448467" y="2763085"/>
            <a:chExt cx="7274350" cy="1078675"/>
          </a:xfrm>
        </p:grpSpPr>
        <p:sp>
          <p:nvSpPr>
            <p:cNvPr id="18" name="TextBox 17"/>
            <p:cNvSpPr txBox="1"/>
            <p:nvPr/>
          </p:nvSpPr>
          <p:spPr>
            <a:xfrm>
              <a:off x="991818" y="2795322"/>
              <a:ext cx="6730999" cy="1046438"/>
            </a:xfrm>
            <a:prstGeom prst="rect">
              <a:avLst/>
            </a:prstGeom>
            <a:noFill/>
          </p:spPr>
          <p:txBody>
            <a:bodyPr wrap="square" rtlCol="0">
              <a:spAutoFit/>
            </a:bodyPr>
            <a:lstStyle/>
            <a:p>
              <a:pPr>
                <a:buClr>
                  <a:schemeClr val="bg1"/>
                </a:buClr>
                <a:buSzPct val="140000"/>
              </a:pPr>
              <a:r>
                <a:rPr lang="en-US" sz="1500" dirty="0">
                  <a:solidFill>
                    <a:srgbClr val="444444"/>
                  </a:solidFill>
                  <a:cs typeface="Trebuchet MS"/>
                </a:rPr>
                <a:t>https://stackoverflow.com/questions/5285731/best-practice-for-test-and-production-environments</a:t>
              </a:r>
            </a:p>
            <a:p>
              <a:pPr>
                <a:buClr>
                  <a:schemeClr val="bg1"/>
                </a:buClr>
                <a:buSzPct val="140000"/>
              </a:pPr>
              <a:endParaRPr lang="en-US" sz="1500" dirty="0">
                <a:solidFill>
                  <a:srgbClr val="444444"/>
                </a:solidFill>
                <a:latin typeface="Trebuchet MS"/>
                <a:cs typeface="Trebuchet MS"/>
              </a:endParaRPr>
            </a:p>
          </p:txBody>
        </p:sp>
        <p:grpSp>
          <p:nvGrpSpPr>
            <p:cNvPr id="7" name="Group 6"/>
            <p:cNvGrpSpPr/>
            <p:nvPr/>
          </p:nvGrpSpPr>
          <p:grpSpPr>
            <a:xfrm>
              <a:off x="448467" y="2763085"/>
              <a:ext cx="464582" cy="464582"/>
              <a:chOff x="448467" y="2760563"/>
              <a:chExt cx="464582" cy="464582"/>
            </a:xfrm>
          </p:grpSpPr>
          <p:sp>
            <p:nvSpPr>
              <p:cNvPr id="42" name="Oval 41"/>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Box 42"/>
              <p:cNvSpPr txBox="1"/>
              <p:nvPr/>
            </p:nvSpPr>
            <p:spPr>
              <a:xfrm>
                <a:off x="472550" y="2802034"/>
                <a:ext cx="417209"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4</a:t>
                </a:r>
              </a:p>
            </p:txBody>
          </p:sp>
        </p:grpSp>
      </p:grpSp>
      <p:grpSp>
        <p:nvGrpSpPr>
          <p:cNvPr id="35" name="Group 34"/>
          <p:cNvGrpSpPr/>
          <p:nvPr/>
        </p:nvGrpSpPr>
        <p:grpSpPr>
          <a:xfrm>
            <a:off x="357781" y="2178911"/>
            <a:ext cx="8589449" cy="348437"/>
            <a:chOff x="448467" y="2763085"/>
            <a:chExt cx="7274350" cy="464582"/>
          </a:xfrm>
        </p:grpSpPr>
        <p:sp>
          <p:nvSpPr>
            <p:cNvPr id="36" name="TextBox 35"/>
            <p:cNvSpPr txBox="1"/>
            <p:nvPr/>
          </p:nvSpPr>
          <p:spPr>
            <a:xfrm>
              <a:off x="991818" y="2795321"/>
              <a:ext cx="6730999" cy="430886"/>
            </a:xfrm>
            <a:prstGeom prst="rect">
              <a:avLst/>
            </a:prstGeom>
            <a:noFill/>
          </p:spPr>
          <p:txBody>
            <a:bodyPr wrap="square" rtlCol="0">
              <a:spAutoFit/>
            </a:bodyPr>
            <a:lstStyle/>
            <a:p>
              <a:pPr>
                <a:buClr>
                  <a:schemeClr val="bg1"/>
                </a:buClr>
                <a:buSzPct val="140000"/>
              </a:pPr>
              <a:r>
                <a:rPr lang="en-US" sz="1500" dirty="0">
                  <a:solidFill>
                    <a:srgbClr val="444444"/>
                  </a:solidFill>
                  <a:cs typeface="Trebuchet MS"/>
                </a:rPr>
                <a:t>https://thenewstack.io/deployment-strategies/</a:t>
              </a:r>
              <a:endParaRPr lang="en-US" sz="1500" dirty="0">
                <a:solidFill>
                  <a:srgbClr val="444444"/>
                </a:solidFill>
                <a:latin typeface="Trebuchet MS"/>
                <a:cs typeface="Trebuchet MS"/>
              </a:endParaRPr>
            </a:p>
          </p:txBody>
        </p:sp>
        <p:grpSp>
          <p:nvGrpSpPr>
            <p:cNvPr id="37" name="Group 36"/>
            <p:cNvGrpSpPr/>
            <p:nvPr/>
          </p:nvGrpSpPr>
          <p:grpSpPr>
            <a:xfrm>
              <a:off x="448467" y="2763085"/>
              <a:ext cx="464582" cy="464582"/>
              <a:chOff x="448467" y="2760563"/>
              <a:chExt cx="464582" cy="464582"/>
            </a:xfrm>
          </p:grpSpPr>
          <p:sp>
            <p:nvSpPr>
              <p:cNvPr id="48" name="Oval 47"/>
              <p:cNvSpPr/>
              <p:nvPr/>
            </p:nvSpPr>
            <p:spPr>
              <a:xfrm>
                <a:off x="448467" y="2760563"/>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TextBox 48"/>
              <p:cNvSpPr txBox="1"/>
              <p:nvPr/>
            </p:nvSpPr>
            <p:spPr>
              <a:xfrm>
                <a:off x="472508" y="2802034"/>
                <a:ext cx="417291" cy="406265"/>
              </a:xfrm>
              <a:prstGeom prst="rect">
                <a:avLst/>
              </a:prstGeom>
              <a:noFill/>
            </p:spPr>
            <p:txBody>
              <a:bodyPr wrap="none" tIns="27432" rtlCol="0">
                <a:spAutoFit/>
              </a:bodyPr>
              <a:lstStyle/>
              <a:p>
                <a:pPr algn="ctr"/>
                <a:r>
                  <a:rPr lang="en-US" sz="1500" b="1" dirty="0">
                    <a:solidFill>
                      <a:schemeClr val="bg1"/>
                    </a:solidFill>
                    <a:latin typeface="Arial Black"/>
                    <a:cs typeface="Arial Black"/>
                  </a:rPr>
                  <a:t>3</a:t>
                </a:r>
              </a:p>
            </p:txBody>
          </p:sp>
        </p:grpSp>
      </p:grpSp>
    </p:spTree>
    <p:extLst>
      <p:ext uri="{BB962C8B-B14F-4D97-AF65-F5344CB8AC3E}">
        <p14:creationId xmlns:p14="http://schemas.microsoft.com/office/powerpoint/2010/main" val="97515279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E3C081-4081-47AD-A9A6-9F18F525DA1D}">
  <ds:schemaRefs>
    <ds:schemaRef ds:uri="http://purl.org/dc/dcmitype/"/>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term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21050</TotalTime>
  <Words>324</Words>
  <Application>Microsoft Office PowerPoint</Application>
  <PresentationFormat>On-screen Show (16:9)</PresentationFormat>
  <Paragraphs>70</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Calibri</vt:lpstr>
      <vt:lpstr>Lucida Grande</vt:lpstr>
      <vt:lpstr>Trebuchet MS</vt:lpstr>
      <vt:lpstr>Wingdings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orgmarketingbrandbaselineteam@epam.com</dc:creator>
  <cp:lastModifiedBy>Iryna Diudiuk</cp:lastModifiedBy>
  <cp:revision>1015</cp:revision>
  <cp:lastPrinted>2014-07-09T13:30:36Z</cp:lastPrinted>
  <dcterms:created xsi:type="dcterms:W3CDTF">2014-07-08T13:27:24Z</dcterms:created>
  <dcterms:modified xsi:type="dcterms:W3CDTF">2018-03-01T12:22:25Z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