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a3b0ae9a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ea3b0ae9a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a8394f61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a8394f6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ea8394f61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ea8394f61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1568d56cc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1568d56cc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156b5d242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156b5d24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ea3b0ae9a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ea3b0ae9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a3b0ae9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a3b0ae9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154168e58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154168e58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852edcdb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852edcdb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e8572e42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e8572e42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96d5dba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96d5dba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9bb1ea90c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9bb1ea90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8a2f7c8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8a2f7c8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eia.gov/energyexplained/units-and-calculator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www.eia.gov/energyexplained/units-and-calculators/british-thermal-units.php"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B0000"/>
            </a:gs>
            <a:gs pos="41000">
              <a:srgbClr val="CC4125"/>
            </a:gs>
            <a:gs pos="100000">
              <a:srgbClr val="540303"/>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275" y="0"/>
            <a:ext cx="9144000" cy="514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b="1">
              <a:solidFill>
                <a:srgbClr val="FCE5CD"/>
              </a:solidFill>
              <a:latin typeface="Verdana"/>
              <a:ea typeface="Verdana"/>
              <a:cs typeface="Verdana"/>
              <a:sym typeface="Verdana"/>
            </a:endParaRPr>
          </a:p>
          <a:p>
            <a:pPr marL="0" lvl="0" indent="0" algn="r" rtl="0">
              <a:spcBef>
                <a:spcPts val="0"/>
              </a:spcBef>
              <a:spcAft>
                <a:spcPts val="0"/>
              </a:spcAft>
              <a:buNone/>
            </a:pPr>
            <a:r>
              <a:rPr lang="uk" sz="4000" b="1">
                <a:solidFill>
                  <a:srgbClr val="FCE5CD"/>
                </a:solidFill>
                <a:latin typeface="Verdana"/>
                <a:ea typeface="Verdana"/>
                <a:cs typeface="Verdana"/>
                <a:sym typeface="Verdana"/>
              </a:rPr>
              <a:t>PET проєкт </a:t>
            </a:r>
            <a:endParaRPr sz="4000" b="1">
              <a:solidFill>
                <a:srgbClr val="FCE5CD"/>
              </a:solidFill>
              <a:latin typeface="Verdana"/>
              <a:ea typeface="Verdana"/>
              <a:cs typeface="Verdana"/>
              <a:sym typeface="Verdana"/>
            </a:endParaRPr>
          </a:p>
          <a:p>
            <a:pPr marL="0" lvl="0" indent="0" algn="r" rtl="0">
              <a:spcBef>
                <a:spcPts val="0"/>
              </a:spcBef>
              <a:spcAft>
                <a:spcPts val="0"/>
              </a:spcAft>
              <a:buNone/>
            </a:pPr>
            <a:r>
              <a:rPr lang="uk" sz="2400" b="1">
                <a:solidFill>
                  <a:srgbClr val="FCE5CD"/>
                </a:solidFill>
                <a:latin typeface="Verdana"/>
                <a:ea typeface="Verdana"/>
                <a:cs typeface="Verdana"/>
                <a:sym typeface="Verdana"/>
              </a:rPr>
              <a:t>на тему:</a:t>
            </a:r>
            <a:endParaRPr sz="2400" b="1">
              <a:solidFill>
                <a:srgbClr val="FFF2CC"/>
              </a:solidFill>
              <a:latin typeface="Verdana"/>
              <a:ea typeface="Verdana"/>
              <a:cs typeface="Verdana"/>
              <a:sym typeface="Verdana"/>
            </a:endParaRPr>
          </a:p>
          <a:p>
            <a:pPr marL="0" lvl="0" indent="0" algn="l" rtl="0">
              <a:spcBef>
                <a:spcPts val="0"/>
              </a:spcBef>
              <a:spcAft>
                <a:spcPts val="0"/>
              </a:spcAft>
              <a:buNone/>
            </a:pPr>
            <a:endParaRPr sz="3000" b="1">
              <a:solidFill>
                <a:srgbClr val="FFF2CC"/>
              </a:solidFill>
              <a:latin typeface="Verdana"/>
              <a:ea typeface="Verdana"/>
              <a:cs typeface="Verdana"/>
              <a:sym typeface="Verdana"/>
            </a:endParaRPr>
          </a:p>
          <a:p>
            <a:pPr marL="0" lvl="0" indent="0" algn="ctr" rtl="0">
              <a:lnSpc>
                <a:spcPct val="115000"/>
              </a:lnSpc>
              <a:spcBef>
                <a:spcPts val="0"/>
              </a:spcBef>
              <a:spcAft>
                <a:spcPts val="0"/>
              </a:spcAft>
              <a:buNone/>
            </a:pPr>
            <a:r>
              <a:rPr lang="uk" sz="2400" b="1">
                <a:solidFill>
                  <a:srgbClr val="FCE5CD"/>
                </a:solidFill>
                <a:latin typeface="Verdana"/>
                <a:ea typeface="Verdana"/>
                <a:cs typeface="Verdana"/>
                <a:sym typeface="Verdana"/>
              </a:rPr>
              <a:t>Аналіз впливу первинних джерел енергії на викиди CO2 та порівняння енергоефективності економіки України та світу.</a:t>
            </a:r>
            <a:endParaRPr sz="2400" b="1">
              <a:solidFill>
                <a:srgbClr val="FCE5CD"/>
              </a:solidFill>
              <a:latin typeface="Verdana"/>
              <a:ea typeface="Verdana"/>
              <a:cs typeface="Verdana"/>
              <a:sym typeface="Verdana"/>
            </a:endParaRPr>
          </a:p>
          <a:p>
            <a:pPr marL="0" lvl="0" indent="0" algn="l" rtl="0">
              <a:spcBef>
                <a:spcPts val="1200"/>
              </a:spcBef>
              <a:spcAft>
                <a:spcPts val="0"/>
              </a:spcAft>
              <a:buNone/>
            </a:pPr>
            <a:endParaRPr sz="2400" b="1">
              <a:solidFill>
                <a:srgbClr val="FCE5CD"/>
              </a:solidFill>
              <a:latin typeface="Verdana"/>
              <a:ea typeface="Verdana"/>
              <a:cs typeface="Verdana"/>
              <a:sym typeface="Verdana"/>
            </a:endParaRPr>
          </a:p>
          <a:p>
            <a:pPr marL="0" lvl="0" indent="0" algn="l" rtl="0">
              <a:spcBef>
                <a:spcPts val="0"/>
              </a:spcBef>
              <a:spcAft>
                <a:spcPts val="0"/>
              </a:spcAft>
              <a:buNone/>
            </a:pPr>
            <a:endParaRPr sz="2400" b="1">
              <a:solidFill>
                <a:srgbClr val="FCE5CD"/>
              </a:solidFill>
              <a:latin typeface="Verdana"/>
              <a:ea typeface="Verdana"/>
              <a:cs typeface="Verdana"/>
              <a:sym typeface="Verdana"/>
            </a:endParaRPr>
          </a:p>
          <a:p>
            <a:pPr marL="0" lvl="0" indent="0" algn="r" rtl="0">
              <a:spcBef>
                <a:spcPts val="0"/>
              </a:spcBef>
              <a:spcAft>
                <a:spcPts val="0"/>
              </a:spcAft>
              <a:buNone/>
            </a:pPr>
            <a:r>
              <a:rPr lang="uk" sz="2400" b="1">
                <a:solidFill>
                  <a:srgbClr val="FCE5CD"/>
                </a:solidFill>
                <a:latin typeface="Verdana"/>
                <a:ea typeface="Verdana"/>
                <a:cs typeface="Verdana"/>
                <a:sym typeface="Verdana"/>
              </a:rPr>
              <a:t>  підготувала</a:t>
            </a:r>
            <a:endParaRPr sz="2400" b="1">
              <a:solidFill>
                <a:srgbClr val="FCE5CD"/>
              </a:solidFill>
              <a:latin typeface="Verdana"/>
              <a:ea typeface="Verdana"/>
              <a:cs typeface="Verdana"/>
              <a:sym typeface="Verdana"/>
            </a:endParaRPr>
          </a:p>
          <a:p>
            <a:pPr marL="0" lvl="0" indent="0" algn="r" rtl="0">
              <a:spcBef>
                <a:spcPts val="0"/>
              </a:spcBef>
              <a:spcAft>
                <a:spcPts val="0"/>
              </a:spcAft>
              <a:buNone/>
            </a:pPr>
            <a:r>
              <a:rPr lang="uk" sz="4000" b="1">
                <a:solidFill>
                  <a:srgbClr val="FCE5CD"/>
                </a:solidFill>
                <a:latin typeface="Verdana"/>
                <a:ea typeface="Verdana"/>
                <a:cs typeface="Verdana"/>
                <a:sym typeface="Verdana"/>
              </a:rPr>
              <a:t> ІРИНА МЕЛЬНИК</a:t>
            </a:r>
            <a:endParaRPr sz="1400" b="1">
              <a:solidFill>
                <a:srgbClr val="FCE5CD"/>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0" y="0"/>
            <a:ext cx="9144000" cy="4365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uk" b="1">
                <a:solidFill>
                  <a:srgbClr val="FCE5CD"/>
                </a:solidFill>
                <a:latin typeface="Verdana"/>
                <a:ea typeface="Verdana"/>
                <a:cs typeface="Verdana"/>
                <a:sym typeface="Verdana"/>
              </a:rPr>
              <a:t>УКРАЇНА</a:t>
            </a:r>
            <a:endParaRPr b="1">
              <a:solidFill>
                <a:srgbClr val="FCE5CD"/>
              </a:solidFill>
              <a:latin typeface="Verdana"/>
              <a:ea typeface="Verdana"/>
              <a:cs typeface="Verdana"/>
              <a:sym typeface="Verdana"/>
            </a:endParaRPr>
          </a:p>
        </p:txBody>
      </p:sp>
      <p:pic>
        <p:nvPicPr>
          <p:cNvPr id="126" name="Google Shape;126;p22"/>
          <p:cNvPicPr preferRelativeResize="0"/>
          <p:nvPr/>
        </p:nvPicPr>
        <p:blipFill>
          <a:blip r:embed="rId3">
            <a:alphaModFix/>
          </a:blip>
          <a:stretch>
            <a:fillRect/>
          </a:stretch>
        </p:blipFill>
        <p:spPr>
          <a:xfrm>
            <a:off x="0" y="469425"/>
            <a:ext cx="9143999" cy="47169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25" y="0"/>
            <a:ext cx="9144000" cy="4365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uk" b="1">
                <a:solidFill>
                  <a:srgbClr val="FCE5CD"/>
                </a:solidFill>
                <a:latin typeface="Verdana"/>
                <a:ea typeface="Verdana"/>
                <a:cs typeface="Verdana"/>
                <a:sym typeface="Verdana"/>
              </a:rPr>
              <a:t>СВІТ</a:t>
            </a:r>
            <a:endParaRPr b="1">
              <a:solidFill>
                <a:srgbClr val="FCE5CD"/>
              </a:solidFill>
              <a:latin typeface="Verdana"/>
              <a:ea typeface="Verdana"/>
              <a:cs typeface="Verdana"/>
              <a:sym typeface="Verdana"/>
            </a:endParaRPr>
          </a:p>
        </p:txBody>
      </p:sp>
      <p:pic>
        <p:nvPicPr>
          <p:cNvPr id="132" name="Google Shape;132;p23"/>
          <p:cNvPicPr preferRelativeResize="0"/>
          <p:nvPr/>
        </p:nvPicPr>
        <p:blipFill>
          <a:blip r:embed="rId3">
            <a:alphaModFix/>
          </a:blip>
          <a:stretch>
            <a:fillRect/>
          </a:stretch>
        </p:blipFill>
        <p:spPr>
          <a:xfrm>
            <a:off x="0" y="477625"/>
            <a:ext cx="9144001" cy="4665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0" y="0"/>
            <a:ext cx="9144000" cy="4611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uk" b="1">
                <a:solidFill>
                  <a:srgbClr val="FCE5CD"/>
                </a:solidFill>
                <a:latin typeface="Verdana"/>
                <a:ea typeface="Verdana"/>
                <a:cs typeface="Verdana"/>
                <a:sym typeface="Verdana"/>
              </a:rPr>
              <a:t>ВИСНОВКИ ПО АНАЛІЗУ В POWER BI</a:t>
            </a:r>
            <a:endParaRPr b="1">
              <a:solidFill>
                <a:srgbClr val="FCE5CD"/>
              </a:solidFill>
              <a:latin typeface="Verdana"/>
              <a:ea typeface="Verdana"/>
              <a:cs typeface="Verdana"/>
              <a:sym typeface="Verdana"/>
            </a:endParaRPr>
          </a:p>
        </p:txBody>
      </p:sp>
      <p:sp>
        <p:nvSpPr>
          <p:cNvPr id="138" name="Google Shape;138;p24"/>
          <p:cNvSpPr txBox="1">
            <a:spLocks noGrp="1"/>
          </p:cNvSpPr>
          <p:nvPr>
            <p:ph type="body" idx="1"/>
          </p:nvPr>
        </p:nvSpPr>
        <p:spPr>
          <a:xfrm>
            <a:off x="0" y="461200"/>
            <a:ext cx="9144000" cy="4682400"/>
          </a:xfrm>
          <a:prstGeom prst="rect">
            <a:avLst/>
          </a:prstGeom>
          <a:solidFill>
            <a:srgbClr val="FCE5CD"/>
          </a:solidFill>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800"/>
              </a:spcAft>
              <a:buNone/>
            </a:pPr>
            <a:endParaRPr>
              <a:solidFill>
                <a:srgbClr val="4C1130"/>
              </a:solidFill>
              <a:latin typeface="Verdana"/>
              <a:ea typeface="Verdana"/>
              <a:cs typeface="Verdana"/>
              <a:sym typeface="Verdana"/>
            </a:endParaRPr>
          </a:p>
        </p:txBody>
      </p:sp>
      <p:sp>
        <p:nvSpPr>
          <p:cNvPr id="139" name="Google Shape;139;p24"/>
          <p:cNvSpPr txBox="1"/>
          <p:nvPr/>
        </p:nvSpPr>
        <p:spPr>
          <a:xfrm>
            <a:off x="0" y="461200"/>
            <a:ext cx="9144000" cy="46824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uk" sz="1000" b="1">
                <a:solidFill>
                  <a:srgbClr val="FF0000"/>
                </a:solidFill>
                <a:latin typeface="Verdana"/>
                <a:ea typeface="Verdana"/>
                <a:cs typeface="Verdana"/>
                <a:sym typeface="Verdana"/>
              </a:rPr>
              <a:t>    </a:t>
            </a:r>
            <a:r>
              <a:rPr lang="uk" sz="1000">
                <a:solidFill>
                  <a:srgbClr val="4C1130"/>
                </a:solidFill>
                <a:latin typeface="Verdana"/>
                <a:ea typeface="Verdana"/>
                <a:cs typeface="Verdana"/>
                <a:sym typeface="Verdana"/>
              </a:rPr>
              <a:t>Найбільшими забруднювачами в Україні були </a:t>
            </a:r>
            <a:r>
              <a:rPr lang="uk" sz="1000" u="sng">
                <a:solidFill>
                  <a:srgbClr val="4C1130"/>
                </a:solidFill>
                <a:latin typeface="Verdana"/>
                <a:ea typeface="Verdana"/>
                <a:cs typeface="Verdana"/>
                <a:sym typeface="Verdana"/>
              </a:rPr>
              <a:t>вугілля та природний газ</a:t>
            </a:r>
            <a:r>
              <a:rPr lang="uk" sz="1000">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викиди CO2</a:t>
            </a:r>
            <a:r>
              <a:rPr lang="uk" sz="1000">
                <a:solidFill>
                  <a:srgbClr val="4C1130"/>
                </a:solidFill>
                <a:latin typeface="Verdana"/>
                <a:ea typeface="Verdana"/>
                <a:cs typeface="Verdana"/>
                <a:sym typeface="Verdana"/>
              </a:rPr>
              <a:t> від їх споживання склали близько</a:t>
            </a:r>
            <a:r>
              <a:rPr lang="uk" sz="1000" b="1">
                <a:solidFill>
                  <a:srgbClr val="4C1130"/>
                </a:solidFill>
                <a:latin typeface="Verdana"/>
                <a:ea typeface="Verdana"/>
                <a:cs typeface="Verdana"/>
                <a:sym typeface="Verdana"/>
              </a:rPr>
              <a:t> 87%</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У світі -  </a:t>
            </a:r>
            <a:r>
              <a:rPr lang="uk" sz="1000" u="sng">
                <a:solidFill>
                  <a:srgbClr val="4C1130"/>
                </a:solidFill>
                <a:latin typeface="Verdana"/>
                <a:ea typeface="Verdana"/>
                <a:cs typeface="Verdana"/>
                <a:sym typeface="Verdana"/>
              </a:rPr>
              <a:t>вугілля та нафта</a:t>
            </a:r>
            <a:r>
              <a:rPr lang="uk" sz="1000">
                <a:solidFill>
                  <a:srgbClr val="4C1130"/>
                </a:solidFill>
                <a:latin typeface="Verdana"/>
                <a:ea typeface="Verdana"/>
                <a:cs typeface="Verdana"/>
                <a:sym typeface="Verdana"/>
              </a:rPr>
              <a:t>, викиди CO2 від їх споживання склали </a:t>
            </a:r>
            <a:r>
              <a:rPr lang="uk" sz="1000" b="1">
                <a:solidFill>
                  <a:srgbClr val="4C1130"/>
                </a:solidFill>
                <a:latin typeface="Verdana"/>
                <a:ea typeface="Verdana"/>
                <a:cs typeface="Verdana"/>
                <a:sym typeface="Verdana"/>
              </a:rPr>
              <a:t>&gt;80%.</a:t>
            </a:r>
            <a:endParaRPr sz="1000" b="1">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Споживання</a:t>
            </a:r>
            <a:r>
              <a:rPr lang="uk" sz="1000">
                <a:solidFill>
                  <a:srgbClr val="4C1130"/>
                </a:solidFill>
                <a:latin typeface="Verdana"/>
                <a:ea typeface="Verdana"/>
                <a:cs typeface="Verdana"/>
                <a:sym typeface="Verdana"/>
              </a:rPr>
              <a:t> енергії </a:t>
            </a:r>
            <a:r>
              <a:rPr lang="uk" sz="1000" u="sng">
                <a:solidFill>
                  <a:srgbClr val="4C1130"/>
                </a:solidFill>
                <a:latin typeface="Verdana"/>
                <a:ea typeface="Verdana"/>
                <a:cs typeface="Verdana"/>
                <a:sym typeface="Verdana"/>
              </a:rPr>
              <a:t>вугілля та природного газу</a:t>
            </a:r>
            <a:r>
              <a:rPr lang="uk" sz="1000">
                <a:solidFill>
                  <a:srgbClr val="4C1130"/>
                </a:solidFill>
                <a:latin typeface="Verdana"/>
                <a:ea typeface="Verdana"/>
                <a:cs typeface="Verdana"/>
                <a:sym typeface="Verdana"/>
              </a:rPr>
              <a:t> в Україні протягом періоду суттєво скоротилось, споживання </a:t>
            </a:r>
            <a:r>
              <a:rPr lang="uk" sz="1000" u="sng">
                <a:solidFill>
                  <a:srgbClr val="4C1130"/>
                </a:solidFill>
                <a:latin typeface="Verdana"/>
                <a:ea typeface="Verdana"/>
                <a:cs typeface="Verdana"/>
                <a:sym typeface="Verdana"/>
              </a:rPr>
              <a:t>енергії нафти та атомної енергії </a:t>
            </a:r>
            <a:r>
              <a:rPr lang="uk" sz="1000">
                <a:solidFill>
                  <a:srgbClr val="4C1130"/>
                </a:solidFill>
                <a:latin typeface="Verdana"/>
                <a:ea typeface="Verdana"/>
                <a:cs typeface="Verdana"/>
                <a:sym typeface="Verdana"/>
              </a:rPr>
              <a:t>не зазнало суттєвих змін, </a:t>
            </a:r>
            <a:r>
              <a:rPr lang="uk" sz="1000" u="sng">
                <a:solidFill>
                  <a:srgbClr val="4C1130"/>
                </a:solidFill>
                <a:latin typeface="Verdana"/>
                <a:ea typeface="Verdana"/>
                <a:cs typeface="Verdana"/>
                <a:sym typeface="Verdana"/>
              </a:rPr>
              <a:t>відновлювана енергія</a:t>
            </a:r>
            <a:r>
              <a:rPr lang="uk" sz="1000">
                <a:solidFill>
                  <a:srgbClr val="4C1130"/>
                </a:solidFill>
                <a:latin typeface="Verdana"/>
                <a:ea typeface="Verdana"/>
                <a:cs typeface="Verdana"/>
                <a:sym typeface="Verdana"/>
              </a:rPr>
              <a:t> використовувалась в мізерних кількостях.</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У світовій структурі, відчутно зросло </a:t>
            </a:r>
            <a:r>
              <a:rPr lang="uk" sz="1000" b="1" u="sng">
                <a:solidFill>
                  <a:srgbClr val="4C1130"/>
                </a:solidFill>
                <a:latin typeface="Verdana"/>
                <a:ea typeface="Verdana"/>
                <a:cs typeface="Verdana"/>
                <a:sym typeface="Verdana"/>
              </a:rPr>
              <a:t>споживання </a:t>
            </a:r>
            <a:r>
              <a:rPr lang="uk" sz="1000">
                <a:solidFill>
                  <a:srgbClr val="4C1130"/>
                </a:solidFill>
                <a:latin typeface="Verdana"/>
                <a:ea typeface="Verdana"/>
                <a:cs typeface="Verdana"/>
                <a:sym typeface="Verdana"/>
              </a:rPr>
              <a:t>п</a:t>
            </a:r>
            <a:r>
              <a:rPr lang="uk" sz="1000" u="sng">
                <a:solidFill>
                  <a:srgbClr val="4C1130"/>
                </a:solidFill>
                <a:latin typeface="Verdana"/>
                <a:ea typeface="Verdana"/>
                <a:cs typeface="Verdana"/>
                <a:sym typeface="Verdana"/>
              </a:rPr>
              <a:t>риродного газу та відновлювальних джерел енергії</a:t>
            </a:r>
            <a:r>
              <a:rPr lang="uk" sz="1000">
                <a:solidFill>
                  <a:srgbClr val="4C1130"/>
                </a:solidFill>
                <a:latin typeface="Verdana"/>
                <a:ea typeface="Verdana"/>
                <a:cs typeface="Verdana"/>
                <a:sym typeface="Verdana"/>
              </a:rPr>
              <a:t> , частково зросло використання </a:t>
            </a:r>
            <a:r>
              <a:rPr lang="uk" sz="1000" u="sng">
                <a:solidFill>
                  <a:srgbClr val="4C1130"/>
                </a:solidFill>
                <a:latin typeface="Verdana"/>
                <a:ea typeface="Verdana"/>
                <a:cs typeface="Verdana"/>
                <a:sym typeface="Verdana"/>
              </a:rPr>
              <a:t>вугілля та нафти</a:t>
            </a:r>
            <a:r>
              <a:rPr lang="uk" sz="1000">
                <a:solidFill>
                  <a:srgbClr val="4C1130"/>
                </a:solidFill>
                <a:latin typeface="Verdana"/>
                <a:ea typeface="Verdana"/>
                <a:cs typeface="Verdana"/>
                <a:sym typeface="Verdana"/>
              </a:rPr>
              <a:t>, використання </a:t>
            </a:r>
            <a:r>
              <a:rPr lang="uk" sz="1000" u="sng">
                <a:solidFill>
                  <a:srgbClr val="4C1130"/>
                </a:solidFill>
                <a:latin typeface="Verdana"/>
                <a:ea typeface="Verdana"/>
                <a:cs typeface="Verdana"/>
                <a:sym typeface="Verdana"/>
              </a:rPr>
              <a:t>атомної</a:t>
            </a:r>
            <a:r>
              <a:rPr lang="uk" sz="1000">
                <a:solidFill>
                  <a:srgbClr val="4C1130"/>
                </a:solidFill>
                <a:latin typeface="Verdana"/>
                <a:ea typeface="Verdana"/>
                <a:cs typeface="Verdana"/>
                <a:sym typeface="Verdana"/>
              </a:rPr>
              <a:t> майже не змінилось.</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Із відносного співвідношення в матриці </a:t>
            </a:r>
            <a:r>
              <a:rPr lang="uk" sz="1000" b="1" u="sng">
                <a:solidFill>
                  <a:srgbClr val="4C1130"/>
                </a:solidFill>
                <a:latin typeface="Verdana"/>
                <a:ea typeface="Verdana"/>
                <a:cs typeface="Verdana"/>
                <a:sym typeface="Verdana"/>
              </a:rPr>
              <a:t>споживання/викиди CO2</a:t>
            </a:r>
            <a:r>
              <a:rPr lang="uk" sz="1000">
                <a:solidFill>
                  <a:srgbClr val="4C1130"/>
                </a:solidFill>
                <a:latin typeface="Verdana"/>
                <a:ea typeface="Verdana"/>
                <a:cs typeface="Verdana"/>
                <a:sym typeface="Verdana"/>
              </a:rPr>
              <a:t> по типу джерела енергії, можна зрозуміти, що  </a:t>
            </a:r>
            <a:r>
              <a:rPr lang="uk" sz="1000" u="sng">
                <a:solidFill>
                  <a:srgbClr val="4C1130"/>
                </a:solidFill>
                <a:latin typeface="Verdana"/>
                <a:ea typeface="Verdana"/>
                <a:cs typeface="Verdana"/>
                <a:sym typeface="Verdana"/>
              </a:rPr>
              <a:t>вугілля</a:t>
            </a:r>
            <a:r>
              <a:rPr lang="uk" sz="1000">
                <a:solidFill>
                  <a:srgbClr val="4C1130"/>
                </a:solidFill>
                <a:latin typeface="Verdana"/>
                <a:ea typeface="Verdana"/>
                <a:cs typeface="Verdana"/>
                <a:sym typeface="Verdana"/>
              </a:rPr>
              <a:t> є </a:t>
            </a:r>
            <a:r>
              <a:rPr lang="uk" sz="1000" b="1">
                <a:solidFill>
                  <a:srgbClr val="4C1130"/>
                </a:solidFill>
                <a:latin typeface="Verdana"/>
                <a:ea typeface="Verdana"/>
                <a:cs typeface="Verdana"/>
                <a:sym typeface="Verdana"/>
              </a:rPr>
              <a:t>найбільшим забруднювачем</a:t>
            </a:r>
            <a:r>
              <a:rPr lang="uk" sz="1000">
                <a:solidFill>
                  <a:srgbClr val="4C1130"/>
                </a:solidFill>
                <a:latin typeface="Verdana"/>
                <a:ea typeface="Verdana"/>
                <a:cs typeface="Verdana"/>
                <a:sym typeface="Verdana"/>
              </a:rPr>
              <a:t>, на другому місті- </a:t>
            </a:r>
            <a:r>
              <a:rPr lang="uk" sz="1000" u="sng">
                <a:solidFill>
                  <a:srgbClr val="4C1130"/>
                </a:solidFill>
                <a:latin typeface="Verdana"/>
                <a:ea typeface="Verdana"/>
                <a:cs typeface="Verdana"/>
                <a:sym typeface="Verdana"/>
              </a:rPr>
              <a:t>нафта</a:t>
            </a:r>
            <a:r>
              <a:rPr lang="uk" sz="1000">
                <a:solidFill>
                  <a:srgbClr val="4C1130"/>
                </a:solidFill>
                <a:latin typeface="Verdana"/>
                <a:ea typeface="Verdana"/>
                <a:cs typeface="Verdana"/>
                <a:sym typeface="Verdana"/>
              </a:rPr>
              <a:t>, на третьому- </a:t>
            </a:r>
            <a:r>
              <a:rPr lang="uk" sz="1000" u="sng">
                <a:solidFill>
                  <a:srgbClr val="4C1130"/>
                </a:solidFill>
                <a:latin typeface="Verdana"/>
                <a:ea typeface="Verdana"/>
                <a:cs typeface="Verdana"/>
                <a:sym typeface="Verdana"/>
              </a:rPr>
              <a:t>природній газ</a:t>
            </a:r>
            <a:r>
              <a:rPr lang="uk" sz="1000">
                <a:solidFill>
                  <a:srgbClr val="4C1130"/>
                </a:solidFill>
                <a:latin typeface="Verdana"/>
                <a:ea typeface="Verdana"/>
                <a:cs typeface="Verdana"/>
                <a:sym typeface="Verdana"/>
              </a:rPr>
              <a:t>. Атомні джерела та відновлювальні джерела практично не утворюють викидів CO2.</a:t>
            </a:r>
            <a:endParaRPr sz="1000">
              <a:solidFill>
                <a:srgbClr val="FF000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Показник </a:t>
            </a:r>
            <a:r>
              <a:rPr lang="uk" sz="1000" b="1" u="sng">
                <a:solidFill>
                  <a:srgbClr val="4C1130"/>
                </a:solidFill>
                <a:latin typeface="Verdana"/>
                <a:ea typeface="Verdana"/>
                <a:cs typeface="Verdana"/>
                <a:sym typeface="Verdana"/>
              </a:rPr>
              <a:t>енергоємності на душу населення</a:t>
            </a:r>
            <a:r>
              <a:rPr lang="uk" sz="1000">
                <a:solidFill>
                  <a:srgbClr val="4C1130"/>
                </a:solidFill>
                <a:latin typeface="Verdana"/>
                <a:ea typeface="Verdana"/>
                <a:cs typeface="Verdana"/>
                <a:sym typeface="Verdana"/>
              </a:rPr>
              <a:t> в Україні </a:t>
            </a:r>
            <a:r>
              <a:rPr lang="uk" sz="1000" b="1">
                <a:solidFill>
                  <a:srgbClr val="4C1130"/>
                </a:solidFill>
                <a:latin typeface="Verdana"/>
                <a:ea typeface="Verdana"/>
                <a:cs typeface="Verdana"/>
                <a:sym typeface="Verdana"/>
              </a:rPr>
              <a:t>вдвічі</a:t>
            </a:r>
            <a:r>
              <a:rPr lang="uk" sz="1000">
                <a:solidFill>
                  <a:srgbClr val="4C1130"/>
                </a:solidFill>
                <a:latin typeface="Verdana"/>
                <a:ea typeface="Verdana"/>
                <a:cs typeface="Verdana"/>
                <a:sym typeface="Verdana"/>
              </a:rPr>
              <a:t> перевищував світовий на початку періоду, але станом на 2019р., суттєво зменшившись, практично досяг світового рівня.</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b="1">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 Енергоємність на душу населення</a:t>
            </a:r>
            <a:r>
              <a:rPr lang="uk" sz="1000">
                <a:solidFill>
                  <a:srgbClr val="4C1130"/>
                </a:solidFill>
                <a:latin typeface="Verdana"/>
                <a:ea typeface="Verdana"/>
                <a:cs typeface="Verdana"/>
                <a:sym typeface="Verdana"/>
              </a:rPr>
              <a:t>  в світі дещо збільшилась з</a:t>
            </a:r>
            <a:r>
              <a:rPr lang="uk" sz="1000" b="1">
                <a:solidFill>
                  <a:srgbClr val="4C1130"/>
                </a:solidFill>
                <a:latin typeface="Verdana"/>
                <a:ea typeface="Verdana"/>
                <a:cs typeface="Verdana"/>
                <a:sym typeface="Verdana"/>
              </a:rPr>
              <a:t> 65,5</a:t>
            </a:r>
            <a:r>
              <a:rPr lang="uk" sz="1000">
                <a:solidFill>
                  <a:srgbClr val="4C1130"/>
                </a:solidFill>
                <a:latin typeface="Verdana"/>
                <a:ea typeface="Verdana"/>
                <a:cs typeface="Verdana"/>
                <a:sym typeface="Verdana"/>
              </a:rPr>
              <a:t> до </a:t>
            </a:r>
            <a:r>
              <a:rPr lang="uk" sz="1000" b="1">
                <a:solidFill>
                  <a:srgbClr val="4C1130"/>
                </a:solidFill>
                <a:latin typeface="Verdana"/>
                <a:ea typeface="Verdana"/>
                <a:cs typeface="Verdana"/>
                <a:sym typeface="Verdana"/>
              </a:rPr>
              <a:t>77,9</a:t>
            </a:r>
            <a:r>
              <a:rPr lang="uk" sz="1000">
                <a:solidFill>
                  <a:srgbClr val="4C1130"/>
                </a:solidFill>
                <a:latin typeface="Verdana"/>
                <a:ea typeface="Verdana"/>
                <a:cs typeface="Verdana"/>
                <a:sym typeface="Verdana"/>
              </a:rPr>
              <a:t> одиниць,що свідчить про погіршення енергоефективності, враховуючи ще той факт, що зростання чисельності населення світу протягом періоду зросла. </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b="1">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Енергоємність ВВП </a:t>
            </a:r>
            <a:r>
              <a:rPr lang="uk" sz="1000">
                <a:solidFill>
                  <a:srgbClr val="4C1130"/>
                </a:solidFill>
                <a:latin typeface="Verdana"/>
                <a:ea typeface="Verdana"/>
                <a:cs typeface="Verdana"/>
                <a:sym typeface="Verdana"/>
              </a:rPr>
              <a:t> в Україні теж мала позитивну динаміку: показник знизився більше як у два рази:з </a:t>
            </a:r>
            <a:r>
              <a:rPr lang="uk" sz="1000" b="1">
                <a:solidFill>
                  <a:srgbClr val="4C1130"/>
                </a:solidFill>
                <a:latin typeface="Verdana"/>
                <a:ea typeface="Verdana"/>
                <a:cs typeface="Verdana"/>
                <a:sym typeface="Verdana"/>
              </a:rPr>
              <a:t>18,5 </a:t>
            </a:r>
            <a:r>
              <a:rPr lang="uk" sz="1000">
                <a:solidFill>
                  <a:srgbClr val="4C1130"/>
                </a:solidFill>
                <a:latin typeface="Verdana"/>
                <a:ea typeface="Verdana"/>
                <a:cs typeface="Verdana"/>
                <a:sym typeface="Verdana"/>
              </a:rPr>
              <a:t>у 2000р. до </a:t>
            </a:r>
            <a:r>
              <a:rPr lang="uk" sz="1000" b="1">
                <a:solidFill>
                  <a:srgbClr val="4C1130"/>
                </a:solidFill>
                <a:latin typeface="Verdana"/>
                <a:ea typeface="Verdana"/>
                <a:cs typeface="Verdana"/>
                <a:sym typeface="Verdana"/>
              </a:rPr>
              <a:t>7,1 </a:t>
            </a:r>
            <a:r>
              <a:rPr lang="uk" sz="1000">
                <a:solidFill>
                  <a:srgbClr val="4C1130"/>
                </a:solidFill>
                <a:latin typeface="Verdana"/>
                <a:ea typeface="Verdana"/>
                <a:cs typeface="Verdana"/>
                <a:sym typeface="Verdana"/>
              </a:rPr>
              <a:t>в 2019р.</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Позитивною тенденцією є суттєве зменшення </a:t>
            </a:r>
            <a:r>
              <a:rPr lang="uk" sz="1000" b="1" u="sng">
                <a:solidFill>
                  <a:srgbClr val="4C1130"/>
                </a:solidFill>
                <a:latin typeface="Verdana"/>
                <a:ea typeface="Verdana"/>
                <a:cs typeface="Verdana"/>
                <a:sym typeface="Verdana"/>
              </a:rPr>
              <a:t>частки викидів CO2 України</a:t>
            </a:r>
            <a:r>
              <a:rPr lang="uk" sz="1000">
                <a:solidFill>
                  <a:srgbClr val="4C1130"/>
                </a:solidFill>
                <a:latin typeface="Verdana"/>
                <a:ea typeface="Verdana"/>
                <a:cs typeface="Verdana"/>
                <a:sym typeface="Verdana"/>
              </a:rPr>
              <a:t> у сумарних світових викидах CO2 з </a:t>
            </a:r>
            <a:r>
              <a:rPr lang="uk" sz="1000" b="1">
                <a:solidFill>
                  <a:srgbClr val="4C1130"/>
                </a:solidFill>
                <a:latin typeface="Verdana"/>
                <a:ea typeface="Verdana"/>
                <a:cs typeface="Verdana"/>
                <a:sym typeface="Verdana"/>
              </a:rPr>
              <a:t>1.5%</a:t>
            </a:r>
            <a:r>
              <a:rPr lang="uk" sz="1000">
                <a:solidFill>
                  <a:srgbClr val="4C1130"/>
                </a:solidFill>
                <a:latin typeface="Verdana"/>
                <a:ea typeface="Verdana"/>
                <a:cs typeface="Verdana"/>
                <a:sym typeface="Verdana"/>
              </a:rPr>
              <a:t> в 2000р. до </a:t>
            </a:r>
            <a:r>
              <a:rPr lang="uk" sz="1000" b="1">
                <a:solidFill>
                  <a:srgbClr val="4C1130"/>
                </a:solidFill>
                <a:latin typeface="Verdana"/>
                <a:ea typeface="Verdana"/>
                <a:cs typeface="Verdana"/>
                <a:sym typeface="Verdana"/>
              </a:rPr>
              <a:t>0,6%</a:t>
            </a:r>
            <a:r>
              <a:rPr lang="uk" sz="1000">
                <a:solidFill>
                  <a:srgbClr val="4C1130"/>
                </a:solidFill>
                <a:latin typeface="Verdana"/>
                <a:ea typeface="Verdana"/>
                <a:cs typeface="Verdana"/>
                <a:sym typeface="Verdana"/>
              </a:rPr>
              <a:t> в 2019р. </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    Для об’єктивної оцінки, варто враховувати також динаміку:</a:t>
            </a:r>
            <a:endParaRPr sz="1000">
              <a:solidFill>
                <a:srgbClr val="4C1130"/>
              </a:solidFill>
              <a:latin typeface="Verdana"/>
              <a:ea typeface="Verdana"/>
              <a:cs typeface="Verdana"/>
              <a:sym typeface="Verdana"/>
            </a:endParaRPr>
          </a:p>
          <a:p>
            <a:pPr marL="0" lvl="0" indent="206499" algn="l" rtl="0">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частки ВВП України</a:t>
            </a:r>
            <a:r>
              <a:rPr lang="uk" sz="1000">
                <a:solidFill>
                  <a:srgbClr val="4C1130"/>
                </a:solidFill>
                <a:latin typeface="Verdana"/>
                <a:ea typeface="Verdana"/>
                <a:cs typeface="Verdana"/>
                <a:sym typeface="Verdana"/>
              </a:rPr>
              <a:t> в світовому </a:t>
            </a:r>
            <a:r>
              <a:rPr lang="uk" sz="1000" b="1">
                <a:solidFill>
                  <a:srgbClr val="4C1130"/>
                </a:solidFill>
                <a:latin typeface="Verdana"/>
                <a:ea typeface="Verdana"/>
                <a:cs typeface="Verdana"/>
                <a:sym typeface="Verdana"/>
              </a:rPr>
              <a:t>ВВП</a:t>
            </a:r>
            <a:r>
              <a:rPr lang="uk" sz="1000">
                <a:solidFill>
                  <a:srgbClr val="4C1130"/>
                </a:solidFill>
                <a:latin typeface="Verdana"/>
                <a:ea typeface="Verdana"/>
                <a:cs typeface="Verdana"/>
                <a:sym typeface="Verdana"/>
              </a:rPr>
              <a:t>. </a:t>
            </a:r>
            <a:endParaRPr sz="1000">
              <a:solidFill>
                <a:srgbClr val="4C1130"/>
              </a:solidFill>
              <a:latin typeface="Verdana"/>
              <a:ea typeface="Verdana"/>
              <a:cs typeface="Verdana"/>
              <a:sym typeface="Verdana"/>
            </a:endParaRPr>
          </a:p>
          <a:p>
            <a:pPr marL="457200" lvl="0" indent="0" algn="l" rtl="0">
              <a:spcBef>
                <a:spcPts val="800"/>
              </a:spcBef>
              <a:spcAft>
                <a:spcPts val="0"/>
              </a:spcAft>
              <a:buNone/>
            </a:pPr>
            <a:r>
              <a:rPr lang="uk" sz="1000">
                <a:solidFill>
                  <a:srgbClr val="4C1130"/>
                </a:solidFill>
                <a:latin typeface="Verdana"/>
                <a:ea typeface="Verdana"/>
                <a:cs typeface="Verdana"/>
                <a:sym typeface="Verdana"/>
              </a:rPr>
              <a:t>Протягом 2000-2019 р. цей показник зменшився </a:t>
            </a:r>
            <a:r>
              <a:rPr lang="uk" sz="1000" b="1">
                <a:solidFill>
                  <a:srgbClr val="4C1130"/>
                </a:solidFill>
                <a:latin typeface="Verdana"/>
                <a:ea typeface="Verdana"/>
                <a:cs typeface="Verdana"/>
                <a:sym typeface="Verdana"/>
              </a:rPr>
              <a:t>до 0,4%</a:t>
            </a:r>
            <a:r>
              <a:rPr lang="uk" sz="1000">
                <a:solidFill>
                  <a:srgbClr val="4C1130"/>
                </a:solidFill>
                <a:latin typeface="Verdana"/>
                <a:ea typeface="Verdana"/>
                <a:cs typeface="Verdana"/>
                <a:sym typeface="Verdana"/>
              </a:rPr>
              <a:t>, хоча в </a:t>
            </a:r>
            <a:r>
              <a:rPr lang="uk" sz="1000" b="1">
                <a:solidFill>
                  <a:srgbClr val="4C1130"/>
                </a:solidFill>
                <a:latin typeface="Verdana"/>
                <a:ea typeface="Verdana"/>
                <a:cs typeface="Verdana"/>
                <a:sym typeface="Verdana"/>
              </a:rPr>
              <a:t>2007-2008</a:t>
            </a:r>
            <a:r>
              <a:rPr lang="uk" sz="1000">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рр</a:t>
            </a:r>
            <a:r>
              <a:rPr lang="uk" sz="1000">
                <a:solidFill>
                  <a:srgbClr val="4C1130"/>
                </a:solidFill>
                <a:latin typeface="Verdana"/>
                <a:ea typeface="Verdana"/>
                <a:cs typeface="Verdana"/>
                <a:sym typeface="Verdana"/>
              </a:rPr>
              <a:t>.     досягав </a:t>
            </a:r>
            <a:r>
              <a:rPr lang="uk" sz="1000" b="1">
                <a:solidFill>
                  <a:srgbClr val="4C1130"/>
                </a:solidFill>
                <a:latin typeface="Verdana"/>
                <a:ea typeface="Verdana"/>
                <a:cs typeface="Verdana"/>
                <a:sym typeface="Verdana"/>
              </a:rPr>
              <a:t>0,61%</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0" lvl="0" indent="206499" algn="l" rtl="0">
              <a:spcBef>
                <a:spcPts val="800"/>
              </a:spcBef>
              <a:spcAft>
                <a:spcPts val="800"/>
              </a:spcAft>
              <a:buClr>
                <a:srgbClr val="4C1130"/>
              </a:buClr>
              <a:buSzPts val="1000"/>
              <a:buFont typeface="Verdana"/>
              <a:buChar char="●"/>
            </a:pPr>
            <a:r>
              <a:rPr lang="uk" sz="1000" b="1" u="sng">
                <a:solidFill>
                  <a:srgbClr val="4C1130"/>
                </a:solidFill>
                <a:latin typeface="Verdana"/>
                <a:ea typeface="Verdana"/>
                <a:cs typeface="Verdana"/>
                <a:sym typeface="Verdana"/>
              </a:rPr>
              <a:t>частки населення України</a:t>
            </a:r>
            <a:r>
              <a:rPr lang="uk" sz="1000">
                <a:solidFill>
                  <a:srgbClr val="4C1130"/>
                </a:solidFill>
                <a:latin typeface="Verdana"/>
                <a:ea typeface="Verdana"/>
                <a:cs typeface="Verdana"/>
                <a:sym typeface="Verdana"/>
              </a:rPr>
              <a:t> в сумарному населенні світу. Її значення за період теж скоротилось  з </a:t>
            </a:r>
            <a:r>
              <a:rPr lang="uk" sz="1000" b="1">
                <a:solidFill>
                  <a:srgbClr val="4C1130"/>
                </a:solidFill>
                <a:latin typeface="Verdana"/>
                <a:ea typeface="Verdana"/>
                <a:cs typeface="Verdana"/>
                <a:sym typeface="Verdana"/>
              </a:rPr>
              <a:t>0,8% до 0,5%.</a:t>
            </a:r>
            <a:endParaRPr sz="1000" b="1">
              <a:solidFill>
                <a:srgbClr val="4C1130"/>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43"/>
        <p:cNvGrpSpPr/>
        <p:nvPr/>
      </p:nvGrpSpPr>
      <p:grpSpPr>
        <a:xfrm>
          <a:off x="0" y="0"/>
          <a:ext cx="0" cy="0"/>
          <a:chOff x="0" y="0"/>
          <a:chExt cx="0" cy="0"/>
        </a:xfrm>
      </p:grpSpPr>
      <p:sp>
        <p:nvSpPr>
          <p:cNvPr id="144" name="Google Shape;144;p25"/>
          <p:cNvSpPr txBox="1">
            <a:spLocks noGrp="1"/>
          </p:cNvSpPr>
          <p:nvPr>
            <p:ph type="title"/>
          </p:nvPr>
        </p:nvSpPr>
        <p:spPr>
          <a:xfrm>
            <a:off x="0" y="0"/>
            <a:ext cx="9144000" cy="4611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uk" b="1">
                <a:solidFill>
                  <a:srgbClr val="FCE5CD"/>
                </a:solidFill>
                <a:latin typeface="Verdana"/>
                <a:ea typeface="Verdana"/>
                <a:cs typeface="Verdana"/>
                <a:sym typeface="Verdana"/>
              </a:rPr>
              <a:t>РЕКОМЕНДАЦІЇ</a:t>
            </a:r>
            <a:endParaRPr b="1">
              <a:solidFill>
                <a:srgbClr val="FCE5CD"/>
              </a:solidFill>
              <a:latin typeface="Verdana"/>
              <a:ea typeface="Verdana"/>
              <a:cs typeface="Verdana"/>
              <a:sym typeface="Verdana"/>
            </a:endParaRPr>
          </a:p>
        </p:txBody>
      </p:sp>
      <p:sp>
        <p:nvSpPr>
          <p:cNvPr id="145" name="Google Shape;145;p25"/>
          <p:cNvSpPr txBox="1"/>
          <p:nvPr/>
        </p:nvSpPr>
        <p:spPr>
          <a:xfrm>
            <a:off x="0" y="461100"/>
            <a:ext cx="9144000" cy="4607400"/>
          </a:xfrm>
          <a:prstGeom prst="rect">
            <a:avLst/>
          </a:prstGeom>
          <a:noFill/>
          <a:ln>
            <a:noFill/>
          </a:ln>
        </p:spPr>
        <p:txBody>
          <a:bodyPr spcFirstLastPara="1" wrap="square" lIns="91425" tIns="91425" rIns="91425" bIns="91425" anchor="t" anchorCtr="0">
            <a:spAutoFit/>
          </a:bodyPr>
          <a:lstStyle/>
          <a:p>
            <a:pPr marL="457200" lvl="0" indent="-292100" algn="l" rtl="0">
              <a:lnSpc>
                <a:spcPct val="115000"/>
              </a:lnSpc>
              <a:spcBef>
                <a:spcPts val="0"/>
              </a:spcBef>
              <a:spcAft>
                <a:spcPts val="0"/>
              </a:spcAft>
              <a:buClr>
                <a:srgbClr val="4C1130"/>
              </a:buClr>
              <a:buSzPts val="1000"/>
              <a:buFont typeface="Verdana"/>
              <a:buChar char="●"/>
            </a:pPr>
            <a:r>
              <a:rPr lang="uk" sz="1000" b="1" u="sng">
                <a:solidFill>
                  <a:srgbClr val="4C1130"/>
                </a:solidFill>
                <a:highlight>
                  <a:srgbClr val="FCE5CD"/>
                </a:highlight>
                <a:latin typeface="Verdana"/>
                <a:ea typeface="Verdana"/>
                <a:cs typeface="Verdana"/>
                <a:sym typeface="Verdana"/>
              </a:rPr>
              <a:t>Підвищення ефективності використання енергії у житловому секторі та виробництві через відповідне законодавство, державну підтримку та заохочувальні програми</a:t>
            </a:r>
            <a:endParaRPr sz="1000" b="1" u="sng">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0"/>
              </a:spcAft>
              <a:buNone/>
            </a:pPr>
            <a:r>
              <a:rPr lang="uk" sz="1000">
                <a:solidFill>
                  <a:srgbClr val="4C1130"/>
                </a:solidFill>
                <a:highlight>
                  <a:srgbClr val="FCE5CD"/>
                </a:highlight>
                <a:latin typeface="Verdana"/>
                <a:ea typeface="Verdana"/>
                <a:cs typeface="Verdana"/>
                <a:sym typeface="Verdana"/>
              </a:rPr>
              <a:t>Потенціал для покращення енергоефективності можна знайти на кожному кроці: починаючи із побутових звичок кожного споживача і завершуючи перебудовою усієї енергосистеми країни. Для прикладу, вся побутова техніка має клас енергоефективності, чим він вищий – тим менше енергії той чи інший пристрій споживає для виконання тієї самої роботи. Різні способи термомодернізації приміщень, щоб воно краще зберігало тепло взимку чи прохолоду влітку:заміна вікон на більш ощадні, утеплення вхідних дверей, встановлення спеціальних систем вентиляції тощо.</a:t>
            </a:r>
            <a:endParaRPr sz="1000">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0"/>
              </a:spcAft>
              <a:buNone/>
            </a:pPr>
            <a:r>
              <a:rPr lang="uk" sz="1000">
                <a:solidFill>
                  <a:schemeClr val="dk1"/>
                </a:solidFill>
                <a:highlight>
                  <a:srgbClr val="FCE5CD"/>
                </a:highlight>
                <a:latin typeface="Verdana"/>
                <a:ea typeface="Verdana"/>
                <a:cs typeface="Verdana"/>
                <a:sym typeface="Verdana"/>
              </a:rPr>
              <a:t>Для відмови від нафти, газу і вугілля шведи впровадили «зелені сертифікати», фіни – «теплові бонуси», а данійці – «системи чистого вимірювання». </a:t>
            </a:r>
            <a:r>
              <a:rPr lang="uk" sz="1000" b="1">
                <a:solidFill>
                  <a:schemeClr val="dk1"/>
                </a:solidFill>
                <a:highlight>
                  <a:srgbClr val="FCE5CD"/>
                </a:highlight>
                <a:latin typeface="Verdana"/>
                <a:ea typeface="Verdana"/>
                <a:cs typeface="Verdana"/>
                <a:sym typeface="Verdana"/>
              </a:rPr>
              <a:t>Швеція </a:t>
            </a:r>
            <a:r>
              <a:rPr lang="uk" sz="1000">
                <a:solidFill>
                  <a:schemeClr val="dk1"/>
                </a:solidFill>
                <a:highlight>
                  <a:srgbClr val="FCE5CD"/>
                </a:highlight>
                <a:latin typeface="Verdana"/>
                <a:ea typeface="Verdana"/>
                <a:cs typeface="Verdana"/>
                <a:sym typeface="Verdana"/>
              </a:rPr>
              <a:t>– чемпіон ЄС з переходу на відновлювану енергію. </a:t>
            </a:r>
            <a:r>
              <a:rPr lang="uk" sz="1000" b="1">
                <a:solidFill>
                  <a:schemeClr val="dk1"/>
                </a:solidFill>
                <a:highlight>
                  <a:srgbClr val="FCE5CD"/>
                </a:highlight>
                <a:latin typeface="Verdana"/>
                <a:ea typeface="Verdana"/>
                <a:cs typeface="Verdana"/>
                <a:sym typeface="Verdana"/>
              </a:rPr>
              <a:t>Фінляндія</a:t>
            </a:r>
            <a:r>
              <a:rPr lang="uk" sz="1000">
                <a:solidFill>
                  <a:schemeClr val="dk1"/>
                </a:solidFill>
                <a:highlight>
                  <a:srgbClr val="FCE5CD"/>
                </a:highlight>
                <a:latin typeface="Verdana"/>
                <a:ea typeface="Verdana"/>
                <a:cs typeface="Verdana"/>
                <a:sym typeface="Verdana"/>
              </a:rPr>
              <a:t> – лідер із виробництва енергії з лісової біомаси. </a:t>
            </a:r>
            <a:r>
              <a:rPr lang="uk" sz="1000" b="1">
                <a:solidFill>
                  <a:schemeClr val="dk1"/>
                </a:solidFill>
                <a:highlight>
                  <a:srgbClr val="FCE5CD"/>
                </a:highlight>
                <a:latin typeface="Verdana"/>
                <a:ea typeface="Verdana"/>
                <a:cs typeface="Verdana"/>
                <a:sym typeface="Verdana"/>
              </a:rPr>
              <a:t>Данія</a:t>
            </a:r>
            <a:r>
              <a:rPr lang="uk" sz="1000">
                <a:solidFill>
                  <a:schemeClr val="dk1"/>
                </a:solidFill>
                <a:highlight>
                  <a:srgbClr val="FCE5CD"/>
                </a:highlight>
                <a:latin typeface="Verdana"/>
                <a:ea typeface="Verdana"/>
                <a:cs typeface="Verdana"/>
                <a:sym typeface="Verdana"/>
              </a:rPr>
              <a:t> – рекордсмен з виробництва вітрової енергії на душу населення.</a:t>
            </a:r>
            <a:endParaRPr sz="1000">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0"/>
              </a:spcAft>
              <a:buNone/>
            </a:pPr>
            <a:r>
              <a:rPr lang="uk" sz="1000">
                <a:solidFill>
                  <a:srgbClr val="4C1130"/>
                </a:solidFill>
                <a:highlight>
                  <a:srgbClr val="FCE5CD"/>
                </a:highlight>
                <a:latin typeface="Verdana"/>
                <a:ea typeface="Verdana"/>
                <a:cs typeface="Verdana"/>
                <a:sym typeface="Verdana"/>
              </a:rPr>
              <a:t>     Отже,чим менше енергії ми споживаємо, тим менше шкоди довкіллю завдаємо і тим легше буде поступово заміщувати брудне паливо більш чистими та безпечними відновлюваними джерелами енергії (сонце, вітер, біомаса тощо).</a:t>
            </a:r>
            <a:endParaRPr sz="1000">
              <a:solidFill>
                <a:srgbClr val="4C1130"/>
              </a:solidFill>
              <a:highlight>
                <a:srgbClr val="FCE5CD"/>
              </a:highlight>
              <a:latin typeface="Verdana"/>
              <a:ea typeface="Verdana"/>
              <a:cs typeface="Verdana"/>
              <a:sym typeface="Verdana"/>
            </a:endParaRPr>
          </a:p>
          <a:p>
            <a:pPr marL="457200" lvl="0" indent="-292100" algn="l" rtl="0">
              <a:lnSpc>
                <a:spcPct val="115000"/>
              </a:lnSpc>
              <a:spcBef>
                <a:spcPts val="400"/>
              </a:spcBef>
              <a:spcAft>
                <a:spcPts val="0"/>
              </a:spcAft>
              <a:buClr>
                <a:srgbClr val="4C1130"/>
              </a:buClr>
              <a:buSzPts val="1000"/>
              <a:buFont typeface="Verdana"/>
              <a:buChar char="●"/>
            </a:pPr>
            <a:r>
              <a:rPr lang="uk" sz="1000" b="1" u="sng">
                <a:solidFill>
                  <a:srgbClr val="4C1130"/>
                </a:solidFill>
                <a:highlight>
                  <a:srgbClr val="FCE5CD"/>
                </a:highlight>
                <a:latin typeface="Verdana"/>
                <a:ea typeface="Verdana"/>
                <a:cs typeface="Verdana"/>
                <a:sym typeface="Verdana"/>
              </a:rPr>
              <a:t>Поступовий перехід на відновлювані джерела енергії(ВДЕ), вивчаючи та впроваджуючи досвіду країн, які досягли успішних результатів у цьому напрямку</a:t>
            </a:r>
            <a:r>
              <a:rPr lang="uk" sz="1000" b="1">
                <a:solidFill>
                  <a:srgbClr val="4C1130"/>
                </a:solidFill>
                <a:highlight>
                  <a:srgbClr val="FCE5CD"/>
                </a:highlight>
                <a:latin typeface="Verdana"/>
                <a:ea typeface="Verdana"/>
                <a:cs typeface="Verdana"/>
                <a:sym typeface="Verdana"/>
              </a:rPr>
              <a:t>, </a:t>
            </a:r>
            <a:r>
              <a:rPr lang="uk" sz="1000" b="1" u="sng">
                <a:solidFill>
                  <a:srgbClr val="4C1130"/>
                </a:solidFill>
                <a:highlight>
                  <a:srgbClr val="FCE5CD"/>
                </a:highlight>
                <a:latin typeface="Verdana"/>
                <a:ea typeface="Verdana"/>
                <a:cs typeface="Verdana"/>
                <a:sym typeface="Verdana"/>
              </a:rPr>
              <a:t>зокрема згаданих вище</a:t>
            </a:r>
            <a:endParaRPr sz="1000" b="1" u="sng">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0"/>
              </a:spcAft>
              <a:buNone/>
            </a:pPr>
            <a:r>
              <a:rPr lang="uk" sz="1000" b="1">
                <a:solidFill>
                  <a:srgbClr val="4C1130"/>
                </a:solidFill>
                <a:highlight>
                  <a:srgbClr val="FCE5CD"/>
                </a:highlight>
                <a:latin typeface="Verdana"/>
                <a:ea typeface="Verdana"/>
                <a:cs typeface="Verdana"/>
                <a:sym typeface="Verdana"/>
              </a:rPr>
              <a:t>       Албанія, Бутан, Ефіопія, Ісландія, Непал, Парагвай та Республіка Конго</a:t>
            </a:r>
            <a:r>
              <a:rPr lang="uk" sz="1000">
                <a:solidFill>
                  <a:srgbClr val="4C1130"/>
                </a:solidFill>
                <a:highlight>
                  <a:srgbClr val="FCE5CD"/>
                </a:highlight>
                <a:latin typeface="Verdana"/>
                <a:ea typeface="Verdana"/>
                <a:cs typeface="Verdana"/>
                <a:sym typeface="Verdana"/>
              </a:rPr>
              <a:t> повністю відмовилися від викопного палива для генерації електроенергії, перейшовши на 100% відновлювану енергетику.</a:t>
            </a:r>
            <a:endParaRPr sz="1000">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0"/>
              </a:spcAft>
              <a:buNone/>
            </a:pPr>
            <a:r>
              <a:rPr lang="uk" sz="1000">
                <a:solidFill>
                  <a:srgbClr val="4C1130"/>
                </a:solidFill>
                <a:highlight>
                  <a:srgbClr val="FCE5CD"/>
                </a:highlight>
                <a:latin typeface="Verdana"/>
                <a:ea typeface="Verdana"/>
                <a:cs typeface="Verdana"/>
                <a:sym typeface="Verdana"/>
              </a:rPr>
              <a:t>      За результатами  українських та міжнародних досліджень (</a:t>
            </a:r>
            <a:r>
              <a:rPr lang="uk" sz="1000" u="sng">
                <a:solidFill>
                  <a:srgbClr val="4C1130"/>
                </a:solidFill>
                <a:highlight>
                  <a:srgbClr val="FCE5CD"/>
                </a:highlight>
                <a:latin typeface="Verdana"/>
                <a:ea typeface="Verdana"/>
                <a:cs typeface="Verdana"/>
                <a:sym typeface="Verdana"/>
              </a:rPr>
              <a:t>Представництво Фонду ім. Гайнріха Бьолля в Україні</a:t>
            </a:r>
            <a:r>
              <a:rPr lang="uk" sz="1000">
                <a:solidFill>
                  <a:srgbClr val="4C1130"/>
                </a:solidFill>
                <a:highlight>
                  <a:srgbClr val="FCE5CD"/>
                </a:highlight>
                <a:latin typeface="Verdana"/>
                <a:ea typeface="Verdana"/>
                <a:cs typeface="Verdana"/>
                <a:sym typeface="Verdana"/>
              </a:rPr>
              <a:t>), максимальний перехід на ВДЕ є досяжним для України в перспективі 30 років. Сонячна та вітрова енергетика вже досягли необхідного технічного та економічного рівня для широкого впровадження. Вони дозволяють забезпечувати зростаючі потреби в електроенергії, заміщуючи старі потужності вугільної енергетики. В поєднанні з іншими відновлюваними джерелами (геотермальна, біо- та гідроенергетика) і технологіями зберігання та перетворення енергії, можна повністю забезпечити всі потреби суспільства в енергії. На відміну від атомної енергетики та викопного палива, ВДЕ не руйнують довкілля та є невичерпними. </a:t>
            </a:r>
            <a:endParaRPr sz="1000">
              <a:solidFill>
                <a:srgbClr val="4C1130"/>
              </a:solidFill>
              <a:highlight>
                <a:srgbClr val="FCE5CD"/>
              </a:highlight>
              <a:latin typeface="Verdana"/>
              <a:ea typeface="Verdana"/>
              <a:cs typeface="Verdana"/>
              <a:sym typeface="Verdana"/>
            </a:endParaRPr>
          </a:p>
          <a:p>
            <a:pPr marL="0" lvl="0" indent="0" algn="l" rtl="0">
              <a:lnSpc>
                <a:spcPct val="115000"/>
              </a:lnSpc>
              <a:spcBef>
                <a:spcPts val="400"/>
              </a:spcBef>
              <a:spcAft>
                <a:spcPts val="400"/>
              </a:spcAft>
              <a:buNone/>
            </a:pP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B0000"/>
            </a:gs>
            <a:gs pos="41000">
              <a:srgbClr val="CC4125"/>
            </a:gs>
            <a:gs pos="100000">
              <a:srgbClr val="540303"/>
            </a:gs>
          </a:gsLst>
          <a:path path="circle">
            <a:fillToRect l="50000" t="50000" r="50000" b="50000"/>
          </a:path>
          <a:tileRect/>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75" y="0"/>
            <a:ext cx="9144000" cy="514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endParaRPr sz="3000" b="1" i="1">
              <a:solidFill>
                <a:srgbClr val="FFF2CC"/>
              </a:solidFill>
              <a:latin typeface="Verdana"/>
              <a:ea typeface="Verdana"/>
              <a:cs typeface="Verdana"/>
              <a:sym typeface="Verdana"/>
            </a:endParaRPr>
          </a:p>
          <a:p>
            <a:pPr marL="0" lvl="0" indent="0" algn="r" rtl="0">
              <a:spcBef>
                <a:spcPts val="0"/>
              </a:spcBef>
              <a:spcAft>
                <a:spcPts val="0"/>
              </a:spcAft>
              <a:buNone/>
            </a:pPr>
            <a:endParaRPr sz="2400" b="1" i="1">
              <a:solidFill>
                <a:srgbClr val="FFF2CC"/>
              </a:solidFill>
              <a:latin typeface="Verdana"/>
              <a:ea typeface="Verdana"/>
              <a:cs typeface="Verdana"/>
              <a:sym typeface="Verdana"/>
            </a:endParaRPr>
          </a:p>
        </p:txBody>
      </p:sp>
      <p:sp>
        <p:nvSpPr>
          <p:cNvPr id="60" name="Google Shape;60;p14"/>
          <p:cNvSpPr txBox="1"/>
          <p:nvPr/>
        </p:nvSpPr>
        <p:spPr>
          <a:xfrm>
            <a:off x="0" y="0"/>
            <a:ext cx="91440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uk" sz="2400" b="1">
                <a:solidFill>
                  <a:srgbClr val="FCE5CD"/>
                </a:solidFill>
                <a:latin typeface="Verdana"/>
                <a:ea typeface="Verdana"/>
                <a:cs typeface="Verdana"/>
                <a:sym typeface="Verdana"/>
              </a:rPr>
              <a:t>ЧОМУ ЦЯ ТЕМА Є АКТУАЛЬНОЮ ?</a:t>
            </a:r>
            <a:endParaRPr sz="1200">
              <a:solidFill>
                <a:schemeClr val="dk2"/>
              </a:solidFill>
            </a:endParaRPr>
          </a:p>
        </p:txBody>
      </p:sp>
      <p:sp>
        <p:nvSpPr>
          <p:cNvPr id="61" name="Google Shape;61;p14"/>
          <p:cNvSpPr txBox="1"/>
          <p:nvPr/>
        </p:nvSpPr>
        <p:spPr>
          <a:xfrm>
            <a:off x="0" y="518500"/>
            <a:ext cx="9144000" cy="45840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uk" sz="1200">
                <a:solidFill>
                  <a:srgbClr val="FCE5CD"/>
                </a:solidFill>
                <a:latin typeface="Verdana"/>
                <a:ea typeface="Verdana"/>
                <a:cs typeface="Verdana"/>
                <a:sym typeface="Verdana"/>
              </a:rPr>
              <a:t> </a:t>
            </a:r>
            <a:r>
              <a:rPr lang="uk" sz="1200">
                <a:solidFill>
                  <a:srgbClr val="4C1130"/>
                </a:solidFill>
                <a:latin typeface="Verdana"/>
                <a:ea typeface="Verdana"/>
                <a:cs typeface="Verdana"/>
                <a:sym typeface="Verdana"/>
              </a:rPr>
              <a:t>     </a:t>
            </a:r>
            <a:r>
              <a:rPr lang="uk" sz="1000">
                <a:solidFill>
                  <a:srgbClr val="4C1130"/>
                </a:solidFill>
                <a:latin typeface="Verdana"/>
                <a:ea typeface="Verdana"/>
                <a:cs typeface="Verdana"/>
                <a:sym typeface="Verdana"/>
              </a:rPr>
              <a:t> </a:t>
            </a:r>
            <a:endParaRPr sz="1000">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endParaRPr sz="1000">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endParaRPr sz="1000">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endParaRPr sz="1000">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endParaRPr sz="1000">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r>
              <a:rPr lang="uk" sz="1000" b="1">
                <a:solidFill>
                  <a:srgbClr val="4C1130"/>
                </a:solidFill>
                <a:latin typeface="Verdana"/>
                <a:ea typeface="Verdana"/>
                <a:cs typeface="Verdana"/>
                <a:sym typeface="Verdana"/>
              </a:rPr>
              <a:t> </a:t>
            </a:r>
            <a:endParaRPr sz="1000" b="1">
              <a:solidFill>
                <a:srgbClr val="4C1130"/>
              </a:solidFill>
              <a:latin typeface="Verdana"/>
              <a:ea typeface="Verdana"/>
              <a:cs typeface="Verdana"/>
              <a:sym typeface="Verdana"/>
            </a:endParaRPr>
          </a:p>
          <a:p>
            <a:pPr marL="0" lvl="0" indent="0" algn="l" rtl="0">
              <a:lnSpc>
                <a:spcPct val="100000"/>
              </a:lnSpc>
              <a:spcBef>
                <a:spcPts val="1200"/>
              </a:spcBef>
              <a:spcAft>
                <a:spcPts val="0"/>
              </a:spcAft>
              <a:buNone/>
            </a:pPr>
            <a:endParaRPr sz="1200">
              <a:solidFill>
                <a:srgbClr val="FCE5CD"/>
              </a:solidFill>
              <a:highlight>
                <a:srgbClr val="FCE5CD"/>
              </a:highlight>
              <a:latin typeface="Verdana"/>
              <a:ea typeface="Verdana"/>
              <a:cs typeface="Verdana"/>
              <a:sym typeface="Verdana"/>
            </a:endParaRPr>
          </a:p>
        </p:txBody>
      </p:sp>
      <p:sp>
        <p:nvSpPr>
          <p:cNvPr id="62" name="Google Shape;62;p14"/>
          <p:cNvSpPr txBox="1"/>
          <p:nvPr/>
        </p:nvSpPr>
        <p:spPr>
          <a:xfrm>
            <a:off x="-225" y="518500"/>
            <a:ext cx="9144000" cy="11568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uk" sz="1000">
                <a:solidFill>
                  <a:srgbClr val="4C1130"/>
                </a:solidFill>
                <a:latin typeface="Verdana"/>
                <a:ea typeface="Verdana"/>
                <a:cs typeface="Verdana"/>
                <a:sym typeface="Verdana"/>
              </a:rPr>
              <a:t>    Світ з кожним роком стає все більш модернізованим, а разом з цим стає все більш забрудненим, що, в свою чергу, вимагає постійного моніторингу, аналізу та пошуку шляхів мінімізації шкідливого впливу на довкілля, зокрема </a:t>
            </a:r>
            <a:r>
              <a:rPr lang="uk" sz="1000" b="1">
                <a:solidFill>
                  <a:srgbClr val="4C1130"/>
                </a:solidFill>
                <a:latin typeface="Verdana"/>
                <a:ea typeface="Verdana"/>
                <a:cs typeface="Verdana"/>
                <a:sym typeface="Verdana"/>
              </a:rPr>
              <a:t>викидів CO2</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uk" sz="1000">
                <a:solidFill>
                  <a:srgbClr val="4C1130"/>
                </a:solidFill>
                <a:latin typeface="Verdana"/>
                <a:ea typeface="Verdana"/>
                <a:cs typeface="Verdana"/>
                <a:sym typeface="Verdana"/>
              </a:rPr>
              <a:t>    До первинних джерел енергії відносяться </a:t>
            </a:r>
            <a:r>
              <a:rPr lang="uk" sz="1000" b="1">
                <a:solidFill>
                  <a:srgbClr val="4C1130"/>
                </a:solidFill>
                <a:latin typeface="Verdana"/>
                <a:ea typeface="Verdana"/>
                <a:cs typeface="Verdana"/>
                <a:sym typeface="Verdana"/>
              </a:rPr>
              <a:t>вугілля, природний газ, атомна електроенергія, нафта та інші рідини та відновлювані джерела</a:t>
            </a:r>
            <a:r>
              <a:rPr lang="uk" sz="1000">
                <a:solidFill>
                  <a:srgbClr val="4C1130"/>
                </a:solidFill>
                <a:latin typeface="Verdana"/>
                <a:ea typeface="Verdana"/>
                <a:cs typeface="Verdana"/>
                <a:sym typeface="Verdana"/>
              </a:rPr>
              <a:t>, такі як енергія сонця, енергія вітру, гідроенергія, біомаса, деревина,торф, а також геотермальну енергію, хоча вона є результатом хімічних реакцій і розпаду радіоактивних елементів, запаси яких є обмеженими.</a:t>
            </a:r>
            <a:endParaRPr sz="1000">
              <a:solidFill>
                <a:srgbClr val="4C1130"/>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r>
              <a:rPr lang="uk" sz="1000">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Енергоефективність економіки</a:t>
            </a:r>
            <a:r>
              <a:rPr lang="uk" sz="1000">
                <a:solidFill>
                  <a:srgbClr val="4C1130"/>
                </a:solidFill>
                <a:latin typeface="Verdana"/>
                <a:ea typeface="Verdana"/>
                <a:cs typeface="Verdana"/>
                <a:sym typeface="Verdana"/>
              </a:rPr>
              <a:t> проявляється у здатності суспільства або окремої організації ефективно використовувати енергію для виробництва товарів і послуг, максимізуючи корисний результат при мінімальному споживанні енергетичних ресурсів.</a:t>
            </a:r>
            <a:endParaRPr sz="1000">
              <a:solidFill>
                <a:srgbClr val="4C1130"/>
              </a:solidFill>
              <a:latin typeface="Verdana"/>
              <a:ea typeface="Verdana"/>
              <a:cs typeface="Verdana"/>
              <a:sym typeface="Verdana"/>
            </a:endParaRPr>
          </a:p>
          <a:p>
            <a:pPr marL="0" lvl="0" indent="0" algn="l" rtl="0">
              <a:spcBef>
                <a:spcPts val="0"/>
              </a:spcBef>
              <a:spcAft>
                <a:spcPts val="0"/>
              </a:spcAft>
              <a:buClr>
                <a:schemeClr val="dk1"/>
              </a:buClr>
              <a:buSzPts val="1100"/>
              <a:buFont typeface="Arial"/>
              <a:buNone/>
            </a:pPr>
            <a:endParaRPr sz="1200">
              <a:solidFill>
                <a:srgbClr val="FCE5CD"/>
              </a:solidFill>
              <a:highlight>
                <a:srgbClr val="FCE5CD"/>
              </a:highlight>
              <a:latin typeface="Verdana"/>
              <a:ea typeface="Verdana"/>
              <a:cs typeface="Verdana"/>
              <a:sym typeface="Verdana"/>
            </a:endParaRPr>
          </a:p>
          <a:p>
            <a:pPr marL="0" lvl="0" indent="0" algn="l" rtl="0">
              <a:spcBef>
                <a:spcPts val="1200"/>
              </a:spcBef>
              <a:spcAft>
                <a:spcPts val="0"/>
              </a:spcAft>
              <a:buNone/>
            </a:pPr>
            <a:endParaRPr sz="1800">
              <a:solidFill>
                <a:schemeClr val="dk2"/>
              </a:solidFill>
            </a:endParaRPr>
          </a:p>
        </p:txBody>
      </p:sp>
      <p:sp>
        <p:nvSpPr>
          <p:cNvPr id="63" name="Google Shape;63;p14"/>
          <p:cNvSpPr txBox="1"/>
          <p:nvPr/>
        </p:nvSpPr>
        <p:spPr>
          <a:xfrm>
            <a:off x="-275" y="1740950"/>
            <a:ext cx="4478100" cy="33615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uk" sz="1000">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Мета  даного проєкту</a:t>
            </a:r>
            <a:r>
              <a:rPr lang="uk" sz="1000">
                <a:solidFill>
                  <a:srgbClr val="4C1130"/>
                </a:solidFill>
                <a:latin typeface="Verdana"/>
                <a:ea typeface="Verdana"/>
                <a:cs typeface="Verdana"/>
                <a:sym typeface="Verdana"/>
              </a:rPr>
              <a:t> :</a:t>
            </a:r>
            <a:endParaRPr sz="1000">
              <a:solidFill>
                <a:srgbClr val="4C1130"/>
              </a:solidFill>
              <a:latin typeface="Verdana"/>
              <a:ea typeface="Verdana"/>
              <a:cs typeface="Verdana"/>
              <a:sym typeface="Verdana"/>
            </a:endParaRPr>
          </a:p>
          <a:p>
            <a:pPr marL="89999" lvl="0" indent="26499" algn="l" rtl="0">
              <a:spcBef>
                <a:spcPts val="4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оцінка  впливу споживання різних типів первинних джерел енергії на забруднення навколишнього середовища через викиди СО2, визначити частку відновлювальних джерел у загальній структурі та визначити тенденції їх використання;</a:t>
            </a:r>
            <a:endParaRPr sz="1000">
              <a:solidFill>
                <a:srgbClr val="4C1130"/>
              </a:solidFill>
              <a:latin typeface="Verdana"/>
              <a:ea typeface="Verdana"/>
              <a:cs typeface="Verdana"/>
              <a:sym typeface="Verdana"/>
            </a:endParaRPr>
          </a:p>
          <a:p>
            <a:pPr marL="89999" lvl="0" indent="26499" algn="l" rtl="0">
              <a:spcBef>
                <a:spcPts val="4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аналіз енергоефективності економіки </a:t>
            </a:r>
            <a:r>
              <a:rPr lang="uk" sz="1000" b="1">
                <a:solidFill>
                  <a:srgbClr val="4C1130"/>
                </a:solidFill>
                <a:latin typeface="Verdana"/>
                <a:ea typeface="Verdana"/>
                <a:cs typeface="Verdana"/>
                <a:sym typeface="Verdana"/>
              </a:rPr>
              <a:t>України</a:t>
            </a:r>
            <a:r>
              <a:rPr lang="uk" sz="1000">
                <a:solidFill>
                  <a:srgbClr val="4C1130"/>
                </a:solidFill>
                <a:latin typeface="Verdana"/>
                <a:ea typeface="Verdana"/>
                <a:cs typeface="Verdana"/>
                <a:sym typeface="Verdana"/>
              </a:rPr>
              <a:t> у порівнянні з економікою </a:t>
            </a:r>
            <a:r>
              <a:rPr lang="uk" sz="1000" b="1">
                <a:solidFill>
                  <a:srgbClr val="4C1130"/>
                </a:solidFill>
                <a:latin typeface="Verdana"/>
                <a:ea typeface="Verdana"/>
                <a:cs typeface="Verdana"/>
                <a:sym typeface="Verdana"/>
              </a:rPr>
              <a:t>світу </a:t>
            </a:r>
            <a:r>
              <a:rPr lang="uk" sz="1000">
                <a:solidFill>
                  <a:srgbClr val="4C1130"/>
                </a:solidFill>
                <a:latin typeface="Verdana"/>
                <a:ea typeface="Verdana"/>
                <a:cs typeface="Verdana"/>
                <a:sym typeface="Verdana"/>
              </a:rPr>
              <a:t>через показники енергоємності на душу населення та енергоємності на одиницю ВВП.</a:t>
            </a:r>
            <a:endParaRPr sz="1000">
              <a:solidFill>
                <a:srgbClr val="4C1130"/>
              </a:solidFill>
              <a:latin typeface="Verdana"/>
              <a:ea typeface="Verdana"/>
              <a:cs typeface="Verdana"/>
              <a:sym typeface="Verdana"/>
            </a:endParaRPr>
          </a:p>
          <a:p>
            <a:pPr marL="0" lvl="0" indent="0" algn="l" rtl="0">
              <a:spcBef>
                <a:spcPts val="400"/>
              </a:spcBef>
              <a:spcAft>
                <a:spcPts val="0"/>
              </a:spcAft>
              <a:buNone/>
            </a:pPr>
            <a:endParaRPr sz="1000">
              <a:solidFill>
                <a:srgbClr val="4C1130"/>
              </a:solidFill>
              <a:latin typeface="Verdana"/>
              <a:ea typeface="Verdana"/>
              <a:cs typeface="Verdana"/>
              <a:sym typeface="Verdana"/>
            </a:endParaRPr>
          </a:p>
          <a:p>
            <a:pPr marL="0" lvl="0" indent="0" algn="l" rtl="0">
              <a:spcBef>
                <a:spcPts val="0"/>
              </a:spcBef>
              <a:spcAft>
                <a:spcPts val="0"/>
              </a:spcAft>
              <a:buNone/>
            </a:pPr>
            <a:r>
              <a:rPr lang="uk" sz="1000">
                <a:solidFill>
                  <a:srgbClr val="4C1130"/>
                </a:solidFill>
                <a:latin typeface="Verdana"/>
                <a:ea typeface="Verdana"/>
                <a:cs typeface="Verdana"/>
                <a:sym typeface="Verdana"/>
              </a:rPr>
              <a:t>       Для України, покращення енергоефективності та максимальний перехід на відновлювані джерела енергії став зараз просто критично важливим, ще й через знищення (</a:t>
            </a:r>
            <a:r>
              <a:rPr lang="uk" sz="1000" b="1">
                <a:solidFill>
                  <a:srgbClr val="4C1130"/>
                </a:solidFill>
                <a:latin typeface="Verdana"/>
                <a:ea typeface="Verdana"/>
                <a:cs typeface="Verdana"/>
                <a:sym typeface="Verdana"/>
              </a:rPr>
              <a:t>Каховська ГЕС,Трипільська ТЕС, Зміївська ТЕС</a:t>
            </a:r>
            <a:r>
              <a:rPr lang="uk" sz="1000">
                <a:solidFill>
                  <a:srgbClr val="4C1130"/>
                </a:solidFill>
                <a:latin typeface="Verdana"/>
                <a:ea typeface="Verdana"/>
                <a:cs typeface="Verdana"/>
                <a:sym typeface="Verdana"/>
              </a:rPr>
              <a:t>) та пошкодження енергетичної інфраструктури (</a:t>
            </a:r>
            <a:r>
              <a:rPr lang="uk" sz="1000" b="1">
                <a:solidFill>
                  <a:srgbClr val="4C1130"/>
                </a:solidFill>
                <a:latin typeface="Verdana"/>
                <a:ea typeface="Verdana"/>
                <a:cs typeface="Verdana"/>
                <a:sym typeface="Verdana"/>
              </a:rPr>
              <a:t>Дніпровська ГЕС,  Бурштинська ТЕС, Добротвірська ТЕС, Ладижинська ТЕС</a:t>
            </a:r>
            <a:r>
              <a:rPr lang="uk" sz="1000">
                <a:solidFill>
                  <a:srgbClr val="4C1130"/>
                </a:solidFill>
                <a:latin typeface="Verdana"/>
                <a:ea typeface="Verdana"/>
                <a:cs typeface="Verdana"/>
                <a:sym typeface="Verdana"/>
              </a:rPr>
              <a:t>) та окупації територій, на яких знаходяться основні об’єкти виробництва енергії (</a:t>
            </a:r>
            <a:r>
              <a:rPr lang="uk" sz="1000" b="1">
                <a:solidFill>
                  <a:srgbClr val="4C1130"/>
                </a:solidFill>
                <a:latin typeface="Verdana"/>
                <a:ea typeface="Verdana"/>
                <a:cs typeface="Verdana"/>
                <a:sym typeface="Verdana"/>
              </a:rPr>
              <a:t>Луганська ТЕС, Вуглегірська ТЕС, Запорізька АЕС, Запорізька ТЕС</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p:txBody>
      </p:sp>
      <p:pic>
        <p:nvPicPr>
          <p:cNvPr id="64" name="Google Shape;64;p14"/>
          <p:cNvPicPr preferRelativeResize="0"/>
          <p:nvPr/>
        </p:nvPicPr>
        <p:blipFill>
          <a:blip r:embed="rId3">
            <a:alphaModFix/>
          </a:blip>
          <a:stretch>
            <a:fillRect/>
          </a:stretch>
        </p:blipFill>
        <p:spPr>
          <a:xfrm>
            <a:off x="4477825" y="1716350"/>
            <a:ext cx="4666175" cy="336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0" y="557100"/>
            <a:ext cx="9144000" cy="4586400"/>
          </a:xfrm>
          <a:prstGeom prst="rect">
            <a:avLst/>
          </a:prstGeom>
          <a:solidFill>
            <a:srgbClr val="FCE5CD"/>
          </a:solidFill>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uk" sz="1000">
                <a:solidFill>
                  <a:srgbClr val="4C1130"/>
                </a:solidFill>
                <a:latin typeface="Verdana"/>
                <a:ea typeface="Verdana"/>
                <a:cs typeface="Verdana"/>
                <a:sym typeface="Verdana"/>
              </a:rPr>
              <a:t>    Для проекту був використаний наступний датасет:</a:t>
            </a:r>
            <a:endParaRPr sz="1000">
              <a:solidFill>
                <a:srgbClr val="4C1130"/>
              </a:solidFill>
              <a:latin typeface="Verdana"/>
              <a:ea typeface="Verdana"/>
              <a:cs typeface="Verdana"/>
              <a:sym typeface="Verdana"/>
            </a:endParaRPr>
          </a:p>
          <a:p>
            <a:pPr marL="0" lvl="0" indent="0" algn="l" rtl="0">
              <a:lnSpc>
                <a:spcPct val="100000"/>
              </a:lnSpc>
              <a:spcBef>
                <a:spcPts val="400"/>
              </a:spcBef>
              <a:spcAft>
                <a:spcPts val="0"/>
              </a:spcAft>
              <a:buNone/>
            </a:pPr>
            <a:r>
              <a:rPr lang="uk" sz="1000" b="1" i="1">
                <a:solidFill>
                  <a:srgbClr val="4C1130"/>
                </a:solidFill>
                <a:latin typeface="Verdana"/>
                <a:ea typeface="Verdana"/>
                <a:cs typeface="Verdana"/>
                <a:sym typeface="Verdana"/>
              </a:rPr>
              <a:t>https://www.kaggle.com/datasets/lobosi/c02-emission-by-countrys-grouth-and-population/data</a:t>
            </a:r>
            <a:endParaRPr sz="1000" b="1" i="1">
              <a:solidFill>
                <a:srgbClr val="4C1130"/>
              </a:solidFill>
              <a:latin typeface="Verdana"/>
              <a:ea typeface="Verdana"/>
              <a:cs typeface="Verdana"/>
              <a:sym typeface="Verdana"/>
            </a:endParaRPr>
          </a:p>
          <a:p>
            <a:pPr marL="0" lvl="0" indent="0" algn="l" rtl="0">
              <a:lnSpc>
                <a:spcPct val="100000"/>
              </a:lnSpc>
              <a:spcBef>
                <a:spcPts val="400"/>
              </a:spcBef>
              <a:spcAft>
                <a:spcPts val="0"/>
              </a:spcAft>
              <a:buNone/>
            </a:pPr>
            <a:r>
              <a:rPr lang="uk" sz="1000">
                <a:solidFill>
                  <a:srgbClr val="4C1130"/>
                </a:solidFill>
                <a:latin typeface="Verdana"/>
                <a:ea typeface="Verdana"/>
                <a:cs typeface="Verdana"/>
                <a:sym typeface="Verdana"/>
              </a:rPr>
              <a:t>    Він містить перелік важливих факторів, які впливають на викиди C02, включаючи виробництво та споживання кожного типу основного джерела енергії для кожної країни та її щорічний рейтинг забруднення. Він також включає ВВП кожної країни, населення, енергоємність на душу населення (особу) та енергоємність на одиницю ВВП. </a:t>
            </a:r>
            <a:endParaRPr sz="1000" b="1">
              <a:solidFill>
                <a:srgbClr val="4C1130"/>
              </a:solidFill>
              <a:latin typeface="Verdana"/>
              <a:ea typeface="Verdana"/>
              <a:cs typeface="Verdana"/>
              <a:sym typeface="Verdana"/>
            </a:endParaRPr>
          </a:p>
          <a:p>
            <a:pPr marL="0" lvl="0" indent="0" algn="l" rtl="0">
              <a:lnSpc>
                <a:spcPct val="115000"/>
              </a:lnSpc>
              <a:spcBef>
                <a:spcPts val="400"/>
              </a:spcBef>
              <a:spcAft>
                <a:spcPts val="400"/>
              </a:spcAft>
              <a:buNone/>
            </a:pPr>
            <a:endParaRPr sz="1000">
              <a:solidFill>
                <a:srgbClr val="4C1130"/>
              </a:solidFill>
              <a:latin typeface="Verdana"/>
              <a:ea typeface="Verdana"/>
              <a:cs typeface="Verdana"/>
              <a:sym typeface="Verdana"/>
            </a:endParaRPr>
          </a:p>
        </p:txBody>
      </p:sp>
      <p:sp>
        <p:nvSpPr>
          <p:cNvPr id="70" name="Google Shape;70;p15"/>
          <p:cNvSpPr txBox="1"/>
          <p:nvPr/>
        </p:nvSpPr>
        <p:spPr>
          <a:xfrm>
            <a:off x="0" y="34625"/>
            <a:ext cx="17400" cy="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71" name="Google Shape;71;p15"/>
          <p:cNvSpPr txBox="1"/>
          <p:nvPr/>
        </p:nvSpPr>
        <p:spPr>
          <a:xfrm>
            <a:off x="0" y="0"/>
            <a:ext cx="9144000" cy="557100"/>
          </a:xfrm>
          <a:prstGeom prst="rect">
            <a:avLst/>
          </a:prstGeom>
          <a:gradFill>
            <a:gsLst>
              <a:gs pos="0">
                <a:srgbClr val="DB0000"/>
              </a:gs>
              <a:gs pos="58000">
                <a:srgbClr val="4C1130"/>
              </a:gs>
              <a:gs pos="100000">
                <a:srgbClr val="540303"/>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uk" sz="2420" b="1">
                <a:solidFill>
                  <a:srgbClr val="FCE5CD"/>
                </a:solidFill>
                <a:latin typeface="Verdana"/>
                <a:ea typeface="Verdana"/>
                <a:cs typeface="Verdana"/>
                <a:sym typeface="Verdana"/>
              </a:rPr>
              <a:t>ВХІДНІ ДАНІ </a:t>
            </a:r>
            <a:endParaRPr/>
          </a:p>
        </p:txBody>
      </p:sp>
      <p:sp>
        <p:nvSpPr>
          <p:cNvPr id="72" name="Google Shape;72;p15"/>
          <p:cNvSpPr txBox="1"/>
          <p:nvPr/>
        </p:nvSpPr>
        <p:spPr>
          <a:xfrm>
            <a:off x="4504550" y="1508500"/>
            <a:ext cx="4639500" cy="3635100"/>
          </a:xfrm>
          <a:prstGeom prst="rect">
            <a:avLst/>
          </a:prstGeom>
          <a:solidFill>
            <a:srgbClr val="F9CB9C"/>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uk" sz="1000" b="1">
                <a:solidFill>
                  <a:srgbClr val="4C1130"/>
                </a:solidFill>
                <a:highlight>
                  <a:srgbClr val="F9CB9C"/>
                </a:highlight>
                <a:latin typeface="Verdana"/>
                <a:ea typeface="Verdana"/>
                <a:cs typeface="Verdana"/>
                <a:sym typeface="Verdana"/>
              </a:rPr>
              <a:t>Quad Btu - </a:t>
            </a:r>
            <a:r>
              <a:rPr lang="uk" sz="1000">
                <a:solidFill>
                  <a:srgbClr val="4C1130"/>
                </a:solidFill>
                <a:highlight>
                  <a:srgbClr val="F9CB9C"/>
                </a:highlight>
                <a:latin typeface="Verdana"/>
                <a:ea typeface="Verdana"/>
                <a:cs typeface="Verdana"/>
                <a:sym typeface="Verdana"/>
              </a:rPr>
              <a:t>так, як</a:t>
            </a:r>
            <a:r>
              <a:rPr lang="uk" sz="1000" b="1">
                <a:solidFill>
                  <a:srgbClr val="4C1130"/>
                </a:solidFill>
                <a:highlight>
                  <a:srgbClr val="F9CB9C"/>
                </a:highlight>
                <a:latin typeface="Verdana"/>
                <a:ea typeface="Verdana"/>
                <a:cs typeface="Verdana"/>
                <a:sym typeface="Verdana"/>
              </a:rPr>
              <a:t> </a:t>
            </a:r>
            <a:r>
              <a:rPr lang="uk" sz="1000">
                <a:solidFill>
                  <a:srgbClr val="4C1130"/>
                </a:solidFill>
                <a:highlight>
                  <a:srgbClr val="F9CB9C"/>
                </a:highlight>
              </a:rPr>
              <a:t> </a:t>
            </a:r>
            <a:r>
              <a:rPr lang="uk" sz="1000">
                <a:solidFill>
                  <a:srgbClr val="4C1130"/>
                </a:solidFill>
                <a:highlight>
                  <a:srgbClr val="F9CB9C"/>
                </a:highlight>
                <a:latin typeface="Verdana"/>
                <a:ea typeface="Verdana"/>
                <a:cs typeface="Verdana"/>
                <a:sym typeface="Verdana"/>
              </a:rPr>
              <a:t>джерела енергії вимірюються в різних фізичних </a:t>
            </a:r>
            <a:r>
              <a:rPr lang="uk" sz="1000">
                <a:solidFill>
                  <a:srgbClr val="4C1130"/>
                </a:solidFill>
                <a:highlight>
                  <a:srgbClr val="F9CB9C"/>
                </a:highlight>
                <a:uFill>
                  <a:noFill/>
                </a:uFill>
                <a:latin typeface="Verdana"/>
                <a:ea typeface="Verdana"/>
                <a:cs typeface="Verdana"/>
                <a:sym typeface="Verdana"/>
                <a:hlinkClick r:id="rId3">
                  <a:extLst>
                    <a:ext uri="{A12FA001-AC4F-418D-AE19-62706E023703}">
                      <ahyp:hlinkClr xmlns:ahyp="http://schemas.microsoft.com/office/drawing/2018/hyperlinkcolor" val="tx"/>
                    </a:ext>
                  </a:extLst>
                </a:hlinkClick>
              </a:rPr>
              <a:t>одиницях</a:t>
            </a:r>
            <a:r>
              <a:rPr lang="uk" sz="1000">
                <a:solidFill>
                  <a:srgbClr val="4C1130"/>
                </a:solidFill>
                <a:highlight>
                  <a:srgbClr val="F9CB9C"/>
                </a:highlight>
                <a:latin typeface="Verdana"/>
                <a:ea typeface="Verdana"/>
                <a:cs typeface="Verdana"/>
                <a:sym typeface="Verdana"/>
              </a:rPr>
              <a:t> : рідке паливо в барелях або галонах, природний газ в кубічних футах, вугілля в коротких тоннах і електроенергія в кіловатах і кіловат-годинах. Для порівняння різних типів енергії між собою зазвичай використовуються міра теплової енергії - </a:t>
            </a:r>
            <a:r>
              <a:rPr lang="uk" sz="1000" b="1">
                <a:solidFill>
                  <a:srgbClr val="4C1130"/>
                </a:solidFill>
                <a:highlight>
                  <a:srgbClr val="F9CB9C"/>
                </a:highlight>
                <a:uFill>
                  <a:noFill/>
                </a:uFill>
                <a:latin typeface="Verdana"/>
                <a:ea typeface="Verdana"/>
                <a:cs typeface="Verdana"/>
                <a:sym typeface="Verdana"/>
                <a:hlinkClick r:id="rId4">
                  <a:extLst>
                    <a:ext uri="{A12FA001-AC4F-418D-AE19-62706E023703}">
                      <ahyp:hlinkClr xmlns:ahyp="http://schemas.microsoft.com/office/drawing/2018/hyperlinkcolor" val="tx"/>
                    </a:ext>
                  </a:extLst>
                </a:hlinkClick>
              </a:rPr>
              <a:t>британська теплова одиниця</a:t>
            </a:r>
            <a:r>
              <a:rPr lang="uk" sz="1000">
                <a:solidFill>
                  <a:srgbClr val="4C1130"/>
                </a:solidFill>
                <a:highlight>
                  <a:srgbClr val="F9CB9C"/>
                </a:highlight>
                <a:uFill>
                  <a:noFill/>
                </a:uFill>
                <a:latin typeface="Verdana"/>
                <a:ea typeface="Verdana"/>
                <a:cs typeface="Verdana"/>
                <a:sym typeface="Verdana"/>
                <a:hlinkClick r:id="rId4">
                  <a:extLst>
                    <a:ext uri="{A12FA001-AC4F-418D-AE19-62706E023703}">
                      <ahyp:hlinkClr xmlns:ahyp="http://schemas.microsoft.com/office/drawing/2018/hyperlinkcolor" val="tx"/>
                    </a:ext>
                  </a:extLst>
                </a:hlinkClick>
              </a:rPr>
              <a:t> </a:t>
            </a:r>
            <a:r>
              <a:rPr lang="uk" sz="1000" b="1" u="sng">
                <a:solidFill>
                  <a:srgbClr val="4C1130"/>
                </a:solidFill>
                <a:highlight>
                  <a:srgbClr val="F9CB9C"/>
                </a:highlight>
                <a:latin typeface="Verdana"/>
                <a:ea typeface="Verdana"/>
                <a:cs typeface="Verdana"/>
                <a:sym typeface="Verdana"/>
                <a:hlinkClick r:id="rId4">
                  <a:extLst>
                    <a:ext uri="{A12FA001-AC4F-418D-AE19-62706E023703}">
                      <ahyp:hlinkClr xmlns:ahyp="http://schemas.microsoft.com/office/drawing/2018/hyperlinkcolor" val="tx"/>
                    </a:ext>
                  </a:extLst>
                </a:hlinkClick>
              </a:rPr>
              <a:t>(Btu)</a:t>
            </a:r>
            <a:r>
              <a:rPr lang="uk" sz="1000">
                <a:solidFill>
                  <a:srgbClr val="4C1130"/>
                </a:solidFill>
                <a:highlight>
                  <a:srgbClr val="F9CB9C"/>
                </a:highlight>
                <a:latin typeface="Verdana"/>
                <a:ea typeface="Verdana"/>
                <a:cs typeface="Verdana"/>
                <a:sym typeface="Verdana"/>
              </a:rPr>
              <a:t>. </a:t>
            </a:r>
            <a:r>
              <a:rPr lang="uk" sz="1000" b="1">
                <a:solidFill>
                  <a:srgbClr val="4C1130"/>
                </a:solidFill>
                <a:highlight>
                  <a:srgbClr val="F9CB9C"/>
                </a:highlight>
                <a:latin typeface="Verdana"/>
                <a:ea typeface="Verdana"/>
                <a:cs typeface="Verdana"/>
                <a:sym typeface="Verdana"/>
              </a:rPr>
              <a:t>1</a:t>
            </a:r>
            <a:r>
              <a:rPr lang="uk" sz="1000">
                <a:solidFill>
                  <a:srgbClr val="4C1130"/>
                </a:solidFill>
                <a:highlight>
                  <a:srgbClr val="F9CB9C"/>
                </a:highlight>
                <a:latin typeface="Verdana"/>
                <a:ea typeface="Verdana"/>
                <a:cs typeface="Verdana"/>
                <a:sym typeface="Verdana"/>
              </a:rPr>
              <a:t> </a:t>
            </a:r>
            <a:r>
              <a:rPr lang="uk" sz="1000" b="1">
                <a:solidFill>
                  <a:srgbClr val="4C1130"/>
                </a:solidFill>
                <a:highlight>
                  <a:srgbClr val="F9CB9C"/>
                </a:highlight>
                <a:latin typeface="Verdana"/>
                <a:ea typeface="Verdana"/>
                <a:cs typeface="Verdana"/>
                <a:sym typeface="Verdana"/>
              </a:rPr>
              <a:t>(Btu)</a:t>
            </a:r>
            <a:r>
              <a:rPr lang="uk" sz="1000">
                <a:solidFill>
                  <a:srgbClr val="4C1130"/>
                </a:solidFill>
                <a:highlight>
                  <a:srgbClr val="F9CB9C"/>
                </a:highlight>
                <a:latin typeface="Verdana"/>
                <a:ea typeface="Verdana"/>
                <a:cs typeface="Verdana"/>
                <a:sym typeface="Verdana"/>
              </a:rPr>
              <a:t> приблизно дорівнює енергії, що виділяється при горінні сірника, що є дуже мало з точки зору кількості енергії. Тому для зручності використовують за одиницю </a:t>
            </a:r>
            <a:r>
              <a:rPr lang="uk" sz="1000" b="1">
                <a:solidFill>
                  <a:srgbClr val="4C1130"/>
                </a:solidFill>
                <a:highlight>
                  <a:srgbClr val="F9CB9C"/>
                </a:highlight>
                <a:latin typeface="Verdana"/>
                <a:ea typeface="Verdana"/>
                <a:cs typeface="Verdana"/>
                <a:sym typeface="Verdana"/>
              </a:rPr>
              <a:t>1 quad Btu</a:t>
            </a:r>
            <a:r>
              <a:rPr lang="uk" sz="1000">
                <a:solidFill>
                  <a:srgbClr val="4C1130"/>
                </a:solidFill>
                <a:highlight>
                  <a:srgbClr val="F9CB9C"/>
                </a:highlight>
                <a:latin typeface="Verdana"/>
                <a:ea typeface="Verdana"/>
                <a:cs typeface="Verdana"/>
                <a:sym typeface="Verdana"/>
              </a:rPr>
              <a:t> (квадрильйон). Для прикладу,  7,40 мільярдів барелів нафти  — 35,85 квадрильйонів Btu , 32,31 трильйона кубічних футів природного газу— 33,41 квадрильйона Btu,  — 512,64 мільйона коротких тонн вугілля— 9,85 квадрильйона Btu.</a:t>
            </a:r>
            <a:endParaRPr sz="1000">
              <a:solidFill>
                <a:srgbClr val="4C1130"/>
              </a:solidFill>
              <a:highlight>
                <a:srgbClr val="F9CB9C"/>
              </a:highlight>
              <a:latin typeface="Verdana"/>
              <a:ea typeface="Verdana"/>
              <a:cs typeface="Verdana"/>
              <a:sym typeface="Verdana"/>
            </a:endParaRPr>
          </a:p>
          <a:p>
            <a:pPr marL="0" lvl="0" indent="0" algn="l" rtl="0">
              <a:lnSpc>
                <a:spcPct val="115000"/>
              </a:lnSpc>
              <a:spcBef>
                <a:spcPts val="400"/>
              </a:spcBef>
              <a:spcAft>
                <a:spcPts val="0"/>
              </a:spcAft>
              <a:buClr>
                <a:schemeClr val="dk1"/>
              </a:buClr>
              <a:buSzPts val="1100"/>
              <a:buFont typeface="Arial"/>
              <a:buNone/>
            </a:pPr>
            <a:r>
              <a:rPr lang="uk" sz="1000" b="1">
                <a:solidFill>
                  <a:srgbClr val="4C1130"/>
                </a:solidFill>
                <a:highlight>
                  <a:srgbClr val="F9CB9C"/>
                </a:highlight>
                <a:latin typeface="Verdana"/>
                <a:ea typeface="Verdana"/>
                <a:cs typeface="Verdana"/>
                <a:sym typeface="Verdana"/>
              </a:rPr>
              <a:t>Billion 2015$ PPP</a:t>
            </a:r>
            <a:r>
              <a:rPr lang="uk" sz="1000">
                <a:solidFill>
                  <a:srgbClr val="4C1130"/>
                </a:solidFill>
                <a:highlight>
                  <a:srgbClr val="F9CB9C"/>
                </a:highlight>
              </a:rPr>
              <a:t> - мільярд доларів США</a:t>
            </a:r>
            <a:r>
              <a:rPr lang="uk" sz="1000" b="1">
                <a:solidFill>
                  <a:srgbClr val="4C1130"/>
                </a:solidFill>
                <a:highlight>
                  <a:srgbClr val="F9CB9C"/>
                </a:highlight>
              </a:rPr>
              <a:t>, </a:t>
            </a:r>
            <a:r>
              <a:rPr lang="uk" sz="1000">
                <a:solidFill>
                  <a:srgbClr val="4C1130"/>
                </a:solidFill>
                <a:highlight>
                  <a:srgbClr val="F9CB9C"/>
                </a:highlight>
              </a:rPr>
              <a:t>за обмінним курсом паритету купівельної спроможності (ПКС) дорівнює сумі вартості всіх товарів і послуг, вироблених у країні, оцінена за цінами, що діють у Сполучених Штатах у 2015 році.</a:t>
            </a:r>
            <a:endParaRPr sz="1000">
              <a:solidFill>
                <a:srgbClr val="4C1130"/>
              </a:solidFill>
              <a:highlight>
                <a:srgbClr val="F9CB9C"/>
              </a:highlight>
            </a:endParaRPr>
          </a:p>
          <a:p>
            <a:pPr marL="0" lvl="0" indent="0" algn="l" rtl="0">
              <a:lnSpc>
                <a:spcPct val="115000"/>
              </a:lnSpc>
              <a:spcBef>
                <a:spcPts val="400"/>
              </a:spcBef>
              <a:spcAft>
                <a:spcPts val="0"/>
              </a:spcAft>
              <a:buClr>
                <a:schemeClr val="dk1"/>
              </a:buClr>
              <a:buSzPts val="1100"/>
              <a:buFont typeface="Arial"/>
              <a:buNone/>
            </a:pPr>
            <a:r>
              <a:rPr lang="uk" sz="1000" b="1">
                <a:solidFill>
                  <a:srgbClr val="4C1130"/>
                </a:solidFill>
                <a:highlight>
                  <a:srgbClr val="F9CB9C"/>
                </a:highlight>
                <a:latin typeface="Verdana"/>
                <a:ea typeface="Verdana"/>
                <a:cs typeface="Verdana"/>
                <a:sym typeface="Verdana"/>
              </a:rPr>
              <a:t>MMBtu/</a:t>
            </a:r>
            <a:r>
              <a:rPr lang="uk" sz="1000" b="1">
                <a:solidFill>
                  <a:srgbClr val="4C1130"/>
                </a:solidFill>
                <a:highlight>
                  <a:srgbClr val="F9CB9C"/>
                </a:highlight>
              </a:rPr>
              <a:t>person</a:t>
            </a:r>
            <a:r>
              <a:rPr lang="uk" sz="1000" b="1">
                <a:solidFill>
                  <a:srgbClr val="4C1130"/>
                </a:solidFill>
                <a:highlight>
                  <a:srgbClr val="F9CB9C"/>
                </a:highlight>
                <a:latin typeface="Verdana"/>
                <a:ea typeface="Verdana"/>
                <a:cs typeface="Verdana"/>
                <a:sym typeface="Verdana"/>
              </a:rPr>
              <a:t> - </a:t>
            </a:r>
            <a:r>
              <a:rPr lang="uk" sz="1000">
                <a:solidFill>
                  <a:srgbClr val="4C1130"/>
                </a:solidFill>
                <a:highlight>
                  <a:srgbClr val="F9CB9C"/>
                </a:highlight>
                <a:latin typeface="Verdana"/>
                <a:ea typeface="Verdana"/>
                <a:cs typeface="Verdana"/>
                <a:sym typeface="Verdana"/>
              </a:rPr>
              <a:t>відповідно, мільйон одиниць BTU на одну особу</a:t>
            </a:r>
            <a:endParaRPr sz="1000">
              <a:solidFill>
                <a:srgbClr val="4C1130"/>
              </a:solidFill>
              <a:highlight>
                <a:srgbClr val="F9CB9C"/>
              </a:highlight>
              <a:latin typeface="Verdana"/>
              <a:ea typeface="Verdana"/>
              <a:cs typeface="Verdana"/>
              <a:sym typeface="Verdana"/>
            </a:endParaRPr>
          </a:p>
          <a:p>
            <a:pPr marL="0" lvl="0" indent="0" algn="l" rtl="0">
              <a:lnSpc>
                <a:spcPct val="115000"/>
              </a:lnSpc>
              <a:spcBef>
                <a:spcPts val="400"/>
              </a:spcBef>
              <a:spcAft>
                <a:spcPts val="400"/>
              </a:spcAft>
              <a:buClr>
                <a:schemeClr val="dk1"/>
              </a:buClr>
              <a:buSzPts val="1100"/>
              <a:buFont typeface="Arial"/>
              <a:buNone/>
            </a:pPr>
            <a:r>
              <a:rPr lang="uk" sz="1000" b="1">
                <a:solidFill>
                  <a:srgbClr val="4C1130"/>
                </a:solidFill>
                <a:highlight>
                  <a:srgbClr val="F9CB9C"/>
                </a:highlight>
                <a:latin typeface="Verdana"/>
                <a:ea typeface="Verdana"/>
                <a:cs typeface="Verdana"/>
                <a:sym typeface="Verdana"/>
              </a:rPr>
              <a:t>1000 Btu/2015$ GDP PPP </a:t>
            </a:r>
            <a:r>
              <a:rPr lang="uk" sz="1000" b="1">
                <a:solidFill>
                  <a:srgbClr val="4C1130"/>
                </a:solidFill>
                <a:highlight>
                  <a:srgbClr val="F9CB9C"/>
                </a:highlight>
              </a:rPr>
              <a:t> - </a:t>
            </a:r>
            <a:r>
              <a:rPr lang="uk" sz="1000">
                <a:solidFill>
                  <a:srgbClr val="4C1130"/>
                </a:solidFill>
                <a:highlight>
                  <a:srgbClr val="F9CB9C"/>
                </a:highlight>
              </a:rPr>
              <a:t>тисяча одиниць BTU на одиницю ВВП</a:t>
            </a:r>
            <a:endParaRPr sz="1800">
              <a:solidFill>
                <a:srgbClr val="4C1130"/>
              </a:solidFill>
              <a:highlight>
                <a:srgbClr val="F9CB9C"/>
              </a:highlight>
            </a:endParaRPr>
          </a:p>
        </p:txBody>
      </p:sp>
      <p:sp>
        <p:nvSpPr>
          <p:cNvPr id="73" name="Google Shape;73;p15"/>
          <p:cNvSpPr txBox="1"/>
          <p:nvPr/>
        </p:nvSpPr>
        <p:spPr>
          <a:xfrm>
            <a:off x="0" y="1508375"/>
            <a:ext cx="4504500" cy="3635100"/>
          </a:xfrm>
          <a:prstGeom prst="rect">
            <a:avLst/>
          </a:prstGeom>
          <a:solidFill>
            <a:srgbClr val="FCE5CD"/>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uk" sz="1000" b="1">
                <a:solidFill>
                  <a:srgbClr val="4C1130"/>
                </a:solidFill>
                <a:latin typeface="Verdana"/>
                <a:ea typeface="Verdana"/>
                <a:cs typeface="Verdana"/>
                <a:sym typeface="Verdana"/>
              </a:rPr>
              <a:t>- Country</a:t>
            </a:r>
            <a:r>
              <a:rPr lang="uk" sz="1000">
                <a:solidFill>
                  <a:srgbClr val="4C1130"/>
                </a:solidFill>
                <a:latin typeface="Verdana"/>
                <a:ea typeface="Verdana"/>
                <a:cs typeface="Verdana"/>
                <a:sym typeface="Verdana"/>
              </a:rPr>
              <a:t> - країна, про яку йдеться</a:t>
            </a:r>
            <a:endParaRPr sz="1000">
              <a:solidFill>
                <a:srgbClr val="4C1130"/>
              </a:solidFill>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Energy_type</a:t>
            </a:r>
            <a:r>
              <a:rPr lang="uk" sz="1000">
                <a:solidFill>
                  <a:srgbClr val="4C1130"/>
                </a:solidFill>
                <a:latin typeface="Verdana"/>
                <a:ea typeface="Verdana"/>
                <a:cs typeface="Verdana"/>
                <a:sym typeface="Verdana"/>
              </a:rPr>
              <a:t> – тип джерела енергії</a:t>
            </a:r>
            <a:endParaRPr sz="1000">
              <a:solidFill>
                <a:srgbClr val="4C1130"/>
              </a:solidFill>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Year</a:t>
            </a:r>
            <a:r>
              <a:rPr lang="uk" sz="1000">
                <a:solidFill>
                  <a:srgbClr val="4C1130"/>
                </a:solidFill>
                <a:latin typeface="Verdana"/>
                <a:ea typeface="Verdana"/>
                <a:cs typeface="Verdana"/>
                <a:sym typeface="Verdana"/>
              </a:rPr>
              <a:t> - Рік запису даних</a:t>
            </a:r>
            <a:endParaRPr sz="1000">
              <a:solidFill>
                <a:srgbClr val="4C1130"/>
              </a:solidFill>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Energy_consumption</a:t>
            </a:r>
            <a:r>
              <a:rPr lang="uk" sz="1000">
                <a:solidFill>
                  <a:srgbClr val="4C1130"/>
                </a:solidFill>
                <a:latin typeface="Verdana"/>
                <a:ea typeface="Verdana"/>
                <a:cs typeface="Verdana"/>
                <a:sym typeface="Verdana"/>
              </a:rPr>
              <a:t> - кількість споживання для конкретного джерела енергії, виміряна </a:t>
            </a:r>
            <a:r>
              <a:rPr lang="uk" sz="1000" b="1">
                <a:solidFill>
                  <a:srgbClr val="4C1130"/>
                </a:solidFill>
                <a:latin typeface="Verdana"/>
                <a:ea typeface="Verdana"/>
                <a:cs typeface="Verdana"/>
                <a:sym typeface="Verdana"/>
              </a:rPr>
              <a:t>(quad Btu)</a:t>
            </a:r>
            <a:endParaRPr sz="1000" b="1">
              <a:solidFill>
                <a:srgbClr val="4C1130"/>
              </a:solidFill>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Energy_production</a:t>
            </a:r>
            <a:r>
              <a:rPr lang="uk" sz="1000">
                <a:solidFill>
                  <a:srgbClr val="4C1130"/>
                </a:solidFill>
                <a:latin typeface="Verdana"/>
                <a:ea typeface="Verdana"/>
                <a:cs typeface="Verdana"/>
                <a:sym typeface="Verdana"/>
              </a:rPr>
              <a:t> – обсяг виробництва для певного джерела енергії, виміряний </a:t>
            </a:r>
            <a:r>
              <a:rPr lang="uk" sz="1000" b="1">
                <a:solidFill>
                  <a:srgbClr val="4C1130"/>
                </a:solidFill>
                <a:latin typeface="Verdana"/>
                <a:ea typeface="Verdana"/>
                <a:cs typeface="Verdana"/>
                <a:sym typeface="Verdana"/>
              </a:rPr>
              <a:t>(quad Btu)</a:t>
            </a:r>
            <a:endParaRPr sz="1000" b="1">
              <a:solidFill>
                <a:srgbClr val="4C1130"/>
              </a:solidFill>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GDP</a:t>
            </a:r>
            <a:r>
              <a:rPr lang="uk" sz="1000">
                <a:solidFill>
                  <a:srgbClr val="4C1130"/>
                </a:solidFill>
                <a:latin typeface="Verdana"/>
                <a:ea typeface="Verdana"/>
                <a:cs typeface="Verdana"/>
                <a:sym typeface="Verdana"/>
              </a:rPr>
              <a:t> - ВВП країни за паритетом купівельної спроможності, виміряний </a:t>
            </a:r>
            <a:r>
              <a:rPr lang="uk" sz="1000" b="1">
                <a:solidFill>
                  <a:srgbClr val="4C1130"/>
                </a:solidFill>
                <a:latin typeface="Verdana"/>
                <a:ea typeface="Verdana"/>
                <a:cs typeface="Verdana"/>
                <a:sym typeface="Verdana"/>
              </a:rPr>
              <a:t>(</a:t>
            </a:r>
            <a:r>
              <a:rPr lang="uk" sz="1000" b="1">
                <a:solidFill>
                  <a:srgbClr val="4C1130"/>
                </a:solidFill>
                <a:highlight>
                  <a:srgbClr val="FCE5CD"/>
                </a:highlight>
                <a:latin typeface="Verdana"/>
                <a:ea typeface="Verdana"/>
                <a:cs typeface="Verdana"/>
                <a:sym typeface="Verdana"/>
              </a:rPr>
              <a:t>Billion 2015$ PPP)</a:t>
            </a:r>
            <a:endParaRPr sz="1000">
              <a:solidFill>
                <a:srgbClr val="4C1130"/>
              </a:solidFill>
              <a:highlight>
                <a:srgbClr val="FCE5CD"/>
              </a:highlight>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highlight>
                  <a:srgbClr val="FCE5CD"/>
                </a:highlight>
                <a:latin typeface="Verdana"/>
                <a:ea typeface="Verdana"/>
                <a:cs typeface="Verdana"/>
                <a:sym typeface="Verdana"/>
              </a:rPr>
              <a:t>- Population</a:t>
            </a:r>
            <a:r>
              <a:rPr lang="uk" sz="1000">
                <a:solidFill>
                  <a:srgbClr val="4C1130"/>
                </a:solidFill>
                <a:highlight>
                  <a:srgbClr val="FCE5CD"/>
                </a:highlight>
                <a:latin typeface="Verdana"/>
                <a:ea typeface="Verdana"/>
                <a:cs typeface="Verdana"/>
                <a:sym typeface="Verdana"/>
              </a:rPr>
              <a:t> - чисельність населення певної країни, виміряна в </a:t>
            </a:r>
            <a:r>
              <a:rPr lang="uk" sz="1000" b="1">
                <a:solidFill>
                  <a:srgbClr val="4C1130"/>
                </a:solidFill>
                <a:highlight>
                  <a:srgbClr val="FCE5CD"/>
                </a:highlight>
                <a:latin typeface="Verdana"/>
                <a:ea typeface="Verdana"/>
                <a:cs typeface="Verdana"/>
                <a:sym typeface="Verdana"/>
              </a:rPr>
              <a:t>(Mperson)</a:t>
            </a:r>
            <a:endParaRPr sz="1000" b="1">
              <a:solidFill>
                <a:srgbClr val="4C1130"/>
              </a:solidFill>
              <a:highlight>
                <a:srgbClr val="FCE5CD"/>
              </a:highlight>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latin typeface="Verdana"/>
                <a:ea typeface="Verdana"/>
                <a:cs typeface="Verdana"/>
                <a:sym typeface="Verdana"/>
              </a:rPr>
              <a:t>- Energy_intensity_per_capita</a:t>
            </a:r>
            <a:r>
              <a:rPr lang="uk" sz="1000">
                <a:solidFill>
                  <a:srgbClr val="4C1130"/>
                </a:solidFill>
                <a:latin typeface="Verdana"/>
                <a:ea typeface="Verdana"/>
                <a:cs typeface="Verdana"/>
                <a:sym typeface="Verdana"/>
              </a:rPr>
              <a:t> – енергоємність (показник енергоефективності економіки), розраховується як одиниці енергії на одиницю жителя, вимірюється </a:t>
            </a:r>
            <a:r>
              <a:rPr lang="uk" sz="1000" b="1">
                <a:solidFill>
                  <a:srgbClr val="4C1130"/>
                </a:solidFill>
                <a:latin typeface="Verdana"/>
                <a:ea typeface="Verdana"/>
                <a:cs typeface="Verdana"/>
                <a:sym typeface="Verdana"/>
              </a:rPr>
              <a:t>(MMB</a:t>
            </a:r>
            <a:r>
              <a:rPr lang="uk" sz="1000" b="1">
                <a:solidFill>
                  <a:srgbClr val="4C1130"/>
                </a:solidFill>
                <a:highlight>
                  <a:srgbClr val="FCE5CD"/>
                </a:highlight>
                <a:latin typeface="Verdana"/>
                <a:ea typeface="Verdana"/>
                <a:cs typeface="Verdana"/>
                <a:sym typeface="Verdana"/>
              </a:rPr>
              <a:t>tu/person)</a:t>
            </a:r>
            <a:endParaRPr sz="1000" b="1">
              <a:solidFill>
                <a:srgbClr val="4C1130"/>
              </a:solidFill>
              <a:highlight>
                <a:srgbClr val="FCE5CD"/>
              </a:highlight>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highlight>
                  <a:srgbClr val="FCE5CD"/>
                </a:highlight>
                <a:latin typeface="Verdana"/>
                <a:ea typeface="Verdana"/>
                <a:cs typeface="Verdana"/>
                <a:sym typeface="Verdana"/>
              </a:rPr>
              <a:t>- Energy_intensity_by_GDP</a:t>
            </a:r>
            <a:r>
              <a:rPr lang="uk" sz="1000">
                <a:solidFill>
                  <a:srgbClr val="4C1130"/>
                </a:solidFill>
                <a:highlight>
                  <a:srgbClr val="FCE5CD"/>
                </a:highlight>
                <a:latin typeface="Verdana"/>
                <a:ea typeface="Verdana"/>
                <a:cs typeface="Verdana"/>
                <a:sym typeface="Verdana"/>
              </a:rPr>
              <a:t> – енергоємність (показник енергоефективності економіки), розраховується як одиниці енергії на одиницю ВВП, виміряні </a:t>
            </a:r>
            <a:r>
              <a:rPr lang="uk" sz="1000" b="1">
                <a:solidFill>
                  <a:srgbClr val="4C1130"/>
                </a:solidFill>
                <a:highlight>
                  <a:srgbClr val="FCE5CD"/>
                </a:highlight>
                <a:latin typeface="Verdana"/>
                <a:ea typeface="Verdana"/>
                <a:cs typeface="Verdana"/>
                <a:sym typeface="Verdana"/>
              </a:rPr>
              <a:t>(1000 Btu/2015$ GDP PPP)</a:t>
            </a:r>
            <a:endParaRPr sz="1000" b="1">
              <a:solidFill>
                <a:srgbClr val="4C1130"/>
              </a:solidFill>
              <a:highlight>
                <a:srgbClr val="FCE5CD"/>
              </a:highlight>
              <a:latin typeface="Verdana"/>
              <a:ea typeface="Verdana"/>
              <a:cs typeface="Verdana"/>
              <a:sym typeface="Verdana"/>
            </a:endParaRPr>
          </a:p>
          <a:p>
            <a:pPr marL="0" lvl="0" indent="0" algn="l" rtl="0">
              <a:lnSpc>
                <a:spcPct val="115000"/>
              </a:lnSpc>
              <a:spcBef>
                <a:spcPts val="200"/>
              </a:spcBef>
              <a:spcAft>
                <a:spcPts val="0"/>
              </a:spcAft>
              <a:buNone/>
            </a:pPr>
            <a:r>
              <a:rPr lang="uk" sz="1000" b="1">
                <a:solidFill>
                  <a:srgbClr val="4C1130"/>
                </a:solidFill>
                <a:highlight>
                  <a:srgbClr val="FCE5CD"/>
                </a:highlight>
                <a:latin typeface="Verdana"/>
                <a:ea typeface="Verdana"/>
                <a:cs typeface="Verdana"/>
                <a:sym typeface="Verdana"/>
              </a:rPr>
              <a:t>- CO2_emission</a:t>
            </a:r>
            <a:r>
              <a:rPr lang="uk" sz="1000">
                <a:solidFill>
                  <a:srgbClr val="4C1130"/>
                </a:solidFill>
                <a:highlight>
                  <a:srgbClr val="FCE5CD"/>
                </a:highlight>
                <a:latin typeface="Verdana"/>
                <a:ea typeface="Verdana"/>
                <a:cs typeface="Verdana"/>
                <a:sym typeface="Verdana"/>
              </a:rPr>
              <a:t> - кількість викидів C02, виміряна </a:t>
            </a:r>
            <a:r>
              <a:rPr lang="uk" sz="1000" b="1">
                <a:solidFill>
                  <a:srgbClr val="4C1130"/>
                </a:solidFill>
                <a:highlight>
                  <a:srgbClr val="FCE5CD"/>
                </a:highlight>
                <a:latin typeface="Verdana"/>
                <a:ea typeface="Verdana"/>
                <a:cs typeface="Verdana"/>
                <a:sym typeface="Verdana"/>
              </a:rPr>
              <a:t>(MMtonnes )</a:t>
            </a:r>
            <a:endParaRPr sz="1000" b="1">
              <a:solidFill>
                <a:srgbClr val="4C1130"/>
              </a:solidFill>
              <a:highlight>
                <a:srgbClr val="FCE5CD"/>
              </a:highlight>
              <a:latin typeface="Verdana"/>
              <a:ea typeface="Verdana"/>
              <a:cs typeface="Verdana"/>
              <a:sym typeface="Verdana"/>
            </a:endParaRPr>
          </a:p>
          <a:p>
            <a:pPr marL="0" lvl="0" indent="0" algn="l" rtl="0">
              <a:lnSpc>
                <a:spcPct val="115000"/>
              </a:lnSpc>
              <a:spcBef>
                <a:spcPts val="200"/>
              </a:spcBef>
              <a:spcAft>
                <a:spcPts val="400"/>
              </a:spcAft>
              <a:buClr>
                <a:schemeClr val="dk1"/>
              </a:buClr>
              <a:buSzPts val="1100"/>
              <a:buFont typeface="Arial"/>
              <a:buNone/>
            </a:pPr>
            <a:endParaRPr sz="1000">
              <a:solidFill>
                <a:srgbClr val="4C1130"/>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0" y="0"/>
            <a:ext cx="9144000" cy="6075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uk" sz="2420" b="1">
                <a:solidFill>
                  <a:srgbClr val="FCE5CD"/>
                </a:solidFill>
                <a:latin typeface="Verdana"/>
                <a:ea typeface="Verdana"/>
                <a:cs typeface="Verdana"/>
                <a:sym typeface="Verdana"/>
              </a:rPr>
              <a:t>ЕТАПИ АНАЛІЗУ ТА ВИКОРИСТАНІ ТЕХНОЛОГІЇ</a:t>
            </a:r>
            <a:endParaRPr sz="2420" b="1">
              <a:solidFill>
                <a:srgbClr val="FCE5CD"/>
              </a:solidFill>
              <a:latin typeface="Verdana"/>
              <a:ea typeface="Verdana"/>
              <a:cs typeface="Verdana"/>
              <a:sym typeface="Verdana"/>
            </a:endParaRPr>
          </a:p>
        </p:txBody>
      </p:sp>
      <p:sp>
        <p:nvSpPr>
          <p:cNvPr id="79" name="Google Shape;79;p16"/>
          <p:cNvSpPr txBox="1">
            <a:spLocks noGrp="1"/>
          </p:cNvSpPr>
          <p:nvPr>
            <p:ph type="body" idx="1"/>
          </p:nvPr>
        </p:nvSpPr>
        <p:spPr>
          <a:xfrm>
            <a:off x="0" y="607500"/>
            <a:ext cx="9144000" cy="4536000"/>
          </a:xfrm>
          <a:prstGeom prst="rect">
            <a:avLst/>
          </a:prstGeom>
          <a:solidFill>
            <a:srgbClr val="FCE5CD"/>
          </a:solidFill>
        </p:spPr>
        <p:txBody>
          <a:bodyPr spcFirstLastPara="1" wrap="square" lIns="91425" tIns="91425" rIns="91425" bIns="91425" anchor="t" anchorCtr="0">
            <a:noAutofit/>
          </a:bodyPr>
          <a:lstStyle/>
          <a:p>
            <a:pPr marL="179999" lvl="0" indent="-179999" algn="l" rtl="0">
              <a:lnSpc>
                <a:spcPct val="80000"/>
              </a:lnSpc>
              <a:spcBef>
                <a:spcPts val="0"/>
              </a:spcBef>
              <a:spcAft>
                <a:spcPts val="0"/>
              </a:spcAft>
              <a:buSzPts val="1018"/>
              <a:buNone/>
            </a:pPr>
            <a:r>
              <a:rPr lang="uk" sz="1000" b="1">
                <a:solidFill>
                  <a:srgbClr val="4C1130"/>
                </a:solidFill>
                <a:latin typeface="Verdana"/>
                <a:ea typeface="Verdana"/>
                <a:cs typeface="Verdana"/>
                <a:sym typeface="Verdana"/>
              </a:rPr>
              <a:t>1</a:t>
            </a:r>
            <a:r>
              <a:rPr lang="uk" sz="1000">
                <a:solidFill>
                  <a:srgbClr val="4C1130"/>
                </a:solidFill>
                <a:latin typeface="Verdana"/>
                <a:ea typeface="Verdana"/>
                <a:cs typeface="Verdana"/>
                <a:sym typeface="Verdana"/>
              </a:rPr>
              <a:t>.Завантаження датасету у форматі csv в </a:t>
            </a:r>
            <a:r>
              <a:rPr lang="uk" sz="1000" b="1">
                <a:solidFill>
                  <a:srgbClr val="4C1130"/>
                </a:solidFill>
                <a:latin typeface="Verdana"/>
                <a:ea typeface="Verdana"/>
                <a:cs typeface="Verdana"/>
                <a:sym typeface="Verdana"/>
              </a:rPr>
              <a:t>EXCEL</a:t>
            </a:r>
            <a:r>
              <a:rPr lang="uk" sz="1000">
                <a:solidFill>
                  <a:srgbClr val="4C1130"/>
                </a:solidFill>
                <a:latin typeface="Verdana"/>
                <a:ea typeface="Verdana"/>
                <a:cs typeface="Verdana"/>
                <a:sym typeface="Verdana"/>
              </a:rPr>
              <a:t>. З допомогою фільтрації,  відсіємо старі та зайві дані, залишивши дані з </a:t>
            </a:r>
            <a:r>
              <a:rPr lang="uk" sz="1000" b="1">
                <a:solidFill>
                  <a:srgbClr val="4C1130"/>
                </a:solidFill>
                <a:latin typeface="Verdana"/>
                <a:ea typeface="Verdana"/>
                <a:cs typeface="Verdana"/>
                <a:sym typeface="Verdana"/>
              </a:rPr>
              <a:t>2000</a:t>
            </a:r>
            <a:r>
              <a:rPr lang="uk" sz="1000">
                <a:solidFill>
                  <a:srgbClr val="4C1130"/>
                </a:solidFill>
                <a:latin typeface="Verdana"/>
                <a:ea typeface="Verdana"/>
                <a:cs typeface="Verdana"/>
                <a:sym typeface="Verdana"/>
              </a:rPr>
              <a:t> по </a:t>
            </a:r>
            <a:r>
              <a:rPr lang="uk" sz="1000" b="1">
                <a:solidFill>
                  <a:srgbClr val="4C1130"/>
                </a:solidFill>
                <a:latin typeface="Verdana"/>
                <a:ea typeface="Verdana"/>
                <a:cs typeface="Verdana"/>
                <a:sym typeface="Verdana"/>
              </a:rPr>
              <a:t>2019</a:t>
            </a:r>
            <a:r>
              <a:rPr lang="uk" sz="1000">
                <a:solidFill>
                  <a:srgbClr val="4C1130"/>
                </a:solidFill>
                <a:latin typeface="Verdana"/>
                <a:ea typeface="Verdana"/>
                <a:cs typeface="Verdana"/>
                <a:sym typeface="Verdana"/>
              </a:rPr>
              <a:t> рік включно, лише  для </a:t>
            </a:r>
            <a:r>
              <a:rPr lang="uk" sz="1000" b="1">
                <a:solidFill>
                  <a:srgbClr val="4C1130"/>
                </a:solidFill>
                <a:latin typeface="Verdana"/>
                <a:ea typeface="Verdana"/>
                <a:cs typeface="Verdana"/>
                <a:sym typeface="Verdana"/>
              </a:rPr>
              <a:t>України</a:t>
            </a:r>
            <a:r>
              <a:rPr lang="uk" sz="1000">
                <a:solidFill>
                  <a:srgbClr val="4C1130"/>
                </a:solidFill>
                <a:latin typeface="Verdana"/>
                <a:ea typeface="Verdana"/>
                <a:cs typeface="Verdana"/>
                <a:sym typeface="Verdana"/>
              </a:rPr>
              <a:t> та </a:t>
            </a:r>
            <a:r>
              <a:rPr lang="uk" sz="1000" b="1">
                <a:solidFill>
                  <a:srgbClr val="4C1130"/>
                </a:solidFill>
                <a:latin typeface="Verdana"/>
                <a:ea typeface="Verdana"/>
                <a:cs typeface="Verdana"/>
                <a:sym typeface="Verdana"/>
              </a:rPr>
              <a:t>світу</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0" lvl="0" indent="0" algn="l" rtl="0">
              <a:lnSpc>
                <a:spcPct val="80000"/>
              </a:lnSpc>
              <a:spcBef>
                <a:spcPts val="800"/>
              </a:spcBef>
              <a:spcAft>
                <a:spcPts val="0"/>
              </a:spcAft>
              <a:buSzPts val="1018"/>
              <a:buNone/>
            </a:pPr>
            <a:r>
              <a:rPr lang="uk" sz="1000" b="1">
                <a:solidFill>
                  <a:srgbClr val="4C1130"/>
                </a:solidFill>
                <a:latin typeface="Verdana"/>
                <a:ea typeface="Verdana"/>
                <a:cs typeface="Verdana"/>
                <a:sym typeface="Verdana"/>
              </a:rPr>
              <a:t>2</a:t>
            </a:r>
            <a:r>
              <a:rPr lang="uk" sz="1000">
                <a:solidFill>
                  <a:srgbClr val="4C1130"/>
                </a:solidFill>
                <a:latin typeface="Verdana"/>
                <a:ea typeface="Verdana"/>
                <a:cs typeface="Verdana"/>
                <a:sym typeface="Verdana"/>
              </a:rPr>
              <a:t>.Первинний аналіз даних за допомогою </a:t>
            </a:r>
            <a:r>
              <a:rPr lang="uk" sz="1000" b="1">
                <a:solidFill>
                  <a:srgbClr val="4C1130"/>
                </a:solidFill>
                <a:latin typeface="Verdana"/>
                <a:ea typeface="Verdana"/>
                <a:cs typeface="Verdana"/>
                <a:sym typeface="Verdana"/>
              </a:rPr>
              <a:t>PIVOT TABLES </a:t>
            </a:r>
            <a:r>
              <a:rPr lang="uk" sz="1000">
                <a:solidFill>
                  <a:srgbClr val="4C1130"/>
                </a:solidFill>
                <a:latin typeface="Verdana"/>
                <a:ea typeface="Verdana"/>
                <a:cs typeface="Verdana"/>
                <a:sym typeface="Verdana"/>
              </a:rPr>
              <a:t>та </a:t>
            </a:r>
            <a:r>
              <a:rPr lang="uk" sz="1000" b="1">
                <a:solidFill>
                  <a:srgbClr val="4C1130"/>
                </a:solidFill>
                <a:latin typeface="Verdana"/>
                <a:ea typeface="Verdana"/>
                <a:cs typeface="Verdana"/>
                <a:sym typeface="Verdana"/>
              </a:rPr>
              <a:t>CONDITIONAL FORMATTING</a:t>
            </a:r>
            <a:endParaRPr sz="1000" b="1">
              <a:solidFill>
                <a:srgbClr val="4C1130"/>
              </a:solidFill>
              <a:latin typeface="Verdana"/>
              <a:ea typeface="Verdana"/>
              <a:cs typeface="Verdana"/>
              <a:sym typeface="Verdana"/>
            </a:endParaRPr>
          </a:p>
          <a:p>
            <a:pPr marL="0" lvl="0" indent="0" algn="l" rtl="0">
              <a:lnSpc>
                <a:spcPct val="80000"/>
              </a:lnSpc>
              <a:spcBef>
                <a:spcPts val="800"/>
              </a:spcBef>
              <a:spcAft>
                <a:spcPts val="0"/>
              </a:spcAft>
              <a:buSzPts val="1018"/>
              <a:buNone/>
            </a:pPr>
            <a:r>
              <a:rPr lang="uk" sz="1000" b="1">
                <a:solidFill>
                  <a:srgbClr val="4C1130"/>
                </a:solidFill>
                <a:latin typeface="Verdana"/>
                <a:ea typeface="Verdana"/>
                <a:cs typeface="Verdana"/>
                <a:sym typeface="Verdana"/>
              </a:rPr>
              <a:t>3</a:t>
            </a:r>
            <a:r>
              <a:rPr lang="uk" sz="1000">
                <a:solidFill>
                  <a:srgbClr val="4C1130"/>
                </a:solidFill>
                <a:latin typeface="Verdana"/>
                <a:ea typeface="Verdana"/>
                <a:cs typeface="Verdana"/>
                <a:sym typeface="Verdana"/>
              </a:rPr>
              <a:t>.Аналіз статистичних показників: кореляції та регресії з допомогою </a:t>
            </a:r>
            <a:r>
              <a:rPr lang="uk" sz="1000" b="1">
                <a:solidFill>
                  <a:srgbClr val="4C1130"/>
                </a:solidFill>
                <a:latin typeface="Verdana"/>
                <a:ea typeface="Verdana"/>
                <a:cs typeface="Verdana"/>
                <a:sym typeface="Verdana"/>
              </a:rPr>
              <a:t>DATA ANALYSES:</a:t>
            </a:r>
            <a:endParaRPr sz="1000" b="1">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Char char="●"/>
            </a:pPr>
            <a:r>
              <a:rPr lang="uk" sz="1000">
                <a:solidFill>
                  <a:srgbClr val="4C1130"/>
                </a:solidFill>
                <a:latin typeface="Verdana"/>
                <a:ea typeface="Verdana"/>
                <a:cs typeface="Verdana"/>
                <a:sym typeface="Verdana"/>
              </a:rPr>
              <a:t>кореляція між </a:t>
            </a:r>
            <a:r>
              <a:rPr lang="uk" sz="1000" b="1">
                <a:solidFill>
                  <a:srgbClr val="4C1130"/>
                </a:solidFill>
                <a:latin typeface="Verdana"/>
                <a:ea typeface="Verdana"/>
                <a:cs typeface="Verdana"/>
                <a:sym typeface="Verdana"/>
              </a:rPr>
              <a:t>CO2 викидами</a:t>
            </a:r>
            <a:r>
              <a:rPr lang="uk" sz="1000">
                <a:solidFill>
                  <a:srgbClr val="4C1130"/>
                </a:solidFill>
                <a:latin typeface="Verdana"/>
                <a:ea typeface="Verdana"/>
                <a:cs typeface="Verdana"/>
                <a:sym typeface="Verdana"/>
              </a:rPr>
              <a:t> та </a:t>
            </a:r>
            <a:r>
              <a:rPr lang="uk" sz="1000" b="1">
                <a:solidFill>
                  <a:srgbClr val="4C1130"/>
                </a:solidFill>
                <a:latin typeface="Verdana"/>
                <a:ea typeface="Verdana"/>
                <a:cs typeface="Verdana"/>
                <a:sym typeface="Verdana"/>
              </a:rPr>
              <a:t>споживанням енергії</a:t>
            </a:r>
            <a:r>
              <a:rPr lang="uk" sz="1000">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виробництвом енергії</a:t>
            </a:r>
            <a:r>
              <a:rPr lang="uk" sz="1000">
                <a:solidFill>
                  <a:srgbClr val="4C1130"/>
                </a:solidFill>
                <a:latin typeface="Verdana"/>
                <a:ea typeface="Verdana"/>
                <a:cs typeface="Verdana"/>
                <a:sym typeface="Verdana"/>
              </a:rPr>
              <a:t> , </a:t>
            </a:r>
            <a:r>
              <a:rPr lang="uk" sz="1000" b="1">
                <a:solidFill>
                  <a:srgbClr val="4C1130"/>
                </a:solidFill>
                <a:latin typeface="Verdana"/>
                <a:ea typeface="Verdana"/>
                <a:cs typeface="Verdana"/>
                <a:sym typeface="Verdana"/>
              </a:rPr>
              <a:t>ВВП</a:t>
            </a:r>
            <a:r>
              <a:rPr lang="uk" sz="1000">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чисельністю</a:t>
            </a:r>
            <a:r>
              <a:rPr lang="uk" sz="1000">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жителів</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Char char="●"/>
            </a:pPr>
            <a:r>
              <a:rPr lang="uk" sz="1000">
                <a:solidFill>
                  <a:srgbClr val="4C1130"/>
                </a:solidFill>
                <a:latin typeface="Verdana"/>
                <a:ea typeface="Verdana"/>
                <a:cs typeface="Verdana"/>
                <a:sym typeface="Verdana"/>
              </a:rPr>
              <a:t>побудова регресійної моделі для прогнозу </a:t>
            </a:r>
            <a:r>
              <a:rPr lang="uk" sz="1000" b="1">
                <a:solidFill>
                  <a:srgbClr val="4C1130"/>
                </a:solidFill>
                <a:latin typeface="Verdana"/>
                <a:ea typeface="Verdana"/>
                <a:cs typeface="Verdana"/>
                <a:sym typeface="Verdana"/>
              </a:rPr>
              <a:t>викидів CO2 </a:t>
            </a:r>
            <a:r>
              <a:rPr lang="uk" sz="1000">
                <a:solidFill>
                  <a:srgbClr val="4C1130"/>
                </a:solidFill>
                <a:latin typeface="Verdana"/>
                <a:ea typeface="Verdana"/>
                <a:cs typeface="Verdana"/>
                <a:sym typeface="Verdana"/>
              </a:rPr>
              <a:t>для України та світу</a:t>
            </a:r>
            <a:endParaRPr sz="1000">
              <a:solidFill>
                <a:srgbClr val="4C1130"/>
              </a:solidFill>
              <a:latin typeface="Verdana"/>
              <a:ea typeface="Verdana"/>
              <a:cs typeface="Verdana"/>
              <a:sym typeface="Verdana"/>
            </a:endParaRPr>
          </a:p>
          <a:p>
            <a:pPr marL="0" lvl="0" indent="0" algn="l" rtl="0">
              <a:lnSpc>
                <a:spcPct val="80000"/>
              </a:lnSpc>
              <a:spcBef>
                <a:spcPts val="800"/>
              </a:spcBef>
              <a:spcAft>
                <a:spcPts val="0"/>
              </a:spcAft>
              <a:buSzPts val="1018"/>
              <a:buNone/>
            </a:pPr>
            <a:r>
              <a:rPr lang="uk" sz="1000" b="1">
                <a:solidFill>
                  <a:srgbClr val="4C1130"/>
                </a:solidFill>
                <a:latin typeface="Verdana"/>
                <a:ea typeface="Verdana"/>
                <a:cs typeface="Verdana"/>
                <a:sym typeface="Verdana"/>
              </a:rPr>
              <a:t>4</a:t>
            </a:r>
            <a:r>
              <a:rPr lang="uk" sz="1000">
                <a:solidFill>
                  <a:srgbClr val="4C1130"/>
                </a:solidFill>
                <a:latin typeface="Verdana"/>
                <a:ea typeface="Verdana"/>
                <a:cs typeface="Verdana"/>
                <a:sym typeface="Verdana"/>
              </a:rPr>
              <a:t>. Підготовка:фільтрація та округлення вхідних даних за допомогою </a:t>
            </a:r>
            <a:r>
              <a:rPr lang="uk" sz="1000" b="1">
                <a:solidFill>
                  <a:srgbClr val="4C1130"/>
                </a:solidFill>
                <a:latin typeface="Verdana"/>
                <a:ea typeface="Verdana"/>
                <a:cs typeface="Verdana"/>
                <a:sym typeface="Verdana"/>
              </a:rPr>
              <a:t>SQL </a:t>
            </a:r>
            <a:r>
              <a:rPr lang="uk" sz="1000">
                <a:solidFill>
                  <a:srgbClr val="4C1130"/>
                </a:solidFill>
                <a:latin typeface="Verdana"/>
                <a:ea typeface="Verdana"/>
                <a:cs typeface="Verdana"/>
                <a:sym typeface="Verdana"/>
              </a:rPr>
              <a:t>для створення візуалізацій</a:t>
            </a:r>
            <a:r>
              <a:rPr lang="uk" sz="1000" b="1">
                <a:solidFill>
                  <a:srgbClr val="4C1130"/>
                </a:solidFill>
                <a:latin typeface="Verdana"/>
                <a:ea typeface="Verdana"/>
                <a:cs typeface="Verdana"/>
                <a:sym typeface="Verdana"/>
              </a:rPr>
              <a:t> у POWER   BI.</a:t>
            </a:r>
            <a:endParaRPr sz="1000">
              <a:solidFill>
                <a:srgbClr val="4C1130"/>
              </a:solidFill>
              <a:latin typeface="Verdana"/>
              <a:ea typeface="Verdana"/>
              <a:cs typeface="Verdana"/>
              <a:sym typeface="Verdana"/>
            </a:endParaRPr>
          </a:p>
          <a:p>
            <a:pPr marL="179999" lvl="0" indent="-180975" algn="l" rtl="0">
              <a:lnSpc>
                <a:spcPct val="80000"/>
              </a:lnSpc>
              <a:spcBef>
                <a:spcPts val="800"/>
              </a:spcBef>
              <a:spcAft>
                <a:spcPts val="0"/>
              </a:spcAft>
              <a:buSzPts val="1018"/>
              <a:buNone/>
            </a:pPr>
            <a:r>
              <a:rPr lang="uk" sz="1000" b="1">
                <a:solidFill>
                  <a:srgbClr val="4C1130"/>
                </a:solidFill>
                <a:latin typeface="Verdana"/>
                <a:ea typeface="Verdana"/>
                <a:cs typeface="Verdana"/>
                <a:sym typeface="Verdana"/>
              </a:rPr>
              <a:t>5</a:t>
            </a:r>
            <a:r>
              <a:rPr lang="uk" sz="1000">
                <a:solidFill>
                  <a:srgbClr val="4C1130"/>
                </a:solidFill>
                <a:latin typeface="Verdana"/>
                <a:ea typeface="Verdana"/>
                <a:cs typeface="Verdana"/>
                <a:sym typeface="Verdana"/>
              </a:rPr>
              <a:t>.Перевірка та зміна типу даних на коректний на етапі завантаження даних до </a:t>
            </a:r>
            <a:r>
              <a:rPr lang="uk" sz="1000" b="1">
                <a:solidFill>
                  <a:srgbClr val="4C1130"/>
                </a:solidFill>
                <a:latin typeface="Verdana"/>
                <a:ea typeface="Verdana"/>
                <a:cs typeface="Verdana"/>
                <a:sym typeface="Verdana"/>
              </a:rPr>
              <a:t>POWER BI. </a:t>
            </a:r>
            <a:r>
              <a:rPr lang="uk" sz="1000">
                <a:solidFill>
                  <a:srgbClr val="4C1130"/>
                </a:solidFill>
                <a:latin typeface="Verdana"/>
                <a:ea typeface="Verdana"/>
                <a:cs typeface="Verdana"/>
                <a:sym typeface="Verdana"/>
              </a:rPr>
              <a:t>За допомогою </a:t>
            </a:r>
            <a:r>
              <a:rPr lang="uk" sz="1000" u="sng">
                <a:solidFill>
                  <a:srgbClr val="4C1130"/>
                </a:solidFill>
                <a:latin typeface="Verdana"/>
                <a:ea typeface="Verdana"/>
                <a:cs typeface="Verdana"/>
                <a:sym typeface="Verdana"/>
              </a:rPr>
              <a:t>DAX виразів</a:t>
            </a:r>
            <a:r>
              <a:rPr lang="uk" sz="1000">
                <a:solidFill>
                  <a:srgbClr val="4C1130"/>
                </a:solidFill>
                <a:latin typeface="Verdana"/>
                <a:ea typeface="Verdana"/>
                <a:cs typeface="Verdana"/>
                <a:sym typeface="Verdana"/>
              </a:rPr>
              <a:t>, створимо наступні міри:</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визначимо частку сумарних викидів </a:t>
            </a:r>
            <a:r>
              <a:rPr lang="uk" sz="1000" b="1">
                <a:solidFill>
                  <a:srgbClr val="4C1130"/>
                </a:solidFill>
                <a:latin typeface="Verdana"/>
                <a:ea typeface="Verdana"/>
                <a:cs typeface="Verdana"/>
                <a:sym typeface="Verdana"/>
              </a:rPr>
              <a:t>CO2 України</a:t>
            </a:r>
            <a:r>
              <a:rPr lang="uk" sz="1000">
                <a:solidFill>
                  <a:srgbClr val="4C1130"/>
                </a:solidFill>
                <a:latin typeface="Verdana"/>
                <a:ea typeface="Verdana"/>
                <a:cs typeface="Verdana"/>
                <a:sym typeface="Verdana"/>
              </a:rPr>
              <a:t> відносно сумарних світових;</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долю </a:t>
            </a:r>
            <a:r>
              <a:rPr lang="uk" sz="1000" b="1">
                <a:solidFill>
                  <a:srgbClr val="4C1130"/>
                </a:solidFill>
                <a:latin typeface="Verdana"/>
                <a:ea typeface="Verdana"/>
                <a:cs typeface="Verdana"/>
                <a:sym typeface="Verdana"/>
              </a:rPr>
              <a:t>ВВП України</a:t>
            </a:r>
            <a:r>
              <a:rPr lang="uk" sz="1000">
                <a:solidFill>
                  <a:srgbClr val="4C1130"/>
                </a:solidFill>
                <a:latin typeface="Verdana"/>
                <a:ea typeface="Verdana"/>
                <a:cs typeface="Verdana"/>
                <a:sym typeface="Verdana"/>
              </a:rPr>
              <a:t> у світовому ВВП;</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відсоток кількості жителів України в населенні світу;</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енергоємність на душу населення та одиницю ВВП окремо для України та світу (</a:t>
            </a:r>
            <a:r>
              <a:rPr lang="uk" sz="1000" u="sng">
                <a:solidFill>
                  <a:srgbClr val="4C1130"/>
                </a:solidFill>
                <a:latin typeface="Verdana"/>
                <a:ea typeface="Verdana"/>
                <a:cs typeface="Verdana"/>
                <a:sym typeface="Verdana"/>
              </a:rPr>
              <a:t>оскільки їх агрегація при створенні візуалізацій призведе до спотворення результатів);</a:t>
            </a:r>
            <a:endParaRPr sz="1000" u="sng">
              <a:solidFill>
                <a:srgbClr val="4C1130"/>
              </a:solidFill>
              <a:latin typeface="Verdana"/>
              <a:ea typeface="Verdana"/>
              <a:cs typeface="Verdana"/>
              <a:sym typeface="Verdana"/>
            </a:endParaRPr>
          </a:p>
          <a:p>
            <a:pPr marL="0" lvl="0" indent="0" algn="l" rtl="0">
              <a:lnSpc>
                <a:spcPct val="80000"/>
              </a:lnSpc>
              <a:spcBef>
                <a:spcPts val="800"/>
              </a:spcBef>
              <a:spcAft>
                <a:spcPts val="0"/>
              </a:spcAft>
              <a:buSzPts val="1018"/>
              <a:buNone/>
            </a:pPr>
            <a:r>
              <a:rPr lang="uk" sz="1000">
                <a:solidFill>
                  <a:srgbClr val="4C1130"/>
                </a:solidFill>
                <a:latin typeface="Verdana"/>
                <a:ea typeface="Verdana"/>
                <a:cs typeface="Verdana"/>
                <a:sym typeface="Verdana"/>
              </a:rPr>
              <a:t>Дашборд в </a:t>
            </a:r>
            <a:r>
              <a:rPr lang="uk" sz="1000" b="1">
                <a:solidFill>
                  <a:srgbClr val="4C1130"/>
                </a:solidFill>
                <a:latin typeface="Verdana"/>
                <a:ea typeface="Verdana"/>
                <a:cs typeface="Verdana"/>
                <a:sym typeface="Verdana"/>
              </a:rPr>
              <a:t>POWER BI </a:t>
            </a:r>
            <a:r>
              <a:rPr lang="uk" sz="1000">
                <a:solidFill>
                  <a:srgbClr val="4C1130"/>
                </a:solidFill>
                <a:latin typeface="Verdana"/>
                <a:ea typeface="Verdana"/>
                <a:cs typeface="Verdana"/>
                <a:sym typeface="Verdana"/>
              </a:rPr>
              <a:t>містить наступні візуалізації:</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загальні значення основних параметрів, представлених в датасеті;</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фільтр основних показників відображення значень по країні (Україна/світ), </a:t>
            </a:r>
            <a:r>
              <a:rPr lang="uk" sz="1000" u="sng">
                <a:solidFill>
                  <a:srgbClr val="4C1130"/>
                </a:solidFill>
                <a:latin typeface="Verdana"/>
                <a:ea typeface="Verdana"/>
                <a:cs typeface="Verdana"/>
                <a:sym typeface="Verdana"/>
              </a:rPr>
              <a:t>з можливістю вибору лише одного із значень, для уникнення їх сумування;</a:t>
            </a:r>
            <a:endParaRPr sz="1000" u="sng">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частка викидів по типу джерела енергії для України та світу;</a:t>
            </a:r>
            <a:endParaRPr sz="1000" u="sng">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динаміка за період 2000-2019 рік вище розрахованих показників ( % викидів, % ВВП, %населення, енергоємності на душу та одиницю ВВП);</a:t>
            </a:r>
            <a:endParaRPr sz="1000">
              <a:solidFill>
                <a:srgbClr val="4C1130"/>
              </a:solidFill>
              <a:latin typeface="Verdana"/>
              <a:ea typeface="Verdana"/>
              <a:cs typeface="Verdana"/>
              <a:sym typeface="Verdana"/>
            </a:endParaRPr>
          </a:p>
          <a:p>
            <a:pPr marL="457200" lvl="0" indent="-292100" algn="l" rtl="0">
              <a:lnSpc>
                <a:spcPct val="80000"/>
              </a:lnSpc>
              <a:spcBef>
                <a:spcPts val="80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матрицю споживання енергії, виробництва енергії та викидів </a:t>
            </a:r>
            <a:r>
              <a:rPr lang="uk" sz="1000" b="1">
                <a:solidFill>
                  <a:srgbClr val="4C1130"/>
                </a:solidFill>
                <a:latin typeface="Verdana"/>
                <a:ea typeface="Verdana"/>
                <a:cs typeface="Verdana"/>
                <a:sym typeface="Verdana"/>
              </a:rPr>
              <a:t>CO2</a:t>
            </a:r>
            <a:r>
              <a:rPr lang="uk" sz="1000">
                <a:solidFill>
                  <a:srgbClr val="4C1130"/>
                </a:solidFill>
                <a:latin typeface="Verdana"/>
                <a:ea typeface="Verdana"/>
                <a:cs typeface="Verdana"/>
                <a:sym typeface="Verdana"/>
              </a:rPr>
              <a:t> по типу джерела енергії у відносному вимірі.</a:t>
            </a:r>
            <a:endParaRPr sz="1000">
              <a:solidFill>
                <a:srgbClr val="4C1130"/>
              </a:solidFill>
              <a:latin typeface="Verdana"/>
              <a:ea typeface="Verdana"/>
              <a:cs typeface="Verdana"/>
              <a:sym typeface="Verdana"/>
            </a:endParaRPr>
          </a:p>
          <a:p>
            <a:pPr marL="457200" lvl="0" indent="0" algn="l" rtl="0">
              <a:lnSpc>
                <a:spcPct val="80000"/>
              </a:lnSpc>
              <a:spcBef>
                <a:spcPts val="800"/>
              </a:spcBef>
              <a:spcAft>
                <a:spcPts val="0"/>
              </a:spcAft>
              <a:buSzPts val="1018"/>
              <a:buNone/>
            </a:pPr>
            <a:endParaRPr sz="1000">
              <a:solidFill>
                <a:srgbClr val="4C1130"/>
              </a:solidFill>
              <a:latin typeface="Verdana"/>
              <a:ea typeface="Verdana"/>
              <a:cs typeface="Verdana"/>
              <a:sym typeface="Verdana"/>
            </a:endParaRPr>
          </a:p>
          <a:p>
            <a:pPr marL="0" lvl="0" indent="0" algn="l" rtl="0">
              <a:lnSpc>
                <a:spcPct val="60000"/>
              </a:lnSpc>
              <a:spcBef>
                <a:spcPts val="800"/>
              </a:spcBef>
              <a:spcAft>
                <a:spcPts val="0"/>
              </a:spcAft>
              <a:buSzPts val="1018"/>
              <a:buNone/>
            </a:pPr>
            <a:endParaRPr sz="1025">
              <a:solidFill>
                <a:srgbClr val="4C1130"/>
              </a:solidFill>
              <a:latin typeface="Verdana"/>
              <a:ea typeface="Verdana"/>
              <a:cs typeface="Verdana"/>
              <a:sym typeface="Verdana"/>
            </a:endParaRPr>
          </a:p>
          <a:p>
            <a:pPr marL="0" lvl="0" indent="0" algn="l" rtl="0">
              <a:lnSpc>
                <a:spcPct val="60000"/>
              </a:lnSpc>
              <a:spcBef>
                <a:spcPts val="0"/>
              </a:spcBef>
              <a:spcAft>
                <a:spcPts val="0"/>
              </a:spcAft>
              <a:buSzPts val="1018"/>
              <a:buNone/>
            </a:pPr>
            <a:endParaRPr sz="1025">
              <a:solidFill>
                <a:srgbClr val="4C1130"/>
              </a:solidFill>
              <a:latin typeface="Verdana"/>
              <a:ea typeface="Verdana"/>
              <a:cs typeface="Verdana"/>
              <a:sym typeface="Verdana"/>
            </a:endParaRPr>
          </a:p>
          <a:p>
            <a:pPr marL="0" lvl="0" indent="0" algn="l" rtl="0">
              <a:lnSpc>
                <a:spcPct val="60000"/>
              </a:lnSpc>
              <a:spcBef>
                <a:spcPts val="0"/>
              </a:spcBef>
              <a:spcAft>
                <a:spcPts val="0"/>
              </a:spcAft>
              <a:buSzPts val="1018"/>
              <a:buNone/>
            </a:pPr>
            <a:endParaRPr sz="925">
              <a:solidFill>
                <a:srgbClr val="4C1130"/>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83"/>
        <p:cNvGrpSpPr/>
        <p:nvPr/>
      </p:nvGrpSpPr>
      <p:grpSpPr>
        <a:xfrm>
          <a:off x="0" y="0"/>
          <a:ext cx="0" cy="0"/>
          <a:chOff x="0" y="0"/>
          <a:chExt cx="0" cy="0"/>
        </a:xfrm>
      </p:grpSpPr>
      <p:sp>
        <p:nvSpPr>
          <p:cNvPr id="84" name="Google Shape;84;p17"/>
          <p:cNvSpPr txBox="1"/>
          <p:nvPr/>
        </p:nvSpPr>
        <p:spPr>
          <a:xfrm>
            <a:off x="33725" y="2618700"/>
            <a:ext cx="9110400" cy="25248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rgbClr val="4C1130"/>
              </a:buClr>
              <a:buSzPts val="1000"/>
              <a:buFont typeface="Verdana"/>
              <a:buChar char="●"/>
            </a:pPr>
            <a:r>
              <a:rPr lang="uk" sz="1000" u="sng">
                <a:solidFill>
                  <a:srgbClr val="4C1130"/>
                </a:solidFill>
                <a:latin typeface="Verdana"/>
                <a:ea typeface="Verdana"/>
                <a:cs typeface="Verdana"/>
                <a:sym typeface="Verdana"/>
              </a:rPr>
              <a:t>споживання енергії</a:t>
            </a:r>
            <a:r>
              <a:rPr lang="uk" sz="1000">
                <a:solidFill>
                  <a:srgbClr val="4C1130"/>
                </a:solidFill>
                <a:latin typeface="Verdana"/>
                <a:ea typeface="Verdana"/>
                <a:cs typeface="Verdana"/>
                <a:sym typeface="Verdana"/>
              </a:rPr>
              <a:t> в Україні акцентовано в основному на вугіллі та природному газі, в той час, як по світу найбільшу частку займає нафта.</a:t>
            </a:r>
            <a:endParaRPr sz="1000">
              <a:solidFill>
                <a:srgbClr val="4C1130"/>
              </a:solidFill>
              <a:latin typeface="Verdana"/>
              <a:ea typeface="Verdana"/>
              <a:cs typeface="Verdana"/>
              <a:sym typeface="Verdana"/>
            </a:endParaRPr>
          </a:p>
          <a:p>
            <a:pPr marL="457200" lvl="0" indent="0" algn="l" rtl="0">
              <a:spcBef>
                <a:spcPts val="0"/>
              </a:spcBef>
              <a:spcAft>
                <a:spcPts val="0"/>
              </a:spcAft>
              <a:buNone/>
            </a:pPr>
            <a:endParaRPr sz="1000">
              <a:solidFill>
                <a:srgbClr val="4C1130"/>
              </a:solidFill>
              <a:latin typeface="Verdana"/>
              <a:ea typeface="Verdana"/>
              <a:cs typeface="Verdana"/>
              <a:sym typeface="Verdana"/>
            </a:endParaRPr>
          </a:p>
          <a:p>
            <a:pPr marL="457200" lvl="0" indent="-292100" algn="l" rtl="0">
              <a:spcBef>
                <a:spcPts val="0"/>
              </a:spcBef>
              <a:spcAft>
                <a:spcPts val="0"/>
              </a:spcAft>
              <a:buClr>
                <a:srgbClr val="4C1130"/>
              </a:buClr>
              <a:buSzPts val="1000"/>
              <a:buFont typeface="Verdana"/>
              <a:buChar char="●"/>
            </a:pPr>
            <a:r>
              <a:rPr lang="uk" sz="1000" u="sng">
                <a:solidFill>
                  <a:srgbClr val="4C1130"/>
                </a:solidFill>
                <a:latin typeface="Verdana"/>
                <a:ea typeface="Verdana"/>
                <a:cs typeface="Verdana"/>
                <a:sym typeface="Verdana"/>
              </a:rPr>
              <a:t>виробництво:</a:t>
            </a:r>
            <a:r>
              <a:rPr lang="uk" sz="1000">
                <a:solidFill>
                  <a:srgbClr val="4C1130"/>
                </a:solidFill>
                <a:latin typeface="Verdana"/>
                <a:ea typeface="Verdana"/>
                <a:cs typeface="Verdana"/>
                <a:sym typeface="Verdana"/>
              </a:rPr>
              <a:t> 42 % енергії було отримано від спалювання вугілля, а 28% від атомної енергії, так як ТЕС та АЕС є основними джерелами енергії в Україні, для світу це 28,4% -від вугілля, та 34,3% нафта.</a:t>
            </a:r>
            <a:endParaRPr sz="1000">
              <a:solidFill>
                <a:srgbClr val="4C1130"/>
              </a:solidFill>
              <a:latin typeface="Verdana"/>
              <a:ea typeface="Verdana"/>
              <a:cs typeface="Verdana"/>
              <a:sym typeface="Verdana"/>
            </a:endParaRPr>
          </a:p>
          <a:p>
            <a:pPr marL="457200" lvl="0" indent="0" algn="l" rtl="0">
              <a:spcBef>
                <a:spcPts val="0"/>
              </a:spcBef>
              <a:spcAft>
                <a:spcPts val="0"/>
              </a:spcAft>
              <a:buNone/>
            </a:pPr>
            <a:endParaRPr sz="1000">
              <a:solidFill>
                <a:srgbClr val="4C1130"/>
              </a:solidFill>
              <a:latin typeface="Verdana"/>
              <a:ea typeface="Verdana"/>
              <a:cs typeface="Verdana"/>
              <a:sym typeface="Verdana"/>
            </a:endParaRPr>
          </a:p>
          <a:p>
            <a:pPr marL="457200" lvl="0" indent="-292100" algn="l" rtl="0">
              <a:spcBef>
                <a:spcPts val="0"/>
              </a:spcBef>
              <a:spcAft>
                <a:spcPts val="0"/>
              </a:spcAft>
              <a:buClr>
                <a:srgbClr val="4C1130"/>
              </a:buClr>
              <a:buSzPts val="1000"/>
              <a:buFont typeface="Verdana"/>
              <a:buChar char="●"/>
            </a:pPr>
            <a:r>
              <a:rPr lang="uk" sz="1000">
                <a:solidFill>
                  <a:srgbClr val="4C1130"/>
                </a:solidFill>
                <a:latin typeface="Verdana"/>
                <a:ea typeface="Verdana"/>
                <a:cs typeface="Verdana"/>
                <a:sym typeface="Verdana"/>
              </a:rPr>
              <a:t>щодо </a:t>
            </a:r>
            <a:r>
              <a:rPr lang="uk" sz="1000" u="sng">
                <a:solidFill>
                  <a:srgbClr val="4C1130"/>
                </a:solidFill>
                <a:latin typeface="Verdana"/>
                <a:ea typeface="Verdana"/>
                <a:cs typeface="Verdana"/>
                <a:sym typeface="Verdana"/>
              </a:rPr>
              <a:t>рівня викидів CO2</a:t>
            </a:r>
            <a:r>
              <a:rPr lang="uk" sz="1000">
                <a:solidFill>
                  <a:srgbClr val="4C1130"/>
                </a:solidFill>
                <a:latin typeface="Verdana"/>
                <a:ea typeface="Verdana"/>
                <a:cs typeface="Verdana"/>
                <a:sym typeface="Verdana"/>
              </a:rPr>
              <a:t>, пов’язаних з джерелами енергії, бачимо пряму залежність від рівня споживання певних джерел енергії:</a:t>
            </a:r>
            <a:endParaRPr sz="1000">
              <a:solidFill>
                <a:srgbClr val="4C1130"/>
              </a:solidFill>
              <a:latin typeface="Verdana"/>
              <a:ea typeface="Verdana"/>
              <a:cs typeface="Verdana"/>
              <a:sym typeface="Verdana"/>
            </a:endParaRPr>
          </a:p>
          <a:p>
            <a:pPr marL="457200" lvl="0" indent="0" algn="l" rtl="0">
              <a:spcBef>
                <a:spcPts val="0"/>
              </a:spcBef>
              <a:spcAft>
                <a:spcPts val="0"/>
              </a:spcAft>
              <a:buNone/>
            </a:pPr>
            <a:r>
              <a:rPr lang="uk" sz="1000">
                <a:solidFill>
                  <a:srgbClr val="4C1130"/>
                </a:solidFill>
                <a:latin typeface="Verdana"/>
                <a:ea typeface="Verdana"/>
                <a:cs typeface="Verdana"/>
                <a:sym typeface="Verdana"/>
              </a:rPr>
              <a:t>так </a:t>
            </a:r>
            <a:r>
              <a:rPr lang="uk" sz="1000" b="1">
                <a:solidFill>
                  <a:srgbClr val="4C1130"/>
                </a:solidFill>
                <a:latin typeface="Verdana"/>
                <a:ea typeface="Verdana"/>
                <a:cs typeface="Verdana"/>
                <a:sym typeface="Verdana"/>
              </a:rPr>
              <a:t>в Україні 88% </a:t>
            </a:r>
            <a:r>
              <a:rPr lang="uk" sz="1000">
                <a:solidFill>
                  <a:srgbClr val="4C1130"/>
                </a:solidFill>
                <a:latin typeface="Verdana"/>
                <a:ea typeface="Verdana"/>
                <a:cs typeface="Verdana"/>
                <a:sym typeface="Verdana"/>
              </a:rPr>
              <a:t>-було спричинено використанням </a:t>
            </a:r>
            <a:r>
              <a:rPr lang="uk" sz="1000" b="1">
                <a:solidFill>
                  <a:srgbClr val="4C1130"/>
                </a:solidFill>
                <a:latin typeface="Verdana"/>
                <a:ea typeface="Verdana"/>
                <a:cs typeface="Verdana"/>
                <a:sym typeface="Verdana"/>
              </a:rPr>
              <a:t>вугілля та природного газу</a:t>
            </a:r>
            <a:r>
              <a:rPr lang="uk" sz="1000">
                <a:solidFill>
                  <a:srgbClr val="4C1130"/>
                </a:solidFill>
                <a:latin typeface="Verdana"/>
                <a:ea typeface="Verdana"/>
                <a:cs typeface="Verdana"/>
                <a:sym typeface="Verdana"/>
              </a:rPr>
              <a:t>, а в </a:t>
            </a:r>
            <a:r>
              <a:rPr lang="uk" sz="1000" b="1">
                <a:solidFill>
                  <a:srgbClr val="4C1130"/>
                </a:solidFill>
                <a:latin typeface="Verdana"/>
                <a:ea typeface="Verdana"/>
                <a:cs typeface="Verdana"/>
                <a:sym typeface="Verdana"/>
              </a:rPr>
              <a:t>світі 80% - вугіллям та нафтою</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457200" lvl="0" indent="0" algn="l" rtl="0">
              <a:spcBef>
                <a:spcPts val="0"/>
              </a:spcBef>
              <a:spcAft>
                <a:spcPts val="0"/>
              </a:spcAft>
              <a:buNone/>
            </a:pPr>
            <a:endParaRPr sz="1000">
              <a:solidFill>
                <a:srgbClr val="4C1130"/>
              </a:solidFill>
              <a:latin typeface="Verdana"/>
              <a:ea typeface="Verdana"/>
              <a:cs typeface="Verdana"/>
              <a:sym typeface="Verdana"/>
            </a:endParaRPr>
          </a:p>
          <a:p>
            <a:pPr marL="0" lvl="0" indent="0" algn="l" rtl="0">
              <a:spcBef>
                <a:spcPts val="0"/>
              </a:spcBef>
              <a:spcAft>
                <a:spcPts val="0"/>
              </a:spcAft>
              <a:buNone/>
            </a:pPr>
            <a:r>
              <a:rPr lang="uk" sz="1000">
                <a:solidFill>
                  <a:srgbClr val="4C1130"/>
                </a:solidFill>
                <a:latin typeface="Verdana"/>
                <a:ea typeface="Verdana"/>
                <a:cs typeface="Verdana"/>
                <a:sym typeface="Verdana"/>
              </a:rPr>
              <a:t>    </a:t>
            </a:r>
            <a:r>
              <a:rPr lang="uk" sz="1000" b="1" u="sng">
                <a:solidFill>
                  <a:srgbClr val="4C1130"/>
                </a:solidFill>
                <a:latin typeface="Verdana"/>
                <a:ea typeface="Verdana"/>
                <a:cs typeface="Verdana"/>
                <a:sym typeface="Verdana"/>
              </a:rPr>
              <a:t> </a:t>
            </a:r>
            <a:r>
              <a:rPr lang="uk" sz="1000" u="sng">
                <a:solidFill>
                  <a:srgbClr val="4C1130"/>
                </a:solidFill>
                <a:latin typeface="Verdana"/>
                <a:ea typeface="Verdana"/>
                <a:cs typeface="Verdana"/>
                <a:sym typeface="Verdana"/>
              </a:rPr>
              <a:t>Споживання</a:t>
            </a:r>
            <a:r>
              <a:rPr lang="uk" sz="1000" b="1" u="sng">
                <a:solidFill>
                  <a:srgbClr val="4C1130"/>
                </a:solidFill>
                <a:latin typeface="Verdana"/>
                <a:ea typeface="Verdana"/>
                <a:cs typeface="Verdana"/>
                <a:sym typeface="Verdana"/>
              </a:rPr>
              <a:t> </a:t>
            </a:r>
            <a:r>
              <a:rPr lang="uk" sz="1000" b="1">
                <a:solidFill>
                  <a:srgbClr val="4C1130"/>
                </a:solidFill>
                <a:latin typeface="Verdana"/>
                <a:ea typeface="Verdana"/>
                <a:cs typeface="Verdana"/>
                <a:sym typeface="Verdana"/>
              </a:rPr>
              <a:t>атомної енергії </a:t>
            </a:r>
            <a:r>
              <a:rPr lang="uk" sz="1000">
                <a:solidFill>
                  <a:srgbClr val="4C1130"/>
                </a:solidFill>
                <a:latin typeface="Verdana"/>
                <a:ea typeface="Verdana"/>
                <a:cs typeface="Verdana"/>
                <a:sym typeface="Verdana"/>
              </a:rPr>
              <a:t>в Україні у відносному вимірі - </a:t>
            </a:r>
            <a:r>
              <a:rPr lang="uk" sz="1000" u="sng">
                <a:solidFill>
                  <a:srgbClr val="4C1130"/>
                </a:solidFill>
                <a:latin typeface="Verdana"/>
                <a:ea typeface="Verdana"/>
                <a:cs typeface="Verdana"/>
                <a:sym typeface="Verdana"/>
              </a:rPr>
              <a:t>в тричі вище</a:t>
            </a:r>
            <a:r>
              <a:rPr lang="uk" sz="1000" b="1">
                <a:solidFill>
                  <a:srgbClr val="4C1130"/>
                </a:solidFill>
                <a:latin typeface="Verdana"/>
                <a:ea typeface="Verdana"/>
                <a:cs typeface="Verdana"/>
                <a:sym typeface="Verdana"/>
              </a:rPr>
              <a:t>, </a:t>
            </a:r>
            <a:r>
              <a:rPr lang="uk" sz="1000">
                <a:solidFill>
                  <a:srgbClr val="4C1130"/>
                </a:solidFill>
                <a:latin typeface="Verdana"/>
                <a:ea typeface="Verdana"/>
                <a:cs typeface="Verdana"/>
                <a:sym typeface="Verdana"/>
              </a:rPr>
              <a:t>ніж у</a:t>
            </a:r>
            <a:r>
              <a:rPr lang="uk" sz="1000" b="1">
                <a:solidFill>
                  <a:srgbClr val="4C1130"/>
                </a:solidFill>
                <a:latin typeface="Verdana"/>
                <a:ea typeface="Verdana"/>
                <a:cs typeface="Verdana"/>
                <a:sym typeface="Verdana"/>
              </a:rPr>
              <a:t> </a:t>
            </a:r>
            <a:r>
              <a:rPr lang="uk" sz="1000">
                <a:solidFill>
                  <a:srgbClr val="4C1130"/>
                </a:solidFill>
                <a:latin typeface="Verdana"/>
                <a:ea typeface="Verdana"/>
                <a:cs typeface="Verdana"/>
                <a:sym typeface="Verdana"/>
              </a:rPr>
              <a:t>світі,а</a:t>
            </a:r>
            <a:r>
              <a:rPr lang="uk" sz="1000" b="1">
                <a:solidFill>
                  <a:srgbClr val="4C1130"/>
                </a:solidFill>
                <a:latin typeface="Verdana"/>
                <a:ea typeface="Verdana"/>
                <a:cs typeface="Verdana"/>
                <a:sym typeface="Verdana"/>
              </a:rPr>
              <a:t> відновлювальної енергії </a:t>
            </a:r>
            <a:r>
              <a:rPr lang="uk" sz="1000">
                <a:solidFill>
                  <a:srgbClr val="4C1130"/>
                </a:solidFill>
                <a:latin typeface="Verdana"/>
                <a:ea typeface="Verdana"/>
                <a:cs typeface="Verdana"/>
                <a:sym typeface="Verdana"/>
              </a:rPr>
              <a:t>навпаки,</a:t>
            </a:r>
            <a:r>
              <a:rPr lang="uk" sz="1000" b="1">
                <a:solidFill>
                  <a:srgbClr val="4C1130"/>
                </a:solidFill>
                <a:latin typeface="Verdana"/>
                <a:ea typeface="Verdana"/>
                <a:cs typeface="Verdana"/>
                <a:sym typeface="Verdana"/>
              </a:rPr>
              <a:t> </a:t>
            </a:r>
            <a:r>
              <a:rPr lang="uk" sz="1000" u="sng">
                <a:solidFill>
                  <a:srgbClr val="4C1130"/>
                </a:solidFill>
                <a:latin typeface="Verdana"/>
                <a:ea typeface="Verdana"/>
                <a:cs typeface="Verdana"/>
                <a:sym typeface="Verdana"/>
              </a:rPr>
              <a:t>в п’ятеро менше.</a:t>
            </a:r>
            <a:endParaRPr sz="1000" u="sng">
              <a:solidFill>
                <a:srgbClr val="4C1130"/>
              </a:solidFill>
              <a:latin typeface="Verdana"/>
              <a:ea typeface="Verdana"/>
              <a:cs typeface="Verdana"/>
              <a:sym typeface="Verdana"/>
            </a:endParaRPr>
          </a:p>
          <a:p>
            <a:pPr marL="0" lvl="0" indent="0" algn="l" rtl="0">
              <a:spcBef>
                <a:spcPts val="0"/>
              </a:spcBef>
              <a:spcAft>
                <a:spcPts val="0"/>
              </a:spcAft>
              <a:buNone/>
            </a:pPr>
            <a:r>
              <a:rPr lang="uk" sz="1000">
                <a:solidFill>
                  <a:srgbClr val="4C1130"/>
                </a:solidFill>
                <a:latin typeface="Verdana"/>
                <a:ea typeface="Verdana"/>
                <a:cs typeface="Verdana"/>
                <a:sym typeface="Verdana"/>
              </a:rPr>
              <a:t>     Відносна частка виробництва в Україні</a:t>
            </a:r>
            <a:r>
              <a:rPr lang="uk" sz="1000" b="1">
                <a:solidFill>
                  <a:srgbClr val="4C1130"/>
                </a:solidFill>
                <a:latin typeface="Verdana"/>
                <a:ea typeface="Verdana"/>
                <a:cs typeface="Verdana"/>
                <a:sym typeface="Verdana"/>
              </a:rPr>
              <a:t> атомної енергії </a:t>
            </a:r>
            <a:r>
              <a:rPr lang="uk" sz="1000" u="sng">
                <a:solidFill>
                  <a:srgbClr val="4C1130"/>
                </a:solidFill>
                <a:latin typeface="Verdana"/>
                <a:ea typeface="Verdana"/>
                <a:cs typeface="Verdana"/>
                <a:sym typeface="Verdana"/>
              </a:rPr>
              <a:t>в п’ять раз перевищує світову</a:t>
            </a:r>
            <a:r>
              <a:rPr lang="uk" sz="1000">
                <a:solidFill>
                  <a:srgbClr val="4C1130"/>
                </a:solidFill>
                <a:latin typeface="Verdana"/>
                <a:ea typeface="Verdana"/>
                <a:cs typeface="Verdana"/>
                <a:sym typeface="Verdana"/>
              </a:rPr>
              <a:t>, а </a:t>
            </a:r>
            <a:r>
              <a:rPr lang="uk" sz="1000" b="1">
                <a:solidFill>
                  <a:srgbClr val="4C1130"/>
                </a:solidFill>
                <a:latin typeface="Verdana"/>
                <a:ea typeface="Verdana"/>
                <a:cs typeface="Verdana"/>
                <a:sym typeface="Verdana"/>
              </a:rPr>
              <a:t>відновлювальної - </a:t>
            </a:r>
            <a:r>
              <a:rPr lang="uk" sz="1000" u="sng">
                <a:solidFill>
                  <a:srgbClr val="4C1130"/>
                </a:solidFill>
                <a:latin typeface="Verdana"/>
                <a:ea typeface="Verdana"/>
                <a:cs typeface="Verdana"/>
                <a:sym typeface="Verdana"/>
              </a:rPr>
              <a:t>менше в 2,5 рази.</a:t>
            </a:r>
            <a:endParaRPr sz="1000" u="sng">
              <a:solidFill>
                <a:srgbClr val="4C1130"/>
              </a:solidFill>
              <a:latin typeface="Verdana"/>
              <a:ea typeface="Verdana"/>
              <a:cs typeface="Verdana"/>
              <a:sym typeface="Verdana"/>
            </a:endParaRPr>
          </a:p>
        </p:txBody>
      </p:sp>
      <p:pic>
        <p:nvPicPr>
          <p:cNvPr id="85" name="Google Shape;85;p17"/>
          <p:cNvPicPr preferRelativeResize="0"/>
          <p:nvPr/>
        </p:nvPicPr>
        <p:blipFill>
          <a:blip r:embed="rId3">
            <a:alphaModFix/>
          </a:blip>
          <a:stretch>
            <a:fillRect/>
          </a:stretch>
        </p:blipFill>
        <p:spPr>
          <a:xfrm>
            <a:off x="33600" y="600675"/>
            <a:ext cx="9110399" cy="2018025"/>
          </a:xfrm>
          <a:prstGeom prst="rect">
            <a:avLst/>
          </a:prstGeom>
          <a:noFill/>
          <a:ln>
            <a:noFill/>
          </a:ln>
        </p:spPr>
      </p:pic>
      <p:sp>
        <p:nvSpPr>
          <p:cNvPr id="86" name="Google Shape;86;p17"/>
          <p:cNvSpPr txBox="1">
            <a:spLocks noGrp="1"/>
          </p:cNvSpPr>
          <p:nvPr>
            <p:ph type="title"/>
          </p:nvPr>
        </p:nvSpPr>
        <p:spPr>
          <a:xfrm>
            <a:off x="0" y="0"/>
            <a:ext cx="9144000" cy="6075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uk" sz="2420" b="1">
                <a:solidFill>
                  <a:srgbClr val="FCE5CD"/>
                </a:solidFill>
                <a:latin typeface="Verdana"/>
                <a:ea typeface="Verdana"/>
                <a:cs typeface="Verdana"/>
                <a:sym typeface="Verdana"/>
              </a:rPr>
              <a:t>PIVOT TABLE BY ENERGY TYPE &amp; COUNTRY</a:t>
            </a:r>
            <a:endParaRPr sz="2420" b="1">
              <a:solidFill>
                <a:srgbClr val="FCE5CD"/>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0"/>
        <p:cNvGrpSpPr/>
        <p:nvPr/>
      </p:nvGrpSpPr>
      <p:grpSpPr>
        <a:xfrm>
          <a:off x="0" y="0"/>
          <a:ext cx="0" cy="0"/>
          <a:chOff x="0" y="0"/>
          <a:chExt cx="0" cy="0"/>
        </a:xfrm>
      </p:grpSpPr>
      <p:sp>
        <p:nvSpPr>
          <p:cNvPr id="91" name="Google Shape;91;p18"/>
          <p:cNvSpPr txBox="1">
            <a:spLocks noGrp="1"/>
          </p:cNvSpPr>
          <p:nvPr>
            <p:ph type="title" idx="4294967295"/>
          </p:nvPr>
        </p:nvSpPr>
        <p:spPr>
          <a:xfrm>
            <a:off x="0" y="0"/>
            <a:ext cx="9144000" cy="6075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uk" sz="2420" b="1">
                <a:solidFill>
                  <a:srgbClr val="FCE5CD"/>
                </a:solidFill>
                <a:latin typeface="Verdana"/>
                <a:ea typeface="Verdana"/>
                <a:cs typeface="Verdana"/>
                <a:sym typeface="Verdana"/>
              </a:rPr>
              <a:t>PIVOT TABLE BY YEAR &amp; COUNTRY</a:t>
            </a:r>
            <a:endParaRPr sz="2420" b="1">
              <a:solidFill>
                <a:srgbClr val="FCE5CD"/>
              </a:solidFill>
              <a:latin typeface="Verdana"/>
              <a:ea typeface="Verdana"/>
              <a:cs typeface="Verdana"/>
              <a:sym typeface="Verdana"/>
            </a:endParaRPr>
          </a:p>
        </p:txBody>
      </p:sp>
      <p:pic>
        <p:nvPicPr>
          <p:cNvPr id="92" name="Google Shape;92;p18"/>
          <p:cNvPicPr preferRelativeResize="0"/>
          <p:nvPr/>
        </p:nvPicPr>
        <p:blipFill>
          <a:blip r:embed="rId3">
            <a:alphaModFix/>
          </a:blip>
          <a:stretch>
            <a:fillRect/>
          </a:stretch>
        </p:blipFill>
        <p:spPr>
          <a:xfrm>
            <a:off x="0" y="607500"/>
            <a:ext cx="9143998" cy="453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96"/>
        <p:cNvGrpSpPr/>
        <p:nvPr/>
      </p:nvGrpSpPr>
      <p:grpSpPr>
        <a:xfrm>
          <a:off x="0" y="0"/>
          <a:ext cx="0" cy="0"/>
          <a:chOff x="0" y="0"/>
          <a:chExt cx="0" cy="0"/>
        </a:xfrm>
      </p:grpSpPr>
      <p:sp>
        <p:nvSpPr>
          <p:cNvPr id="97" name="Google Shape;97;p19"/>
          <p:cNvSpPr txBox="1"/>
          <p:nvPr/>
        </p:nvSpPr>
        <p:spPr>
          <a:xfrm>
            <a:off x="0" y="10150"/>
            <a:ext cx="5383500" cy="738900"/>
          </a:xfrm>
          <a:prstGeom prst="rect">
            <a:avLst/>
          </a:prstGeom>
          <a:gradFill>
            <a:gsLst>
              <a:gs pos="0">
                <a:srgbClr val="DB0000"/>
              </a:gs>
              <a:gs pos="58000">
                <a:srgbClr val="4C1130"/>
              </a:gs>
              <a:gs pos="100000">
                <a:srgbClr val="540303"/>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sz="1800" b="1">
                <a:solidFill>
                  <a:srgbClr val="FCE5CD"/>
                </a:solidFill>
                <a:latin typeface="Verdana"/>
                <a:ea typeface="Verdana"/>
                <a:cs typeface="Verdana"/>
                <a:sym typeface="Verdana"/>
              </a:rPr>
              <a:t>КОРЕЛЯЦІЙНА МАТРИЦЯ</a:t>
            </a:r>
            <a:endParaRPr sz="1800" b="1">
              <a:solidFill>
                <a:srgbClr val="FCE5CD"/>
              </a:solidFill>
              <a:latin typeface="Verdana"/>
              <a:ea typeface="Verdana"/>
              <a:cs typeface="Verdana"/>
              <a:sym typeface="Verdana"/>
            </a:endParaRPr>
          </a:p>
          <a:p>
            <a:pPr marL="0" lvl="0" indent="0" algn="ctr" rtl="0">
              <a:spcBef>
                <a:spcPts val="0"/>
              </a:spcBef>
              <a:spcAft>
                <a:spcPts val="0"/>
              </a:spcAft>
              <a:buNone/>
            </a:pPr>
            <a:r>
              <a:rPr lang="uk" sz="1800" b="1">
                <a:solidFill>
                  <a:srgbClr val="FCE5CD"/>
                </a:solidFill>
                <a:latin typeface="Verdana"/>
                <a:ea typeface="Verdana"/>
                <a:cs typeface="Verdana"/>
                <a:sym typeface="Verdana"/>
              </a:rPr>
              <a:t>                          ДЛЯ УКРАЇНИ ТА СВІТУ</a:t>
            </a:r>
            <a:r>
              <a:rPr lang="uk" sz="1800" b="1">
                <a:solidFill>
                  <a:srgbClr val="4C1130"/>
                </a:solidFill>
                <a:latin typeface="Verdana"/>
                <a:ea typeface="Verdana"/>
                <a:cs typeface="Verdana"/>
                <a:sym typeface="Verdana"/>
              </a:rPr>
              <a:t> </a:t>
            </a:r>
            <a:endParaRPr sz="1800">
              <a:solidFill>
                <a:srgbClr val="4C1130"/>
              </a:solidFill>
              <a:latin typeface="Verdana"/>
              <a:ea typeface="Verdana"/>
              <a:cs typeface="Verdana"/>
              <a:sym typeface="Verdana"/>
            </a:endParaRPr>
          </a:p>
        </p:txBody>
      </p:sp>
      <p:sp>
        <p:nvSpPr>
          <p:cNvPr id="98" name="Google Shape;98;p19"/>
          <p:cNvSpPr txBox="1"/>
          <p:nvPr/>
        </p:nvSpPr>
        <p:spPr>
          <a:xfrm>
            <a:off x="6088650" y="2923938"/>
            <a:ext cx="2323500" cy="523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uk" sz="1000" b="1">
                <a:solidFill>
                  <a:srgbClr val="4C1130"/>
                </a:solidFill>
                <a:latin typeface="Verdana"/>
                <a:ea typeface="Verdana"/>
                <a:cs typeface="Verdana"/>
                <a:sym typeface="Verdana"/>
              </a:rPr>
              <a:t>Рівняння регресії для світу </a:t>
            </a:r>
            <a:r>
              <a:rPr lang="uk" sz="1200" b="1">
                <a:solidFill>
                  <a:srgbClr val="4C1130"/>
                </a:solidFill>
                <a:latin typeface="Verdana"/>
                <a:ea typeface="Verdana"/>
                <a:cs typeface="Verdana"/>
                <a:sym typeface="Verdana"/>
              </a:rPr>
              <a:t>Y=62,85*X-1510,02</a:t>
            </a:r>
            <a:endParaRPr sz="1200" b="1">
              <a:solidFill>
                <a:srgbClr val="4C1130"/>
              </a:solidFill>
              <a:latin typeface="Verdana"/>
              <a:ea typeface="Verdana"/>
              <a:cs typeface="Verdana"/>
              <a:sym typeface="Verdana"/>
            </a:endParaRPr>
          </a:p>
        </p:txBody>
      </p:sp>
      <p:sp>
        <p:nvSpPr>
          <p:cNvPr id="99" name="Google Shape;99;p19"/>
          <p:cNvSpPr txBox="1"/>
          <p:nvPr/>
        </p:nvSpPr>
        <p:spPr>
          <a:xfrm>
            <a:off x="6004525" y="873425"/>
            <a:ext cx="2428200" cy="5232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uk" sz="1000" b="1">
                <a:solidFill>
                  <a:srgbClr val="4C1130"/>
                </a:solidFill>
                <a:latin typeface="Verdana"/>
                <a:ea typeface="Verdana"/>
                <a:cs typeface="Verdana"/>
                <a:sym typeface="Verdana"/>
              </a:rPr>
              <a:t>Рівняння регресії для України </a:t>
            </a:r>
            <a:r>
              <a:rPr lang="uk" sz="1200" b="1">
                <a:solidFill>
                  <a:srgbClr val="4C1130"/>
                </a:solidFill>
                <a:latin typeface="Verdana"/>
                <a:ea typeface="Verdana"/>
                <a:cs typeface="Verdana"/>
                <a:sym typeface="Verdana"/>
              </a:rPr>
              <a:t>Y=36,65+51,88*X</a:t>
            </a:r>
            <a:endParaRPr sz="1200" b="1">
              <a:solidFill>
                <a:srgbClr val="4C1130"/>
              </a:solidFill>
              <a:latin typeface="Verdana"/>
              <a:ea typeface="Verdana"/>
              <a:cs typeface="Verdana"/>
              <a:sym typeface="Verdana"/>
            </a:endParaRPr>
          </a:p>
        </p:txBody>
      </p:sp>
      <p:pic>
        <p:nvPicPr>
          <p:cNvPr id="100" name="Google Shape;100;p19"/>
          <p:cNvPicPr preferRelativeResize="0"/>
          <p:nvPr/>
        </p:nvPicPr>
        <p:blipFill>
          <a:blip r:embed="rId3">
            <a:alphaModFix/>
          </a:blip>
          <a:stretch>
            <a:fillRect/>
          </a:stretch>
        </p:blipFill>
        <p:spPr>
          <a:xfrm>
            <a:off x="6303888" y="1441900"/>
            <a:ext cx="1829475" cy="1233225"/>
          </a:xfrm>
          <a:prstGeom prst="rect">
            <a:avLst/>
          </a:prstGeom>
          <a:noFill/>
          <a:ln>
            <a:noFill/>
          </a:ln>
        </p:spPr>
      </p:pic>
      <p:pic>
        <p:nvPicPr>
          <p:cNvPr id="101" name="Google Shape;101;p19"/>
          <p:cNvPicPr preferRelativeResize="0"/>
          <p:nvPr/>
        </p:nvPicPr>
        <p:blipFill>
          <a:blip r:embed="rId4">
            <a:alphaModFix/>
          </a:blip>
          <a:stretch>
            <a:fillRect/>
          </a:stretch>
        </p:blipFill>
        <p:spPr>
          <a:xfrm>
            <a:off x="6438238" y="3518238"/>
            <a:ext cx="1829475" cy="1233225"/>
          </a:xfrm>
          <a:prstGeom prst="rect">
            <a:avLst/>
          </a:prstGeom>
          <a:noFill/>
          <a:ln>
            <a:noFill/>
          </a:ln>
        </p:spPr>
      </p:pic>
      <p:sp>
        <p:nvSpPr>
          <p:cNvPr id="102" name="Google Shape;102;p19"/>
          <p:cNvSpPr txBox="1"/>
          <p:nvPr/>
        </p:nvSpPr>
        <p:spPr>
          <a:xfrm>
            <a:off x="5357100" y="16350"/>
            <a:ext cx="3786600" cy="738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 sz="1800" b="1">
                <a:solidFill>
                  <a:srgbClr val="4C1130"/>
                </a:solidFill>
                <a:latin typeface="Verdana"/>
                <a:ea typeface="Verdana"/>
                <a:cs typeface="Verdana"/>
                <a:sym typeface="Verdana"/>
              </a:rPr>
              <a:t>РЕГРЕСІЯ МІЖ CO2 ТА СПОЖИВАННЯМ ЕНЕРГІЇ</a:t>
            </a:r>
            <a:endParaRPr sz="1800" b="1">
              <a:solidFill>
                <a:srgbClr val="4C1130"/>
              </a:solidFill>
            </a:endParaRPr>
          </a:p>
        </p:txBody>
      </p:sp>
      <p:sp>
        <p:nvSpPr>
          <p:cNvPr id="103" name="Google Shape;103;p19"/>
          <p:cNvSpPr txBox="1"/>
          <p:nvPr/>
        </p:nvSpPr>
        <p:spPr>
          <a:xfrm>
            <a:off x="26325" y="4822575"/>
            <a:ext cx="9047400" cy="32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600"/>
              </a:spcAft>
              <a:buClr>
                <a:schemeClr val="dk1"/>
              </a:buClr>
              <a:buSzPts val="1100"/>
              <a:buFont typeface="Arial"/>
              <a:buNone/>
            </a:pPr>
            <a:r>
              <a:rPr lang="uk" sz="1000">
                <a:solidFill>
                  <a:srgbClr val="4C1130"/>
                </a:solidFill>
                <a:highlight>
                  <a:srgbClr val="FCE5CD"/>
                </a:highlight>
                <a:latin typeface="Verdana"/>
                <a:ea typeface="Verdana"/>
                <a:cs typeface="Verdana"/>
                <a:sym typeface="Verdana"/>
              </a:rPr>
              <a:t>На основі знайдених рівнянь можна легко спрогнозувати кількість викидів CO2 (Y) при заданому рівню споживання енергії (X).</a:t>
            </a:r>
            <a:endParaRPr sz="1000">
              <a:solidFill>
                <a:schemeClr val="dk2"/>
              </a:solidFill>
              <a:latin typeface="Verdana"/>
              <a:ea typeface="Verdana"/>
              <a:cs typeface="Verdana"/>
              <a:sym typeface="Verdana"/>
            </a:endParaRPr>
          </a:p>
        </p:txBody>
      </p:sp>
      <p:pic>
        <p:nvPicPr>
          <p:cNvPr id="104" name="Google Shape;104;p19"/>
          <p:cNvPicPr preferRelativeResize="0"/>
          <p:nvPr/>
        </p:nvPicPr>
        <p:blipFill>
          <a:blip r:embed="rId5">
            <a:alphaModFix/>
          </a:blip>
          <a:stretch>
            <a:fillRect/>
          </a:stretch>
        </p:blipFill>
        <p:spPr>
          <a:xfrm>
            <a:off x="26325" y="2923950"/>
            <a:ext cx="5357101" cy="1827525"/>
          </a:xfrm>
          <a:prstGeom prst="rect">
            <a:avLst/>
          </a:prstGeom>
          <a:noFill/>
          <a:ln>
            <a:noFill/>
          </a:ln>
        </p:spPr>
      </p:pic>
      <p:pic>
        <p:nvPicPr>
          <p:cNvPr id="105" name="Google Shape;105;p19"/>
          <p:cNvPicPr preferRelativeResize="0"/>
          <p:nvPr/>
        </p:nvPicPr>
        <p:blipFill>
          <a:blip r:embed="rId6">
            <a:alphaModFix/>
          </a:blip>
          <a:stretch>
            <a:fillRect/>
          </a:stretch>
        </p:blipFill>
        <p:spPr>
          <a:xfrm>
            <a:off x="26325" y="873425"/>
            <a:ext cx="5357100" cy="173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0" y="0"/>
            <a:ext cx="9144000" cy="461100"/>
          </a:xfrm>
          <a:prstGeom prst="rect">
            <a:avLst/>
          </a:prstGeom>
          <a:gradFill>
            <a:gsLst>
              <a:gs pos="0">
                <a:srgbClr val="DB0000"/>
              </a:gs>
              <a:gs pos="58000">
                <a:srgbClr val="4C1130"/>
              </a:gs>
              <a:gs pos="100000">
                <a:srgbClr val="540303"/>
              </a:gs>
            </a:gsLst>
            <a:path path="circle">
              <a:fillToRect l="50000" t="50000" r="50000" b="50000"/>
            </a:path>
            <a:tileRect/>
          </a:gradFill>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uk" b="1">
                <a:solidFill>
                  <a:srgbClr val="FCE5CD"/>
                </a:solidFill>
                <a:latin typeface="Verdana"/>
                <a:ea typeface="Verdana"/>
                <a:cs typeface="Verdana"/>
                <a:sym typeface="Verdana"/>
              </a:rPr>
              <a:t>ВИСНОВКИ ПО АНАЛІЗУ В EXCEL</a:t>
            </a:r>
            <a:endParaRPr b="1">
              <a:solidFill>
                <a:srgbClr val="FCE5CD"/>
              </a:solidFill>
              <a:latin typeface="Verdana"/>
              <a:ea typeface="Verdana"/>
              <a:cs typeface="Verdana"/>
              <a:sym typeface="Verdana"/>
            </a:endParaRPr>
          </a:p>
        </p:txBody>
      </p:sp>
      <p:sp>
        <p:nvSpPr>
          <p:cNvPr id="111" name="Google Shape;111;p20"/>
          <p:cNvSpPr txBox="1">
            <a:spLocks noGrp="1"/>
          </p:cNvSpPr>
          <p:nvPr>
            <p:ph type="body" idx="1"/>
          </p:nvPr>
        </p:nvSpPr>
        <p:spPr>
          <a:xfrm>
            <a:off x="0" y="461200"/>
            <a:ext cx="9144000" cy="4682400"/>
          </a:xfrm>
          <a:prstGeom prst="rect">
            <a:avLst/>
          </a:prstGeom>
          <a:solidFill>
            <a:srgbClr val="FCE5CD"/>
          </a:solidFill>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0"/>
              </a:spcAft>
              <a:buNone/>
            </a:pPr>
            <a:endParaRPr sz="1000" b="1">
              <a:solidFill>
                <a:srgbClr val="4C1130"/>
              </a:solidFill>
              <a:latin typeface="Verdana"/>
              <a:ea typeface="Verdana"/>
              <a:cs typeface="Verdana"/>
              <a:sym typeface="Verdana"/>
            </a:endParaRPr>
          </a:p>
          <a:p>
            <a:pPr marL="0" lvl="0" indent="0" algn="l" rtl="0">
              <a:lnSpc>
                <a:spcPct val="100000"/>
              </a:lnSpc>
              <a:spcBef>
                <a:spcPts val="800"/>
              </a:spcBef>
              <a:spcAft>
                <a:spcPts val="800"/>
              </a:spcAft>
              <a:buNone/>
            </a:pPr>
            <a:endParaRPr>
              <a:solidFill>
                <a:srgbClr val="4C1130"/>
              </a:solidFill>
              <a:latin typeface="Verdana"/>
              <a:ea typeface="Verdana"/>
              <a:cs typeface="Verdana"/>
              <a:sym typeface="Verdana"/>
            </a:endParaRPr>
          </a:p>
        </p:txBody>
      </p:sp>
      <p:sp>
        <p:nvSpPr>
          <p:cNvPr id="112" name="Google Shape;112;p20"/>
          <p:cNvSpPr txBox="1"/>
          <p:nvPr/>
        </p:nvSpPr>
        <p:spPr>
          <a:xfrm>
            <a:off x="4611200" y="461200"/>
            <a:ext cx="4532400" cy="4682400"/>
          </a:xfrm>
          <a:prstGeom prst="rect">
            <a:avLst/>
          </a:prstGeom>
          <a:solidFill>
            <a:srgbClr val="FCE5CD"/>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uk" sz="1000" b="1">
                <a:solidFill>
                  <a:srgbClr val="4C1130"/>
                </a:solidFill>
                <a:latin typeface="Verdana"/>
                <a:ea typeface="Verdana"/>
                <a:cs typeface="Verdana"/>
                <a:sym typeface="Verdana"/>
              </a:rPr>
              <a:t>СВІТ</a:t>
            </a:r>
            <a:endParaRPr sz="1000" b="1">
              <a:solidFill>
                <a:srgbClr val="4C1130"/>
              </a:solidFill>
              <a:latin typeface="Verdana"/>
              <a:ea typeface="Verdana"/>
              <a:cs typeface="Verdana"/>
              <a:sym typeface="Verdana"/>
            </a:endParaRPr>
          </a:p>
          <a:p>
            <a:pPr marL="0" lvl="0" indent="0" algn="l" rtl="0">
              <a:spcBef>
                <a:spcPts val="600"/>
              </a:spcBef>
              <a:spcAft>
                <a:spcPts val="0"/>
              </a:spcAft>
              <a:buNone/>
            </a:pPr>
            <a:r>
              <a:rPr lang="uk" sz="1000" b="1" u="sng">
                <a:solidFill>
                  <a:srgbClr val="4C1130"/>
                </a:solidFill>
                <a:latin typeface="Verdana"/>
                <a:ea typeface="Verdana"/>
                <a:cs typeface="Verdana"/>
                <a:sym typeface="Verdana"/>
              </a:rPr>
              <a:t>споживання та виробництво енергії </a:t>
            </a:r>
            <a:r>
              <a:rPr lang="uk" sz="1000">
                <a:solidFill>
                  <a:srgbClr val="4C1130"/>
                </a:solidFill>
                <a:latin typeface="Verdana"/>
                <a:ea typeface="Verdana"/>
                <a:cs typeface="Verdana"/>
                <a:sym typeface="Verdana"/>
              </a:rPr>
              <a:t>світу суттєво відрізняється від української: </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a:solidFill>
                  <a:srgbClr val="4C1130"/>
                </a:solidFill>
                <a:latin typeface="Verdana"/>
                <a:ea typeface="Verdana"/>
                <a:cs typeface="Verdana"/>
                <a:sym typeface="Verdana"/>
              </a:rPr>
              <a:t>обидва показники рівномірно зростали протягом усього періоду;</a:t>
            </a:r>
            <a:endParaRPr sz="1000">
              <a:solidFill>
                <a:srgbClr val="4C1130"/>
              </a:solidFill>
              <a:latin typeface="Verdana"/>
              <a:ea typeface="Verdana"/>
              <a:cs typeface="Verdana"/>
              <a:sym typeface="Verdana"/>
            </a:endParaRPr>
          </a:p>
          <a:p>
            <a:pPr marL="0" lvl="0" indent="0" algn="l" rtl="0">
              <a:spcBef>
                <a:spcPts val="600"/>
              </a:spcBef>
              <a:spcAft>
                <a:spcPts val="0"/>
              </a:spcAft>
              <a:buNone/>
            </a:pPr>
            <a:r>
              <a:rPr lang="uk" sz="1000" b="1" u="sng">
                <a:solidFill>
                  <a:srgbClr val="4C1130"/>
                </a:solidFill>
                <a:latin typeface="Verdana"/>
                <a:ea typeface="Verdana"/>
                <a:cs typeface="Verdana"/>
                <a:sym typeface="Verdana"/>
              </a:rPr>
              <a:t>кількість населення</a:t>
            </a:r>
            <a:r>
              <a:rPr lang="uk" sz="1000">
                <a:solidFill>
                  <a:srgbClr val="4C1130"/>
                </a:solidFill>
                <a:latin typeface="Verdana"/>
                <a:ea typeface="Verdana"/>
                <a:cs typeface="Verdana"/>
                <a:sym typeface="Verdana"/>
              </a:rPr>
              <a:t> планети постійно зростало;</a:t>
            </a:r>
            <a:endParaRPr sz="1000">
              <a:solidFill>
                <a:srgbClr val="4C1130"/>
              </a:solidFill>
              <a:latin typeface="Verdana"/>
              <a:ea typeface="Verdana"/>
              <a:cs typeface="Verdana"/>
              <a:sym typeface="Verdana"/>
            </a:endParaRPr>
          </a:p>
          <a:p>
            <a:pPr marL="0" lvl="0" indent="0" algn="l" rtl="0">
              <a:spcBef>
                <a:spcPts val="600"/>
              </a:spcBef>
              <a:spcAft>
                <a:spcPts val="0"/>
              </a:spcAft>
              <a:buNone/>
            </a:pP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b="1" u="sng">
                <a:solidFill>
                  <a:srgbClr val="4C1130"/>
                </a:solidFill>
                <a:latin typeface="Verdana"/>
                <a:ea typeface="Verdana"/>
                <a:cs typeface="Verdana"/>
                <a:sym typeface="Verdana"/>
              </a:rPr>
              <a:t>ВВП</a:t>
            </a:r>
            <a:r>
              <a:rPr lang="uk" sz="1000">
                <a:solidFill>
                  <a:srgbClr val="4C1130"/>
                </a:solidFill>
                <a:latin typeface="Verdana"/>
                <a:ea typeface="Verdana"/>
                <a:cs typeface="Verdana"/>
                <a:sym typeface="Verdana"/>
              </a:rPr>
              <a:t> поступово збільшувалось весь період;</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endParaRPr sz="1000" b="1" u="sng">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b="1" u="sng">
                <a:solidFill>
                  <a:srgbClr val="4C1130"/>
                </a:solidFill>
                <a:latin typeface="Verdana"/>
                <a:ea typeface="Verdana"/>
                <a:cs typeface="Verdana"/>
                <a:sym typeface="Verdana"/>
              </a:rPr>
              <a:t>енергоємність на душу населення</a:t>
            </a:r>
            <a:r>
              <a:rPr lang="uk" sz="1000">
                <a:solidFill>
                  <a:srgbClr val="4C1130"/>
                </a:solidFill>
                <a:latin typeface="Verdana"/>
                <a:ea typeface="Verdana"/>
                <a:cs typeface="Verdana"/>
                <a:sym typeface="Verdana"/>
              </a:rPr>
              <a:t> зростала до 2012 року, а потім вже суттєво не змінювалась;</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b="1" u="sng">
                <a:solidFill>
                  <a:srgbClr val="4C1130"/>
                </a:solidFill>
                <a:latin typeface="Verdana"/>
                <a:ea typeface="Verdana"/>
                <a:cs typeface="Verdana"/>
                <a:sym typeface="Verdana"/>
              </a:rPr>
              <a:t>енергоємність ВВП </a:t>
            </a:r>
            <a:r>
              <a:rPr lang="uk" sz="1000">
                <a:solidFill>
                  <a:srgbClr val="4C1130"/>
                </a:solidFill>
                <a:latin typeface="Verdana"/>
                <a:ea typeface="Verdana"/>
                <a:cs typeface="Verdana"/>
                <a:sym typeface="Verdana"/>
              </a:rPr>
              <a:t>плавно знижувалась протягом періоду, на що безперечно мав вплив ріст самого ВВП.</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a:solidFill>
                  <a:srgbClr val="4C1130"/>
                </a:solidFill>
                <a:latin typeface="Verdana"/>
                <a:ea typeface="Verdana"/>
                <a:cs typeface="Verdana"/>
                <a:sym typeface="Verdana"/>
              </a:rPr>
              <a:t>кількість </a:t>
            </a:r>
            <a:r>
              <a:rPr lang="uk" sz="1000" b="1" u="sng">
                <a:solidFill>
                  <a:srgbClr val="4C1130"/>
                </a:solidFill>
                <a:latin typeface="Verdana"/>
                <a:ea typeface="Verdana"/>
                <a:cs typeface="Verdana"/>
                <a:sym typeface="Verdana"/>
              </a:rPr>
              <a:t>викидів CO2</a:t>
            </a:r>
            <a:r>
              <a:rPr lang="uk" sz="1000">
                <a:solidFill>
                  <a:srgbClr val="4C1130"/>
                </a:solidFill>
                <a:latin typeface="Verdana"/>
                <a:ea typeface="Verdana"/>
                <a:cs typeface="Verdana"/>
                <a:sym typeface="Verdana"/>
              </a:rPr>
              <a:t> постійно зростала, в 2019 р. він був в 1,5 разів вищий, ніж в 2000 р.</a:t>
            </a:r>
            <a:endParaRPr sz="1000">
              <a:solidFill>
                <a:srgbClr val="4C1130"/>
              </a:solidFill>
              <a:latin typeface="Verdana"/>
              <a:ea typeface="Verdana"/>
              <a:cs typeface="Verdana"/>
              <a:sym typeface="Verdana"/>
            </a:endParaRPr>
          </a:p>
          <a:p>
            <a:pPr marL="0" lvl="0" indent="0" algn="l" rtl="0">
              <a:spcBef>
                <a:spcPts val="600"/>
              </a:spcBef>
              <a:spcAft>
                <a:spcPts val="0"/>
              </a:spcAft>
              <a:buNone/>
            </a:pPr>
            <a:r>
              <a:rPr lang="uk" sz="1000">
                <a:solidFill>
                  <a:srgbClr val="4C1130"/>
                </a:solidFill>
                <a:latin typeface="Verdana"/>
                <a:ea typeface="Verdana"/>
                <a:cs typeface="Verdana"/>
                <a:sym typeface="Verdana"/>
              </a:rPr>
              <a:t>всі показники мають високий ступінь залежності один від одного;</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b="1" u="sng">
                <a:solidFill>
                  <a:srgbClr val="4C1130"/>
                </a:solidFill>
                <a:latin typeface="Verdana"/>
                <a:ea typeface="Verdana"/>
                <a:cs typeface="Verdana"/>
                <a:sym typeface="Verdana"/>
              </a:rPr>
              <a:t>енергоємність  ВВП</a:t>
            </a:r>
            <a:r>
              <a:rPr lang="uk" sz="1000">
                <a:solidFill>
                  <a:srgbClr val="4C1130"/>
                </a:solidFill>
                <a:latin typeface="Verdana"/>
                <a:ea typeface="Verdana"/>
                <a:cs typeface="Verdana"/>
                <a:sym typeface="Verdana"/>
              </a:rPr>
              <a:t>, має високий негативний зв’язок з іншими показниками;</a:t>
            </a:r>
            <a:endParaRPr sz="1000">
              <a:solidFill>
                <a:srgbClr val="4C1130"/>
              </a:solidFill>
              <a:latin typeface="Verdana"/>
              <a:ea typeface="Verdana"/>
              <a:cs typeface="Verdana"/>
              <a:sym typeface="Verdana"/>
            </a:endParaRPr>
          </a:p>
          <a:p>
            <a:pPr marL="0" lvl="0" indent="0" algn="l" rtl="0">
              <a:spcBef>
                <a:spcPts val="800"/>
              </a:spcBef>
              <a:spcAft>
                <a:spcPts val="0"/>
              </a:spcAft>
              <a:buClr>
                <a:schemeClr val="dk1"/>
              </a:buClr>
              <a:buSzPts val="1100"/>
              <a:buFont typeface="Arial"/>
              <a:buNone/>
            </a:pPr>
            <a:r>
              <a:rPr lang="uk" sz="1000">
                <a:solidFill>
                  <a:srgbClr val="4C1130"/>
                </a:solidFill>
                <a:latin typeface="Verdana"/>
                <a:ea typeface="Verdana"/>
                <a:cs typeface="Verdana"/>
                <a:sym typeface="Verdana"/>
              </a:rPr>
              <a:t>висока позитивна </a:t>
            </a:r>
            <a:r>
              <a:rPr lang="uk" sz="1000" b="1">
                <a:solidFill>
                  <a:srgbClr val="4C1130"/>
                </a:solidFill>
                <a:latin typeface="Verdana"/>
                <a:ea typeface="Verdana"/>
                <a:cs typeface="Verdana"/>
                <a:sym typeface="Verdana"/>
              </a:rPr>
              <a:t>кореляція </a:t>
            </a:r>
            <a:r>
              <a:rPr lang="uk" sz="1000">
                <a:solidFill>
                  <a:srgbClr val="4C1130"/>
                </a:solidFill>
                <a:latin typeface="Verdana"/>
                <a:ea typeface="Verdana"/>
                <a:cs typeface="Verdana"/>
                <a:sym typeface="Verdana"/>
              </a:rPr>
              <a:t>між </a:t>
            </a:r>
            <a:r>
              <a:rPr lang="uk" sz="1000" b="1" u="sng">
                <a:solidFill>
                  <a:srgbClr val="4C1130"/>
                </a:solidFill>
                <a:latin typeface="Verdana"/>
                <a:ea typeface="Verdana"/>
                <a:cs typeface="Verdana"/>
                <a:sym typeface="Verdana"/>
              </a:rPr>
              <a:t>викидами CO2 та ВВП</a:t>
            </a:r>
            <a:r>
              <a:rPr lang="uk" sz="1000">
                <a:solidFill>
                  <a:srgbClr val="4C1130"/>
                </a:solidFill>
                <a:latin typeface="Verdana"/>
                <a:ea typeface="Verdana"/>
                <a:cs typeface="Verdana"/>
                <a:sym typeface="Verdana"/>
              </a:rPr>
              <a:t> на рівні </a:t>
            </a:r>
            <a:r>
              <a:rPr lang="uk" sz="1000" b="1">
                <a:solidFill>
                  <a:srgbClr val="4C1130"/>
                </a:solidFill>
                <a:latin typeface="Verdana"/>
                <a:ea typeface="Verdana"/>
                <a:cs typeface="Verdana"/>
                <a:sym typeface="Verdana"/>
              </a:rPr>
              <a:t>96%</a:t>
            </a:r>
            <a:r>
              <a:rPr lang="uk" sz="1000">
                <a:solidFill>
                  <a:srgbClr val="4C1130"/>
                </a:solidFill>
                <a:latin typeface="Verdana"/>
                <a:ea typeface="Verdana"/>
                <a:cs typeface="Verdana"/>
                <a:sym typeface="Verdana"/>
              </a:rPr>
              <a:t>;</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b="1">
                <a:solidFill>
                  <a:srgbClr val="4C1130"/>
                </a:solidFill>
                <a:latin typeface="Verdana"/>
                <a:ea typeface="Verdana"/>
                <a:cs typeface="Verdana"/>
                <a:sym typeface="Verdana"/>
              </a:rPr>
              <a:t>регресійна модель </a:t>
            </a:r>
            <a:r>
              <a:rPr lang="uk" sz="1000">
                <a:solidFill>
                  <a:srgbClr val="4C1130"/>
                </a:solidFill>
                <a:latin typeface="Verdana"/>
                <a:ea typeface="Verdana"/>
                <a:cs typeface="Verdana"/>
                <a:sym typeface="Verdana"/>
              </a:rPr>
              <a:t>для прогнозу рівня викидів на основі рівня споживання енергії для світу є більш точною </a:t>
            </a:r>
            <a:r>
              <a:rPr lang="uk" sz="1000" b="1">
                <a:solidFill>
                  <a:srgbClr val="4C1130"/>
                </a:solidFill>
                <a:latin typeface="Verdana"/>
                <a:ea typeface="Verdana"/>
                <a:cs typeface="Verdana"/>
                <a:sym typeface="Verdana"/>
              </a:rPr>
              <a:t>R²</a:t>
            </a:r>
            <a:r>
              <a:rPr lang="uk" sz="1000" b="1">
                <a:solidFill>
                  <a:srgbClr val="4C1130"/>
                </a:solidFill>
                <a:highlight>
                  <a:srgbClr val="FCE5CD"/>
                </a:highlight>
                <a:latin typeface="Verdana"/>
                <a:ea typeface="Verdana"/>
                <a:cs typeface="Verdana"/>
                <a:sym typeface="Verdana"/>
              </a:rPr>
              <a:t>=0,98</a:t>
            </a:r>
            <a:endParaRPr sz="1000" b="1">
              <a:solidFill>
                <a:srgbClr val="4C1130"/>
              </a:solidFill>
              <a:highlight>
                <a:srgbClr val="FCE5CD"/>
              </a:highlight>
              <a:latin typeface="Verdana"/>
              <a:ea typeface="Verdana"/>
              <a:cs typeface="Verdana"/>
              <a:sym typeface="Verdana"/>
            </a:endParaRPr>
          </a:p>
          <a:p>
            <a:pPr marL="0" lvl="0" indent="0" algn="l" rtl="0">
              <a:spcBef>
                <a:spcPts val="800"/>
              </a:spcBef>
              <a:spcAft>
                <a:spcPts val="0"/>
              </a:spcAft>
              <a:buNone/>
            </a:pPr>
            <a:endParaRPr sz="1800">
              <a:solidFill>
                <a:srgbClr val="4C1130"/>
              </a:solidFill>
              <a:latin typeface="Verdana"/>
              <a:ea typeface="Verdana"/>
              <a:cs typeface="Verdana"/>
              <a:sym typeface="Verdana"/>
            </a:endParaRPr>
          </a:p>
          <a:p>
            <a:pPr marL="0" lvl="0" indent="0" algn="l" rtl="0">
              <a:spcBef>
                <a:spcPts val="800"/>
              </a:spcBef>
              <a:spcAft>
                <a:spcPts val="0"/>
              </a:spcAft>
              <a:buClr>
                <a:schemeClr val="dk1"/>
              </a:buClr>
              <a:buSzPts val="1100"/>
              <a:buFont typeface="Arial"/>
              <a:buNone/>
            </a:pPr>
            <a:endParaRPr sz="1000">
              <a:solidFill>
                <a:srgbClr val="4C1130"/>
              </a:solidFill>
              <a:highlight>
                <a:srgbClr val="FCE5CD"/>
              </a:highlight>
              <a:latin typeface="Verdana"/>
              <a:ea typeface="Verdana"/>
              <a:cs typeface="Verdana"/>
              <a:sym typeface="Verdana"/>
            </a:endParaRPr>
          </a:p>
          <a:p>
            <a:pPr marL="0" lvl="0" indent="0" algn="l" rtl="0">
              <a:lnSpc>
                <a:spcPct val="100000"/>
              </a:lnSpc>
              <a:spcBef>
                <a:spcPts val="800"/>
              </a:spcBef>
              <a:spcAft>
                <a:spcPts val="600"/>
              </a:spcAft>
              <a:buNone/>
            </a:pPr>
            <a:endParaRPr sz="1800">
              <a:solidFill>
                <a:schemeClr val="dk2"/>
              </a:solidFill>
            </a:endParaRPr>
          </a:p>
        </p:txBody>
      </p:sp>
      <p:sp>
        <p:nvSpPr>
          <p:cNvPr id="113" name="Google Shape;113;p20"/>
          <p:cNvSpPr txBox="1"/>
          <p:nvPr/>
        </p:nvSpPr>
        <p:spPr>
          <a:xfrm>
            <a:off x="0" y="461200"/>
            <a:ext cx="4572000" cy="4682400"/>
          </a:xfrm>
          <a:prstGeom prst="rect">
            <a:avLst/>
          </a:prstGeom>
          <a:solidFill>
            <a:srgbClr val="FCE5CD"/>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uk" sz="1000" b="1">
                <a:solidFill>
                  <a:srgbClr val="4C1130"/>
                </a:solidFill>
                <a:latin typeface="Verdana"/>
                <a:ea typeface="Verdana"/>
                <a:cs typeface="Verdana"/>
                <a:sym typeface="Verdana"/>
              </a:rPr>
              <a:t>УКРАЇНА</a:t>
            </a:r>
            <a:endParaRPr sz="1000" b="1">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b="1" u="sng">
                <a:solidFill>
                  <a:srgbClr val="4C1130"/>
                </a:solidFill>
                <a:latin typeface="Verdana"/>
                <a:ea typeface="Verdana"/>
                <a:cs typeface="Verdana"/>
                <a:sym typeface="Verdana"/>
              </a:rPr>
              <a:t>споживання енергії</a:t>
            </a:r>
            <a:r>
              <a:rPr lang="uk" sz="1000">
                <a:solidFill>
                  <a:srgbClr val="4C1130"/>
                </a:solidFill>
                <a:latin typeface="Verdana"/>
                <a:ea typeface="Verdana"/>
                <a:cs typeface="Verdana"/>
                <a:sym typeface="Verdana"/>
              </a:rPr>
              <a:t> мало певні коливання з </a:t>
            </a:r>
            <a:r>
              <a:rPr lang="uk" sz="1000" b="1">
                <a:solidFill>
                  <a:srgbClr val="4C1130"/>
                </a:solidFill>
                <a:latin typeface="Verdana"/>
                <a:ea typeface="Verdana"/>
                <a:cs typeface="Verdana"/>
                <a:sym typeface="Verdana"/>
              </a:rPr>
              <a:t>2000 </a:t>
            </a:r>
            <a:r>
              <a:rPr lang="uk" sz="1000">
                <a:solidFill>
                  <a:srgbClr val="4C1130"/>
                </a:solidFill>
                <a:latin typeface="Verdana"/>
                <a:ea typeface="Verdana"/>
                <a:cs typeface="Verdana"/>
                <a:sym typeface="Verdana"/>
              </a:rPr>
              <a:t>по </a:t>
            </a:r>
            <a:r>
              <a:rPr lang="uk" sz="1000" b="1">
                <a:solidFill>
                  <a:srgbClr val="4C1130"/>
                </a:solidFill>
                <a:latin typeface="Verdana"/>
                <a:ea typeface="Verdana"/>
                <a:cs typeface="Verdana"/>
                <a:sym typeface="Verdana"/>
              </a:rPr>
              <a:t>2011 рр</a:t>
            </a:r>
            <a:r>
              <a:rPr lang="uk" sz="1000">
                <a:solidFill>
                  <a:srgbClr val="4C1130"/>
                </a:solidFill>
                <a:latin typeface="Verdana"/>
                <a:ea typeface="Verdana"/>
                <a:cs typeface="Verdana"/>
                <a:sym typeface="Verdana"/>
              </a:rPr>
              <a:t>., далі пішла тенденція на зниження, в 2019р в порівнянні з 2000 споживання знизилось в 1,7 рази.Приблизно така ж ситуація була і з </a:t>
            </a:r>
            <a:r>
              <a:rPr lang="uk" sz="1000" b="1" u="sng">
                <a:solidFill>
                  <a:srgbClr val="4C1130"/>
                </a:solidFill>
                <a:latin typeface="Verdana"/>
                <a:ea typeface="Verdana"/>
                <a:cs typeface="Verdana"/>
                <a:sym typeface="Verdana"/>
              </a:rPr>
              <a:t>виробництвом енергії,</a:t>
            </a:r>
            <a:r>
              <a:rPr lang="uk" sz="1000">
                <a:solidFill>
                  <a:srgbClr val="4C1130"/>
                </a:solidFill>
                <a:latin typeface="Verdana"/>
                <a:ea typeface="Verdana"/>
                <a:cs typeface="Verdana"/>
                <a:sym typeface="Verdana"/>
              </a:rPr>
              <a:t> адже ці два показники дуже зв’язані між собою;</a:t>
            </a:r>
            <a:endParaRPr sz="1000">
              <a:solidFill>
                <a:srgbClr val="4C1130"/>
              </a:solidFill>
              <a:latin typeface="Verdana"/>
              <a:ea typeface="Verdana"/>
              <a:cs typeface="Verdana"/>
              <a:sym typeface="Verdana"/>
            </a:endParaRPr>
          </a:p>
          <a:p>
            <a:pPr marL="0" lvl="0" indent="0" algn="l" rtl="0">
              <a:spcBef>
                <a:spcPts val="600"/>
              </a:spcBef>
              <a:spcAft>
                <a:spcPts val="0"/>
              </a:spcAft>
              <a:buNone/>
            </a:pPr>
            <a:r>
              <a:rPr lang="uk" sz="1000" b="1" u="sng">
                <a:solidFill>
                  <a:srgbClr val="4C1130"/>
                </a:solidFill>
                <a:latin typeface="Verdana"/>
                <a:ea typeface="Verdana"/>
                <a:cs typeface="Verdana"/>
                <a:sym typeface="Verdana"/>
              </a:rPr>
              <a:t>чисельність населення</a:t>
            </a:r>
            <a:r>
              <a:rPr lang="uk" sz="1000">
                <a:solidFill>
                  <a:srgbClr val="4C1130"/>
                </a:solidFill>
                <a:latin typeface="Verdana"/>
                <a:ea typeface="Verdana"/>
                <a:cs typeface="Verdana"/>
                <a:sym typeface="Verdana"/>
              </a:rPr>
              <a:t> поступово скорочувалась протягом усього періоду;</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Clr>
                <a:schemeClr val="dk1"/>
              </a:buClr>
              <a:buSzPts val="1100"/>
              <a:buFont typeface="Arial"/>
              <a:buNone/>
            </a:pPr>
            <a:r>
              <a:rPr lang="uk" sz="1000" b="1" u="sng">
                <a:solidFill>
                  <a:srgbClr val="4C1130"/>
                </a:solidFill>
                <a:latin typeface="Verdana"/>
                <a:ea typeface="Verdana"/>
                <a:cs typeface="Verdana"/>
                <a:sym typeface="Verdana"/>
              </a:rPr>
              <a:t>ВВП</a:t>
            </a:r>
            <a:r>
              <a:rPr lang="uk" sz="1000">
                <a:solidFill>
                  <a:srgbClr val="4C1130"/>
                </a:solidFill>
                <a:latin typeface="Verdana"/>
                <a:ea typeface="Verdana"/>
                <a:cs typeface="Verdana"/>
                <a:sym typeface="Verdana"/>
              </a:rPr>
              <a:t> зростало до 2008 року, після чого знизилось, що цілком закономірно, якщо згадати про фінансову кризу в той час, далі були коливання і в 2019 році ВВП був на рівні 2010 року;</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None/>
            </a:pPr>
            <a:r>
              <a:rPr lang="uk" sz="1000" b="1" u="sng">
                <a:solidFill>
                  <a:srgbClr val="4C1130"/>
                </a:solidFill>
                <a:latin typeface="Verdana"/>
                <a:ea typeface="Verdana"/>
                <a:cs typeface="Verdana"/>
                <a:sym typeface="Verdana"/>
              </a:rPr>
              <a:t>енергоємність на душу населення</a:t>
            </a:r>
            <a:r>
              <a:rPr lang="uk" sz="1000">
                <a:solidFill>
                  <a:srgbClr val="4C1130"/>
                </a:solidFill>
                <a:latin typeface="Verdana"/>
                <a:ea typeface="Verdana"/>
                <a:cs typeface="Verdana"/>
                <a:sym typeface="Verdana"/>
              </a:rPr>
              <a:t> мала коливання до 2011 року, а далі взяла курс на зменшення;</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Clr>
                <a:schemeClr val="dk1"/>
              </a:buClr>
              <a:buSzPts val="1100"/>
              <a:buFont typeface="Arial"/>
              <a:buNone/>
            </a:pPr>
            <a:r>
              <a:rPr lang="uk" sz="1000" b="1" u="sng">
                <a:solidFill>
                  <a:srgbClr val="4C1130"/>
                </a:solidFill>
                <a:latin typeface="Verdana"/>
                <a:ea typeface="Verdana"/>
                <a:cs typeface="Verdana"/>
                <a:sym typeface="Verdana"/>
              </a:rPr>
              <a:t>енергоємність  ВВП</a:t>
            </a:r>
            <a:r>
              <a:rPr lang="uk" sz="1000">
                <a:solidFill>
                  <a:srgbClr val="4C1130"/>
                </a:solidFill>
                <a:latin typeface="Verdana"/>
                <a:ea typeface="Verdana"/>
                <a:cs typeface="Verdana"/>
                <a:sym typeface="Verdana"/>
              </a:rPr>
              <a:t> з 2000 року лише зменшувалась, що є безумовно позитивною тенденцією для цих показників;</a:t>
            </a:r>
            <a:endParaRPr sz="1000">
              <a:solidFill>
                <a:srgbClr val="4C1130"/>
              </a:solidFill>
              <a:latin typeface="Verdana"/>
              <a:ea typeface="Verdana"/>
              <a:cs typeface="Verdana"/>
              <a:sym typeface="Verdana"/>
            </a:endParaRPr>
          </a:p>
          <a:p>
            <a:pPr marL="0" lvl="0" indent="0" algn="l" rtl="0">
              <a:lnSpc>
                <a:spcPct val="100000"/>
              </a:lnSpc>
              <a:spcBef>
                <a:spcPts val="600"/>
              </a:spcBef>
              <a:spcAft>
                <a:spcPts val="0"/>
              </a:spcAft>
              <a:buClr>
                <a:schemeClr val="dk1"/>
              </a:buClr>
              <a:buSzPts val="1100"/>
              <a:buFont typeface="Arial"/>
              <a:buNone/>
            </a:pPr>
            <a:r>
              <a:rPr lang="uk" sz="1000">
                <a:solidFill>
                  <a:srgbClr val="4C1130"/>
                </a:solidFill>
                <a:latin typeface="Verdana"/>
                <a:ea typeface="Verdana"/>
                <a:cs typeface="Verdana"/>
                <a:sym typeface="Verdana"/>
              </a:rPr>
              <a:t>рівень</a:t>
            </a:r>
            <a:r>
              <a:rPr lang="uk" sz="1000" b="1" u="sng">
                <a:solidFill>
                  <a:srgbClr val="4C1130"/>
                </a:solidFill>
                <a:latin typeface="Verdana"/>
                <a:ea typeface="Verdana"/>
                <a:cs typeface="Verdana"/>
                <a:sym typeface="Verdana"/>
              </a:rPr>
              <a:t> викидів CO2</a:t>
            </a:r>
            <a:r>
              <a:rPr lang="uk" sz="1000" b="1">
                <a:solidFill>
                  <a:srgbClr val="4C1130"/>
                </a:solidFill>
                <a:latin typeface="Verdana"/>
                <a:ea typeface="Verdana"/>
                <a:cs typeface="Verdana"/>
                <a:sym typeface="Verdana"/>
              </a:rPr>
              <a:t> </a:t>
            </a:r>
            <a:r>
              <a:rPr lang="uk" sz="1000">
                <a:solidFill>
                  <a:srgbClr val="4C1130"/>
                </a:solidFill>
                <a:latin typeface="Verdana"/>
                <a:ea typeface="Verdana"/>
                <a:cs typeface="Verdana"/>
                <a:sym typeface="Verdana"/>
              </a:rPr>
              <a:t>від використання джерел енергії до 2009 тримався на досить високому рівні, потім спостерігались різкі коливання, але вже з 2013 року є стала тенденція до зниження, загалом в 2019 р.кількість викидів стала в 1,7 разів меншою відносно 2000р.</a:t>
            </a:r>
            <a:endParaRPr sz="1000">
              <a:solidFill>
                <a:srgbClr val="4C1130"/>
              </a:solidFill>
              <a:latin typeface="Verdana"/>
              <a:ea typeface="Verdana"/>
              <a:cs typeface="Verdana"/>
              <a:sym typeface="Verdana"/>
            </a:endParaRPr>
          </a:p>
          <a:p>
            <a:pPr marL="0" lvl="0" indent="0" algn="l" rtl="0">
              <a:spcBef>
                <a:spcPts val="600"/>
              </a:spcBef>
              <a:spcAft>
                <a:spcPts val="0"/>
              </a:spcAft>
              <a:buNone/>
            </a:pPr>
            <a:r>
              <a:rPr lang="uk" sz="1000" b="1">
                <a:solidFill>
                  <a:srgbClr val="4C1130"/>
                </a:solidFill>
                <a:latin typeface="Verdana"/>
                <a:ea typeface="Verdana"/>
                <a:cs typeface="Verdana"/>
                <a:sym typeface="Verdana"/>
              </a:rPr>
              <a:t>кореляція </a:t>
            </a:r>
            <a:r>
              <a:rPr lang="uk" sz="1000">
                <a:solidFill>
                  <a:srgbClr val="4C1130"/>
                </a:solidFill>
                <a:latin typeface="Verdana"/>
                <a:ea typeface="Verdana"/>
                <a:cs typeface="Verdana"/>
                <a:sym typeface="Verdana"/>
              </a:rPr>
              <a:t> між показниками суттєво слабша, ніж для світу, місцями, практично відсутня, наприклад залежність викидів від рівня </a:t>
            </a:r>
            <a:r>
              <a:rPr lang="uk" sz="1000" b="1" u="sng">
                <a:solidFill>
                  <a:srgbClr val="4C1130"/>
                </a:solidFill>
                <a:latin typeface="Verdana"/>
                <a:ea typeface="Verdana"/>
                <a:cs typeface="Verdana"/>
                <a:sym typeface="Verdana"/>
              </a:rPr>
              <a:t>ВВП</a:t>
            </a:r>
            <a:r>
              <a:rPr lang="uk" sz="1000">
                <a:solidFill>
                  <a:srgbClr val="4C1130"/>
                </a:solidFill>
                <a:latin typeface="Verdana"/>
                <a:ea typeface="Verdana"/>
                <a:cs typeface="Verdana"/>
                <a:sym typeface="Verdana"/>
              </a:rPr>
              <a:t>. </a:t>
            </a:r>
            <a:endParaRPr sz="1000">
              <a:solidFill>
                <a:srgbClr val="4C1130"/>
              </a:solidFill>
              <a:latin typeface="Verdana"/>
              <a:ea typeface="Verdana"/>
              <a:cs typeface="Verdana"/>
              <a:sym typeface="Verdana"/>
            </a:endParaRPr>
          </a:p>
          <a:p>
            <a:pPr marL="0" lvl="0" indent="0" algn="l" rtl="0">
              <a:spcBef>
                <a:spcPts val="800"/>
              </a:spcBef>
              <a:spcAft>
                <a:spcPts val="0"/>
              </a:spcAft>
              <a:buNone/>
            </a:pPr>
            <a:r>
              <a:rPr lang="uk" sz="1000" b="1">
                <a:solidFill>
                  <a:srgbClr val="4C1130"/>
                </a:solidFill>
                <a:latin typeface="Verdana"/>
                <a:ea typeface="Verdana"/>
                <a:cs typeface="Verdana"/>
                <a:sym typeface="Verdana"/>
              </a:rPr>
              <a:t>регресійна модель </a:t>
            </a:r>
            <a:r>
              <a:rPr lang="uk" sz="1000">
                <a:solidFill>
                  <a:srgbClr val="4C1130"/>
                </a:solidFill>
                <a:latin typeface="Verdana"/>
                <a:ea typeface="Verdana"/>
                <a:cs typeface="Verdana"/>
                <a:sym typeface="Verdana"/>
              </a:rPr>
              <a:t>для прогнозу рівня викидів на основі рівня споживання енергії не є такою точною, як для світу</a:t>
            </a:r>
            <a:r>
              <a:rPr lang="uk" sz="1000">
                <a:solidFill>
                  <a:srgbClr val="4C1130"/>
                </a:solidFill>
                <a:highlight>
                  <a:srgbClr val="FCE5CD"/>
                </a:highlight>
                <a:latin typeface="Verdana"/>
                <a:ea typeface="Verdana"/>
                <a:cs typeface="Verdana"/>
                <a:sym typeface="Verdana"/>
              </a:rPr>
              <a:t> </a:t>
            </a:r>
            <a:r>
              <a:rPr lang="uk" sz="1000" b="1">
                <a:solidFill>
                  <a:srgbClr val="4C1130"/>
                </a:solidFill>
                <a:highlight>
                  <a:srgbClr val="FCE5CD"/>
                </a:highlight>
                <a:latin typeface="Verdana"/>
                <a:ea typeface="Verdana"/>
                <a:cs typeface="Verdana"/>
                <a:sym typeface="Verdana"/>
              </a:rPr>
              <a:t>R²</a:t>
            </a:r>
            <a:r>
              <a:rPr lang="uk" sz="1000">
                <a:solidFill>
                  <a:srgbClr val="4C1130"/>
                </a:solidFill>
                <a:highlight>
                  <a:srgbClr val="FCE5CD"/>
                </a:highlight>
                <a:latin typeface="Verdana"/>
                <a:ea typeface="Verdana"/>
                <a:cs typeface="Verdana"/>
                <a:sym typeface="Verdana"/>
              </a:rPr>
              <a:t>=</a:t>
            </a:r>
            <a:r>
              <a:rPr lang="uk" sz="1000" b="1">
                <a:solidFill>
                  <a:srgbClr val="4C1130"/>
                </a:solidFill>
                <a:highlight>
                  <a:srgbClr val="FCE5CD"/>
                </a:highlight>
                <a:latin typeface="Verdana"/>
                <a:ea typeface="Verdana"/>
                <a:cs typeface="Verdana"/>
                <a:sym typeface="Verdana"/>
              </a:rPr>
              <a:t>0,77</a:t>
            </a:r>
            <a:r>
              <a:rPr lang="uk" sz="1000">
                <a:solidFill>
                  <a:srgbClr val="4C1130"/>
                </a:solidFill>
                <a:highlight>
                  <a:srgbClr val="FCE5CD"/>
                </a:highlight>
                <a:latin typeface="Verdana"/>
                <a:ea typeface="Verdana"/>
                <a:cs typeface="Verdana"/>
                <a:sym typeface="Verdana"/>
              </a:rPr>
              <a:t>. </a:t>
            </a:r>
            <a:endParaRPr sz="1000">
              <a:solidFill>
                <a:srgbClr val="4C1130"/>
              </a:solidFill>
              <a:latin typeface="Verdana"/>
              <a:ea typeface="Verdana"/>
              <a:cs typeface="Verdana"/>
              <a:sym typeface="Verdana"/>
            </a:endParaRPr>
          </a:p>
          <a:p>
            <a:pPr marL="0" lvl="0" indent="0" algn="l" rtl="0">
              <a:spcBef>
                <a:spcPts val="800"/>
              </a:spcBef>
              <a:spcAft>
                <a:spcPts val="0"/>
              </a:spcAft>
              <a:buNone/>
            </a:pP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17"/>
        <p:cNvGrpSpPr/>
        <p:nvPr/>
      </p:nvGrpSpPr>
      <p:grpSpPr>
        <a:xfrm>
          <a:off x="0" y="0"/>
          <a:ext cx="0" cy="0"/>
          <a:chOff x="0" y="0"/>
          <a:chExt cx="0" cy="0"/>
        </a:xfrm>
      </p:grpSpPr>
      <p:sp>
        <p:nvSpPr>
          <p:cNvPr id="118" name="Google Shape;118;p21"/>
          <p:cNvSpPr txBox="1"/>
          <p:nvPr/>
        </p:nvSpPr>
        <p:spPr>
          <a:xfrm>
            <a:off x="0" y="0"/>
            <a:ext cx="9144000" cy="557100"/>
          </a:xfrm>
          <a:prstGeom prst="rect">
            <a:avLst/>
          </a:prstGeom>
          <a:gradFill>
            <a:gsLst>
              <a:gs pos="0">
                <a:srgbClr val="DB0000"/>
              </a:gs>
              <a:gs pos="58000">
                <a:srgbClr val="4C1130"/>
              </a:gs>
              <a:gs pos="100000">
                <a:srgbClr val="540303"/>
              </a:gs>
            </a:gsLst>
            <a:path path="circle">
              <a:fillToRect l="50000" t="50000" r="50000" b="50000"/>
            </a:path>
            <a:tileRect/>
          </a:gra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uk" sz="2420" b="1">
                <a:solidFill>
                  <a:srgbClr val="FCE5CD"/>
                </a:solidFill>
                <a:latin typeface="Verdana"/>
                <a:ea typeface="Verdana"/>
                <a:cs typeface="Verdana"/>
                <a:sym typeface="Verdana"/>
              </a:rPr>
              <a:t>SQL	</a:t>
            </a:r>
            <a:endParaRPr/>
          </a:p>
        </p:txBody>
      </p:sp>
      <p:sp>
        <p:nvSpPr>
          <p:cNvPr id="119" name="Google Shape;119;p21"/>
          <p:cNvSpPr txBox="1"/>
          <p:nvPr/>
        </p:nvSpPr>
        <p:spPr>
          <a:xfrm>
            <a:off x="41925" y="3685125"/>
            <a:ext cx="8966400" cy="129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uk" sz="1000">
                <a:solidFill>
                  <a:srgbClr val="4C1130"/>
                </a:solidFill>
                <a:latin typeface="Verdana"/>
                <a:ea typeface="Verdana"/>
                <a:cs typeface="Verdana"/>
                <a:sym typeface="Verdana"/>
              </a:rPr>
              <a:t>       Даний запит є доволі простим, оскільки дані вже попередньо згруповані та очищені. Проте, з його допомогою, ми можемо трохи скоротити назви наших змінних, позаокруглювати їх значення до 2 знаків після коми, відфільтрувати дані </a:t>
            </a:r>
            <a:r>
              <a:rPr lang="uk" sz="1000" b="1">
                <a:solidFill>
                  <a:srgbClr val="4C1130"/>
                </a:solidFill>
                <a:latin typeface="Verdana"/>
                <a:ea typeface="Verdana"/>
                <a:cs typeface="Verdana"/>
                <a:sym typeface="Verdana"/>
              </a:rPr>
              <a:t>до 2000 року </a:t>
            </a:r>
            <a:r>
              <a:rPr lang="uk" sz="1000">
                <a:solidFill>
                  <a:srgbClr val="4C1130"/>
                </a:solidFill>
                <a:latin typeface="Verdana"/>
                <a:ea typeface="Verdana"/>
                <a:cs typeface="Verdana"/>
                <a:sym typeface="Verdana"/>
              </a:rPr>
              <a:t>та великий перелік країн, який немає відношення до нашого аналізу, залишивши дані лише по Україні та загальні по світу. Також, прибрати поле </a:t>
            </a:r>
            <a:r>
              <a:rPr lang="uk" sz="1000" b="1">
                <a:solidFill>
                  <a:srgbClr val="4C1130"/>
                </a:solidFill>
                <a:latin typeface="Verdana"/>
                <a:ea typeface="Verdana"/>
                <a:cs typeface="Verdana"/>
                <a:sym typeface="Verdana"/>
              </a:rPr>
              <a:t>all_energy_types</a:t>
            </a:r>
            <a:r>
              <a:rPr lang="uk" sz="1000">
                <a:solidFill>
                  <a:srgbClr val="4C1130"/>
                </a:solidFill>
                <a:latin typeface="Verdana"/>
                <a:ea typeface="Verdana"/>
                <a:cs typeface="Verdana"/>
                <a:sym typeface="Verdana"/>
              </a:rPr>
              <a:t>, щоб в подальшому аналізі уникнути зайвого дублювання значень.</a:t>
            </a:r>
            <a:endParaRPr sz="1000">
              <a:solidFill>
                <a:srgbClr val="4C1130"/>
              </a:solidFill>
              <a:latin typeface="Verdana"/>
              <a:ea typeface="Verdana"/>
              <a:cs typeface="Verdana"/>
              <a:sym typeface="Verdana"/>
            </a:endParaRPr>
          </a:p>
        </p:txBody>
      </p:sp>
      <p:sp>
        <p:nvSpPr>
          <p:cNvPr id="120" name="Google Shape;120;p21"/>
          <p:cNvSpPr txBox="1"/>
          <p:nvPr/>
        </p:nvSpPr>
        <p:spPr>
          <a:xfrm>
            <a:off x="468500" y="947650"/>
            <a:ext cx="6456000" cy="2539800"/>
          </a:xfrm>
          <a:prstGeom prst="rect">
            <a:avLst/>
          </a:prstGeom>
          <a:noFill/>
          <a:ln>
            <a:noFill/>
          </a:ln>
        </p:spPr>
        <p:txBody>
          <a:bodyPr spcFirstLastPara="1" wrap="square" lIns="91425" tIns="91425" rIns="91425" bIns="91425" anchor="t" anchorCtr="0">
            <a:spAutoFit/>
          </a:bodyPr>
          <a:lstStyle/>
          <a:p>
            <a:pPr marL="0" lvl="0" indent="0" algn="l" rtl="0">
              <a:lnSpc>
                <a:spcPct val="133333"/>
              </a:lnSpc>
              <a:spcBef>
                <a:spcPts val="0"/>
              </a:spcBef>
              <a:spcAft>
                <a:spcPts val="0"/>
              </a:spcAft>
              <a:buNone/>
            </a:pPr>
            <a:r>
              <a:rPr lang="uk" sz="900">
                <a:solidFill>
                  <a:srgbClr val="3367D6"/>
                </a:solidFill>
                <a:highlight>
                  <a:srgbClr val="FCE5CD"/>
                </a:highlight>
                <a:latin typeface="Verdana"/>
                <a:ea typeface="Verdana"/>
                <a:cs typeface="Verdana"/>
                <a:sym typeface="Verdana"/>
              </a:rPr>
              <a:t>SELECT</a:t>
            </a:r>
            <a:endParaRPr sz="900">
              <a:solidFill>
                <a:srgbClr val="3367D6"/>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Year</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Country</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country</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Energy_type</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e_type</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Energy_consumption</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e_con</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Energy_production</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e_prod</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GDP</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gdp</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Population</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population</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Energy_intensity_per_capita</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ei_capita</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Energy_intensity_by_GDP</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ei_gdp</a:t>
            </a:r>
            <a:r>
              <a:rPr lang="uk" sz="900">
                <a:solidFill>
                  <a:srgbClr val="3A474E"/>
                </a:solidFill>
                <a:highlight>
                  <a:srgbClr val="FCE5CD"/>
                </a:highlight>
                <a:latin typeface="Verdana"/>
                <a:ea typeface="Verdana"/>
                <a:cs typeface="Verdana"/>
                <a:sym typeface="Verdana"/>
              </a:rPr>
              <a:t>,</a:t>
            </a:r>
            <a:endParaRPr sz="900">
              <a:solidFill>
                <a:srgbClr val="3A474E"/>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ROUND</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chemeClr val="dk1"/>
                </a:solidFill>
                <a:highlight>
                  <a:srgbClr val="FCE5CD"/>
                </a:highlight>
                <a:latin typeface="Verdana"/>
                <a:ea typeface="Verdana"/>
                <a:cs typeface="Verdana"/>
                <a:sym typeface="Verdana"/>
              </a:rPr>
              <a:t>CO2_emission</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a:t>
            </a:r>
            <a:r>
              <a:rPr lang="uk" sz="900">
                <a:solidFill>
                  <a:srgbClr val="F4511E"/>
                </a:solidFill>
                <a:highlight>
                  <a:srgbClr val="FCE5CD"/>
                </a:highlight>
                <a:latin typeface="Verdana"/>
                <a:ea typeface="Verdana"/>
                <a:cs typeface="Verdana"/>
                <a:sym typeface="Verdana"/>
              </a:rPr>
              <a:t>2</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AS</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emission</a:t>
            </a:r>
            <a:endParaRPr sz="900">
              <a:solidFill>
                <a:schemeClr val="dk1"/>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367D6"/>
                </a:solidFill>
                <a:highlight>
                  <a:srgbClr val="FCE5CD"/>
                </a:highlight>
                <a:latin typeface="Verdana"/>
                <a:ea typeface="Verdana"/>
                <a:cs typeface="Verdana"/>
                <a:sym typeface="Verdana"/>
              </a:rPr>
              <a:t>FROM</a:t>
            </a:r>
            <a:r>
              <a:rPr lang="uk" sz="900">
                <a:solidFill>
                  <a:srgbClr val="3A474E"/>
                </a:solidFill>
                <a:highlight>
                  <a:srgbClr val="FCE5CD"/>
                </a:highlight>
                <a:latin typeface="Verdana"/>
                <a:ea typeface="Verdana"/>
                <a:cs typeface="Verdana"/>
                <a:sym typeface="Verdana"/>
              </a:rPr>
              <a:t> </a:t>
            </a:r>
            <a:r>
              <a:rPr lang="uk" sz="900">
                <a:solidFill>
                  <a:srgbClr val="0D904F"/>
                </a:solidFill>
                <a:highlight>
                  <a:srgbClr val="FCE5CD"/>
                </a:highlight>
                <a:latin typeface="Verdana"/>
                <a:ea typeface="Verdana"/>
                <a:cs typeface="Verdana"/>
                <a:sym typeface="Verdana"/>
              </a:rPr>
              <a:t>`my-project-411718.energy.indicators`</a:t>
            </a:r>
            <a:endParaRPr sz="900">
              <a:solidFill>
                <a:srgbClr val="0D904F"/>
              </a:solidFill>
              <a:highlight>
                <a:srgbClr val="FCE5CD"/>
              </a:highlight>
              <a:latin typeface="Verdana"/>
              <a:ea typeface="Verdana"/>
              <a:cs typeface="Verdana"/>
              <a:sym typeface="Verdana"/>
            </a:endParaRPr>
          </a:p>
          <a:p>
            <a:pPr marL="0" lvl="0" indent="0" algn="l" rtl="0">
              <a:lnSpc>
                <a:spcPct val="133333"/>
              </a:lnSpc>
              <a:spcBef>
                <a:spcPts val="0"/>
              </a:spcBef>
              <a:spcAft>
                <a:spcPts val="0"/>
              </a:spcAft>
              <a:buNone/>
            </a:pPr>
            <a:r>
              <a:rPr lang="uk" sz="900">
                <a:solidFill>
                  <a:srgbClr val="3367D6"/>
                </a:solidFill>
                <a:highlight>
                  <a:srgbClr val="FCE5CD"/>
                </a:highlight>
                <a:latin typeface="Verdana"/>
                <a:ea typeface="Verdana"/>
                <a:cs typeface="Verdana"/>
                <a:sym typeface="Verdana"/>
              </a:rPr>
              <a:t>      WHERE</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Year</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&gt;</a:t>
            </a:r>
            <a:r>
              <a:rPr lang="uk" sz="900">
                <a:solidFill>
                  <a:srgbClr val="F4511E"/>
                </a:solidFill>
                <a:highlight>
                  <a:srgbClr val="FCE5CD"/>
                </a:highlight>
                <a:latin typeface="Verdana"/>
                <a:ea typeface="Verdana"/>
                <a:cs typeface="Verdana"/>
                <a:sym typeface="Verdana"/>
              </a:rPr>
              <a:t>1999</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AND</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Country</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IN</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rgbClr val="0D904F"/>
                </a:solidFill>
                <a:highlight>
                  <a:srgbClr val="FCE5CD"/>
                </a:highlight>
                <a:latin typeface="Verdana"/>
                <a:ea typeface="Verdana"/>
                <a:cs typeface="Verdana"/>
                <a:sym typeface="Verdana"/>
              </a:rPr>
              <a:t>"World"</a:t>
            </a:r>
            <a:r>
              <a:rPr lang="uk" sz="900">
                <a:solidFill>
                  <a:srgbClr val="3A474E"/>
                </a:solidFill>
                <a:highlight>
                  <a:srgbClr val="FCE5CD"/>
                </a:highlight>
                <a:latin typeface="Verdana"/>
                <a:ea typeface="Verdana"/>
                <a:cs typeface="Verdana"/>
                <a:sym typeface="Verdana"/>
              </a:rPr>
              <a:t>,</a:t>
            </a:r>
            <a:r>
              <a:rPr lang="uk" sz="900">
                <a:solidFill>
                  <a:srgbClr val="0D904F"/>
                </a:solidFill>
                <a:highlight>
                  <a:srgbClr val="FCE5CD"/>
                </a:highlight>
                <a:latin typeface="Verdana"/>
                <a:ea typeface="Verdana"/>
                <a:cs typeface="Verdana"/>
                <a:sym typeface="Verdana"/>
              </a:rPr>
              <a:t>"Ukraine"</a:t>
            </a:r>
            <a:r>
              <a:rPr lang="uk" sz="900">
                <a:solidFill>
                  <a:srgbClr val="37474F"/>
                </a:solidFill>
                <a:highlight>
                  <a:srgbClr val="FCE5CD"/>
                </a:highlight>
                <a:latin typeface="Verdana"/>
                <a:ea typeface="Verdana"/>
                <a:cs typeface="Verdana"/>
                <a:sym typeface="Verdana"/>
              </a:rPr>
              <a: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AND</a:t>
            </a:r>
            <a:r>
              <a:rPr lang="uk" sz="900">
                <a:solidFill>
                  <a:srgbClr val="3A474E"/>
                </a:solidFill>
                <a:highlight>
                  <a:srgbClr val="FCE5CD"/>
                </a:highlight>
                <a:latin typeface="Verdana"/>
                <a:ea typeface="Verdana"/>
                <a:cs typeface="Verdana"/>
                <a:sym typeface="Verdana"/>
              </a:rPr>
              <a:t> </a:t>
            </a:r>
            <a:r>
              <a:rPr lang="uk" sz="900">
                <a:solidFill>
                  <a:schemeClr val="dk1"/>
                </a:solidFill>
                <a:highlight>
                  <a:srgbClr val="FCE5CD"/>
                </a:highlight>
                <a:latin typeface="Verdana"/>
                <a:ea typeface="Verdana"/>
                <a:cs typeface="Verdana"/>
                <a:sym typeface="Verdana"/>
              </a:rPr>
              <a:t>Energy_type</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NOT</a:t>
            </a:r>
            <a:r>
              <a:rPr lang="uk" sz="900">
                <a:solidFill>
                  <a:srgbClr val="3A474E"/>
                </a:solidFill>
                <a:highlight>
                  <a:srgbClr val="FCE5CD"/>
                </a:highlight>
                <a:latin typeface="Verdana"/>
                <a:ea typeface="Verdana"/>
                <a:cs typeface="Verdana"/>
                <a:sym typeface="Verdana"/>
              </a:rPr>
              <a:t> </a:t>
            </a:r>
            <a:r>
              <a:rPr lang="uk" sz="900">
                <a:solidFill>
                  <a:srgbClr val="3367D6"/>
                </a:solidFill>
                <a:highlight>
                  <a:srgbClr val="FCE5CD"/>
                </a:highlight>
                <a:latin typeface="Verdana"/>
                <a:ea typeface="Verdana"/>
                <a:cs typeface="Verdana"/>
                <a:sym typeface="Verdana"/>
              </a:rPr>
              <a:t>IN</a:t>
            </a:r>
            <a:r>
              <a:rPr lang="uk" sz="900">
                <a:solidFill>
                  <a:srgbClr val="3A474E"/>
                </a:solidFill>
                <a:highlight>
                  <a:srgbClr val="FCE5CD"/>
                </a:highlight>
                <a:latin typeface="Verdana"/>
                <a:ea typeface="Verdana"/>
                <a:cs typeface="Verdana"/>
                <a:sym typeface="Verdana"/>
              </a:rPr>
              <a:t> </a:t>
            </a:r>
            <a:r>
              <a:rPr lang="uk" sz="900">
                <a:solidFill>
                  <a:srgbClr val="37474F"/>
                </a:solidFill>
                <a:highlight>
                  <a:srgbClr val="FCE5CD"/>
                </a:highlight>
                <a:latin typeface="Verdana"/>
                <a:ea typeface="Verdana"/>
                <a:cs typeface="Verdana"/>
                <a:sym typeface="Verdana"/>
              </a:rPr>
              <a:t>(</a:t>
            </a:r>
            <a:r>
              <a:rPr lang="uk" sz="900">
                <a:solidFill>
                  <a:srgbClr val="0D904F"/>
                </a:solidFill>
                <a:highlight>
                  <a:srgbClr val="FCE5CD"/>
                </a:highlight>
                <a:latin typeface="Verdana"/>
                <a:ea typeface="Verdana"/>
                <a:cs typeface="Verdana"/>
                <a:sym typeface="Verdana"/>
              </a:rPr>
              <a:t>"all_energy_types"</a:t>
            </a:r>
            <a:r>
              <a:rPr lang="uk" sz="900">
                <a:solidFill>
                  <a:srgbClr val="37474F"/>
                </a:solidFill>
                <a:highlight>
                  <a:srgbClr val="FCE5CD"/>
                </a:highlight>
                <a:latin typeface="Verdana"/>
                <a:ea typeface="Verdana"/>
                <a:cs typeface="Verdana"/>
                <a:sym typeface="Verdana"/>
              </a:rPr>
              <a:t>)</a:t>
            </a:r>
            <a:endParaRPr sz="900">
              <a:solidFill>
                <a:srgbClr val="37474F"/>
              </a:solidFill>
              <a:highlight>
                <a:srgbClr val="FCE5CD"/>
              </a:highlight>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2509</Words>
  <Application>Microsoft Office PowerPoint</Application>
  <PresentationFormat>Екран (16:9)</PresentationFormat>
  <Paragraphs>157</Paragraphs>
  <Slides>13</Slides>
  <Notes>13</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13</vt:i4>
      </vt:variant>
    </vt:vector>
  </HeadingPairs>
  <TitlesOfParts>
    <vt:vector size="16" baseType="lpstr">
      <vt:lpstr>Arial</vt:lpstr>
      <vt:lpstr>Verdana</vt:lpstr>
      <vt:lpstr>Simple Light</vt:lpstr>
      <vt:lpstr> PET проєкт  на тему:  Аналіз впливу первинних джерел енергії на викиди CO2 та порівняння енергоефективності економіки України та світу.     підготувала  ІРИНА МЕЛЬНИК</vt:lpstr>
      <vt:lpstr> </vt:lpstr>
      <vt:lpstr>Презентація PowerPoint</vt:lpstr>
      <vt:lpstr>ЕТАПИ АНАЛІЗУ ТА ВИКОРИСТАНІ ТЕХНОЛОГІЇ</vt:lpstr>
      <vt:lpstr>PIVOT TABLE BY ENERGY TYPE &amp; COUNTRY</vt:lpstr>
      <vt:lpstr>PIVOT TABLE BY YEAR &amp; COUNTRY</vt:lpstr>
      <vt:lpstr>Презентація PowerPoint</vt:lpstr>
      <vt:lpstr>ВИСНОВКИ ПО АНАЛІЗУ В EXCEL</vt:lpstr>
      <vt:lpstr>Презентація PowerPoint</vt:lpstr>
      <vt:lpstr>УКРАЇНА</vt:lpstr>
      <vt:lpstr>СВІТ</vt:lpstr>
      <vt:lpstr>ВИСНОВКИ ПО АНАЛІЗУ В POWER BI</vt:lpstr>
      <vt:lpstr>РЕКОМЕНДАЦІЇ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PET проєкт  на тему:  Аналіз впливу первинних джерел енергії на викиди CO2 та порівняння енергоефективності економіки України та світу.     підготувала  ІРИНА МЕЛЬНИК</dc:title>
  <dc:creator>User</dc:creator>
  <cp:lastModifiedBy>Сергій Мельник</cp:lastModifiedBy>
  <cp:revision>1</cp:revision>
  <dcterms:modified xsi:type="dcterms:W3CDTF">2024-07-12T19:21:32Z</dcterms:modified>
</cp:coreProperties>
</file>