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4876800" cy="2743200"/>
  <p:notesSz cx="4876800" cy="2743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760" y="850392"/>
            <a:ext cx="414528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31520" y="1536192"/>
            <a:ext cx="341376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E61A5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E61A5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43840" y="630936"/>
            <a:ext cx="2121408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511552" y="630936"/>
            <a:ext cx="2121408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E61A5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876800" cy="274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1607" y="1126489"/>
            <a:ext cx="223139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E61A5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840" y="630936"/>
            <a:ext cx="438912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58112" y="2551176"/>
            <a:ext cx="1560576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43840" y="2551176"/>
            <a:ext cx="112166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511296" y="2551176"/>
            <a:ext cx="112166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4876800" h="2743200">
                <a:moveTo>
                  <a:pt x="4876803" y="0"/>
                </a:moveTo>
                <a:lnTo>
                  <a:pt x="0" y="0"/>
                </a:lnTo>
                <a:lnTo>
                  <a:pt x="0" y="2743203"/>
                </a:lnTo>
                <a:lnTo>
                  <a:pt x="4876803" y="2743203"/>
                </a:lnTo>
                <a:lnTo>
                  <a:pt x="4876803" y="0"/>
                </a:lnTo>
                <a:close/>
              </a:path>
            </a:pathLst>
          </a:custGeom>
          <a:solidFill>
            <a:srgbClr val="AE79B4">
              <a:alpha val="32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148" y="1210487"/>
            <a:ext cx="3289935" cy="887730"/>
          </a:xfrm>
          <a:custGeom>
            <a:avLst/>
            <a:gdLst/>
            <a:ahLst/>
            <a:cxnLst/>
            <a:rect l="l" t="t" r="r" b="b"/>
            <a:pathLst>
              <a:path w="3289935" h="887730">
                <a:moveTo>
                  <a:pt x="3289772" y="0"/>
                </a:moveTo>
                <a:lnTo>
                  <a:pt x="0" y="5207"/>
                </a:lnTo>
                <a:lnTo>
                  <a:pt x="0" y="887279"/>
                </a:lnTo>
                <a:lnTo>
                  <a:pt x="3289772" y="882073"/>
                </a:lnTo>
                <a:lnTo>
                  <a:pt x="3289772" y="0"/>
                </a:lnTo>
                <a:close/>
              </a:path>
            </a:pathLst>
          </a:custGeom>
          <a:solidFill>
            <a:srgbClr val="231F20">
              <a:alpha val="426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9740" y="1197650"/>
            <a:ext cx="3211830" cy="8820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2200"/>
              </a:lnSpc>
              <a:spcBef>
                <a:spcPts val="90"/>
              </a:spcBef>
            </a:pPr>
            <a:r>
              <a:rPr dirty="0" sz="1150" spc="50" b="1">
                <a:solidFill>
                  <a:srgbClr val="FFFFFF"/>
                </a:solidFill>
                <a:latin typeface="Arial"/>
                <a:cs typeface="Arial"/>
              </a:rPr>
              <a:t>SISTEM </a:t>
            </a:r>
            <a:r>
              <a:rPr dirty="0" sz="1150" spc="100" b="1">
                <a:solidFill>
                  <a:srgbClr val="FFFFFF"/>
                </a:solidFill>
                <a:latin typeface="Arial"/>
                <a:cs typeface="Arial"/>
              </a:rPr>
              <a:t>INFORMASI </a:t>
            </a:r>
            <a:r>
              <a:rPr dirty="0" sz="1150" spc="70" b="1">
                <a:solidFill>
                  <a:srgbClr val="FFFFFF"/>
                </a:solidFill>
                <a:latin typeface="Arial"/>
                <a:cs typeface="Arial"/>
              </a:rPr>
              <a:t>PENELITIAN </a:t>
            </a:r>
            <a:r>
              <a:rPr dirty="0" sz="1150" spc="110" b="1">
                <a:solidFill>
                  <a:srgbClr val="FFFFFF"/>
                </a:solidFill>
                <a:latin typeface="Arial"/>
                <a:cs typeface="Arial"/>
              </a:rPr>
              <a:t>DAN  </a:t>
            </a:r>
            <a:r>
              <a:rPr dirty="0" sz="1150" spc="90" b="1">
                <a:solidFill>
                  <a:srgbClr val="FFFFFF"/>
                </a:solidFill>
                <a:latin typeface="Arial"/>
                <a:cs typeface="Arial"/>
              </a:rPr>
              <a:t>PENGABDIAN </a:t>
            </a:r>
            <a:r>
              <a:rPr dirty="0" sz="1150" spc="80" b="1">
                <a:solidFill>
                  <a:srgbClr val="FFFFFF"/>
                </a:solidFill>
                <a:latin typeface="Arial"/>
                <a:cs typeface="Arial"/>
              </a:rPr>
              <a:t>DOSEN </a:t>
            </a:r>
            <a:r>
              <a:rPr dirty="0" sz="1150" spc="5" b="1">
                <a:solidFill>
                  <a:srgbClr val="FFFFFF"/>
                </a:solidFill>
                <a:latin typeface="Arial"/>
                <a:cs typeface="Arial"/>
              </a:rPr>
              <a:t>FAKULTAS</a:t>
            </a:r>
            <a:r>
              <a:rPr dirty="0" sz="11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50" b="1">
                <a:solidFill>
                  <a:srgbClr val="FFFFFF"/>
                </a:solidFill>
                <a:latin typeface="Arial"/>
                <a:cs typeface="Arial"/>
              </a:rPr>
              <a:t>TEKNIK  </a:t>
            </a:r>
            <a:r>
              <a:rPr dirty="0" sz="1150" spc="65" b="1">
                <a:solidFill>
                  <a:srgbClr val="FFFFFF"/>
                </a:solidFill>
                <a:latin typeface="Arial"/>
                <a:cs typeface="Arial"/>
              </a:rPr>
              <a:t>UNIVERSITAS </a:t>
            </a:r>
            <a:r>
              <a:rPr dirty="0" sz="1150" spc="120" b="1">
                <a:solidFill>
                  <a:srgbClr val="FFFFFF"/>
                </a:solidFill>
                <a:latin typeface="Arial"/>
                <a:cs typeface="Arial"/>
              </a:rPr>
              <a:t>DIPONEGORO </a:t>
            </a:r>
            <a:r>
              <a:rPr dirty="0" sz="1150" spc="105" b="1">
                <a:solidFill>
                  <a:srgbClr val="FFFFFF"/>
                </a:solidFill>
                <a:latin typeface="Arial"/>
                <a:cs typeface="Arial"/>
              </a:rPr>
              <a:t>DENGAN  </a:t>
            </a:r>
            <a:r>
              <a:rPr dirty="0" sz="1150" spc="50" b="1">
                <a:solidFill>
                  <a:srgbClr val="FFFFFF"/>
                </a:solidFill>
                <a:latin typeface="Arial"/>
                <a:cs typeface="Arial"/>
              </a:rPr>
              <a:t>FITUR </a:t>
            </a:r>
            <a:r>
              <a:rPr dirty="0" sz="1150" spc="90" b="1">
                <a:solidFill>
                  <a:srgbClr val="FFFFFF"/>
                </a:solidFill>
                <a:latin typeface="Arial"/>
                <a:cs typeface="Arial"/>
              </a:rPr>
              <a:t>SCRAPING </a:t>
            </a:r>
            <a:r>
              <a:rPr dirty="0" sz="1150" spc="105" b="1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dirty="0" sz="11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50" spc="110" b="1">
                <a:solidFill>
                  <a:srgbClr val="FFFFFF"/>
                </a:solidFill>
                <a:latin typeface="Arial"/>
                <a:cs typeface="Arial"/>
              </a:rPr>
              <a:t>OCR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1618" y="254774"/>
            <a:ext cx="3976370" cy="932180"/>
            <a:chOff x="431618" y="254774"/>
            <a:chExt cx="3976370" cy="932180"/>
          </a:xfrm>
        </p:grpSpPr>
        <p:sp>
          <p:nvSpPr>
            <p:cNvPr id="6" name="object 6"/>
            <p:cNvSpPr/>
            <p:nvPr/>
          </p:nvSpPr>
          <p:spPr>
            <a:xfrm>
              <a:off x="431618" y="356616"/>
              <a:ext cx="725805" cy="829944"/>
            </a:xfrm>
            <a:custGeom>
              <a:avLst/>
              <a:gdLst/>
              <a:ahLst/>
              <a:cxnLst/>
              <a:rect l="l" t="t" r="r" b="b"/>
              <a:pathLst>
                <a:path w="725805" h="829944">
                  <a:moveTo>
                    <a:pt x="725680" y="0"/>
                  </a:moveTo>
                  <a:lnTo>
                    <a:pt x="0" y="0"/>
                  </a:lnTo>
                  <a:lnTo>
                    <a:pt x="0" y="829779"/>
                  </a:lnTo>
                  <a:lnTo>
                    <a:pt x="725680" y="829779"/>
                  </a:lnTo>
                  <a:lnTo>
                    <a:pt x="725680" y="0"/>
                  </a:lnTo>
                  <a:close/>
                </a:path>
              </a:pathLst>
            </a:custGeom>
            <a:solidFill>
              <a:srgbClr val="231F20">
                <a:alpha val="61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8943" y="403452"/>
              <a:ext cx="631029" cy="7437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0824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31" y="91358"/>
                  </a:lnTo>
                  <a:lnTo>
                    <a:pt x="415550" y="81141"/>
                  </a:lnTo>
                  <a:lnTo>
                    <a:pt x="425763" y="66022"/>
                  </a:lnTo>
                  <a:lnTo>
                    <a:pt x="429513" y="47561"/>
                  </a:lnTo>
                  <a:lnTo>
                    <a:pt x="425763" y="29087"/>
                  </a:lnTo>
                  <a:lnTo>
                    <a:pt x="415550" y="13968"/>
                  </a:lnTo>
                  <a:lnTo>
                    <a:pt x="400431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0824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31" y="3752"/>
                  </a:lnTo>
                  <a:lnTo>
                    <a:pt x="415550" y="13968"/>
                  </a:lnTo>
                  <a:lnTo>
                    <a:pt x="425763" y="29087"/>
                  </a:lnTo>
                  <a:lnTo>
                    <a:pt x="429513" y="47548"/>
                  </a:lnTo>
                  <a:lnTo>
                    <a:pt x="425763" y="66022"/>
                  </a:lnTo>
                  <a:lnTo>
                    <a:pt x="415550" y="81141"/>
                  </a:lnTo>
                  <a:lnTo>
                    <a:pt x="400431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26" y="91358"/>
                  </a:lnTo>
                  <a:lnTo>
                    <a:pt x="415545" y="81141"/>
                  </a:lnTo>
                  <a:lnTo>
                    <a:pt x="425761" y="66022"/>
                  </a:lnTo>
                  <a:lnTo>
                    <a:pt x="429513" y="47561"/>
                  </a:lnTo>
                  <a:lnTo>
                    <a:pt x="425761" y="29087"/>
                  </a:lnTo>
                  <a:lnTo>
                    <a:pt x="415545" y="13968"/>
                  </a:lnTo>
                  <a:lnTo>
                    <a:pt x="400426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26" y="3752"/>
                  </a:lnTo>
                  <a:lnTo>
                    <a:pt x="415545" y="13968"/>
                  </a:lnTo>
                  <a:lnTo>
                    <a:pt x="425761" y="29087"/>
                  </a:lnTo>
                  <a:lnTo>
                    <a:pt x="429513" y="47548"/>
                  </a:lnTo>
                  <a:lnTo>
                    <a:pt x="425761" y="66022"/>
                  </a:lnTo>
                  <a:lnTo>
                    <a:pt x="415545" y="81141"/>
                  </a:lnTo>
                  <a:lnTo>
                    <a:pt x="400426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0622" y="2177939"/>
            <a:ext cx="2902585" cy="22288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55"/>
              </a:spcBef>
              <a:tabLst>
                <a:tab pos="840740" algn="l"/>
                <a:tab pos="2029460" algn="l"/>
              </a:tabLst>
            </a:pPr>
            <a:r>
              <a:rPr dirty="0" sz="600" b="1">
                <a:solidFill>
                  <a:srgbClr val="FFFFFF"/>
                </a:solidFill>
                <a:latin typeface="Gothic Uralic"/>
                <a:cs typeface="Gothic Uralic"/>
              </a:rPr>
              <a:t>Irza Nur Fauzi	Valentina Samaya Sari Dewi	Annisa Yasmin</a:t>
            </a:r>
            <a:r>
              <a:rPr dirty="0" sz="600" spc="-80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600" b="1">
                <a:solidFill>
                  <a:srgbClr val="FFFFFF"/>
                </a:solidFill>
                <a:latin typeface="Gothic Uralic"/>
                <a:cs typeface="Gothic Uralic"/>
              </a:rPr>
              <a:t>Sumardi</a:t>
            </a:r>
            <a:endParaRPr sz="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835025" algn="l"/>
                <a:tab pos="2023745" algn="l"/>
              </a:tabLst>
            </a:pPr>
            <a:r>
              <a:rPr dirty="0" sz="600">
                <a:solidFill>
                  <a:srgbClr val="FFFFFF"/>
                </a:solidFill>
                <a:latin typeface="Gothic Uralic"/>
                <a:cs typeface="Gothic Uralic"/>
              </a:rPr>
              <a:t>21060117130082	21060117130076	21060117130055</a:t>
            </a:r>
            <a:endParaRPr sz="6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8169" y="2177939"/>
            <a:ext cx="813435" cy="22288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55"/>
              </a:spcBef>
            </a:pPr>
            <a:r>
              <a:rPr dirty="0" sz="600" b="1">
                <a:solidFill>
                  <a:srgbClr val="FFFFFF"/>
                </a:solidFill>
                <a:latin typeface="Gothic Uralic"/>
                <a:cs typeface="Gothic Uralic"/>
              </a:rPr>
              <a:t>Dionis Balan</a:t>
            </a:r>
            <a:r>
              <a:rPr dirty="0" sz="600" spc="-80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600" b="1">
                <a:solidFill>
                  <a:srgbClr val="FFFFFF"/>
                </a:solidFill>
                <a:latin typeface="Gothic Uralic"/>
                <a:cs typeface="Gothic Uralic"/>
              </a:rPr>
              <a:t>Pratama</a:t>
            </a:r>
            <a:endParaRPr sz="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600">
                <a:solidFill>
                  <a:srgbClr val="FFFFFF"/>
                </a:solidFill>
                <a:latin typeface="Gothic Uralic"/>
                <a:cs typeface="Gothic Uralic"/>
              </a:rPr>
              <a:t>21060117140128</a:t>
            </a:r>
            <a:endParaRPr sz="6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7798" y="244817"/>
            <a:ext cx="222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home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5384" y="250913"/>
            <a:ext cx="1771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QnA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86821" y="253947"/>
            <a:ext cx="109935" cy="11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76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3" y="0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4876800" h="2743200">
                <a:moveTo>
                  <a:pt x="4876803" y="0"/>
                </a:moveTo>
                <a:lnTo>
                  <a:pt x="0" y="0"/>
                </a:lnTo>
                <a:lnTo>
                  <a:pt x="0" y="2743203"/>
                </a:lnTo>
                <a:lnTo>
                  <a:pt x="4876803" y="2743203"/>
                </a:lnTo>
                <a:lnTo>
                  <a:pt x="4876803" y="0"/>
                </a:lnTo>
                <a:close/>
              </a:path>
            </a:pathLst>
          </a:custGeom>
          <a:solidFill>
            <a:srgbClr val="AE79B4">
              <a:alpha val="82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043" y="193041"/>
            <a:ext cx="204470" cy="13081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|||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5072" y="254774"/>
            <a:ext cx="902969" cy="101600"/>
            <a:chOff x="3505072" y="254774"/>
            <a:chExt cx="902969" cy="101600"/>
          </a:xfrm>
        </p:grpSpPr>
        <p:sp>
          <p:nvSpPr>
            <p:cNvPr id="6" name="object 6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31" y="91358"/>
                  </a:lnTo>
                  <a:lnTo>
                    <a:pt x="415550" y="81141"/>
                  </a:lnTo>
                  <a:lnTo>
                    <a:pt x="425763" y="66022"/>
                  </a:lnTo>
                  <a:lnTo>
                    <a:pt x="429513" y="47561"/>
                  </a:lnTo>
                  <a:lnTo>
                    <a:pt x="425763" y="29087"/>
                  </a:lnTo>
                  <a:lnTo>
                    <a:pt x="415550" y="13968"/>
                  </a:lnTo>
                  <a:lnTo>
                    <a:pt x="400431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31" y="3752"/>
                  </a:lnTo>
                  <a:lnTo>
                    <a:pt x="415550" y="13968"/>
                  </a:lnTo>
                  <a:lnTo>
                    <a:pt x="425763" y="29087"/>
                  </a:lnTo>
                  <a:lnTo>
                    <a:pt x="429513" y="47548"/>
                  </a:lnTo>
                  <a:lnTo>
                    <a:pt x="425763" y="66022"/>
                  </a:lnTo>
                  <a:lnTo>
                    <a:pt x="415550" y="81141"/>
                  </a:lnTo>
                  <a:lnTo>
                    <a:pt x="400431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26" y="91358"/>
                  </a:lnTo>
                  <a:lnTo>
                    <a:pt x="415545" y="81141"/>
                  </a:lnTo>
                  <a:lnTo>
                    <a:pt x="425761" y="66022"/>
                  </a:lnTo>
                  <a:lnTo>
                    <a:pt x="429513" y="47561"/>
                  </a:lnTo>
                  <a:lnTo>
                    <a:pt x="425761" y="29087"/>
                  </a:lnTo>
                  <a:lnTo>
                    <a:pt x="415545" y="13968"/>
                  </a:lnTo>
                  <a:lnTo>
                    <a:pt x="400426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26" y="3752"/>
                  </a:lnTo>
                  <a:lnTo>
                    <a:pt x="415545" y="13968"/>
                  </a:lnTo>
                  <a:lnTo>
                    <a:pt x="425761" y="29087"/>
                  </a:lnTo>
                  <a:lnTo>
                    <a:pt x="429513" y="47548"/>
                  </a:lnTo>
                  <a:lnTo>
                    <a:pt x="425761" y="66022"/>
                  </a:lnTo>
                  <a:lnTo>
                    <a:pt x="415545" y="81141"/>
                  </a:lnTo>
                  <a:lnTo>
                    <a:pt x="400426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17798" y="244817"/>
            <a:ext cx="222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home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384" y="250913"/>
            <a:ext cx="1771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QnA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86821" y="253947"/>
            <a:ext cx="109935" cy="11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9797" y="494880"/>
            <a:ext cx="1148080" cy="3105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00" b="1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3061" y="1452625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227714" y="0"/>
                </a:moveTo>
                <a:lnTo>
                  <a:pt x="181821" y="4626"/>
                </a:lnTo>
                <a:lnTo>
                  <a:pt x="139076" y="17894"/>
                </a:lnTo>
                <a:lnTo>
                  <a:pt x="100395" y="38889"/>
                </a:lnTo>
                <a:lnTo>
                  <a:pt x="66694" y="66694"/>
                </a:lnTo>
                <a:lnTo>
                  <a:pt x="38889" y="100395"/>
                </a:lnTo>
                <a:lnTo>
                  <a:pt x="17894" y="139075"/>
                </a:lnTo>
                <a:lnTo>
                  <a:pt x="4626" y="181820"/>
                </a:lnTo>
                <a:lnTo>
                  <a:pt x="0" y="227713"/>
                </a:lnTo>
                <a:lnTo>
                  <a:pt x="4626" y="273605"/>
                </a:lnTo>
                <a:lnTo>
                  <a:pt x="17894" y="316350"/>
                </a:lnTo>
                <a:lnTo>
                  <a:pt x="38889" y="355030"/>
                </a:lnTo>
                <a:lnTo>
                  <a:pt x="66694" y="388732"/>
                </a:lnTo>
                <a:lnTo>
                  <a:pt x="100395" y="416538"/>
                </a:lnTo>
                <a:lnTo>
                  <a:pt x="139076" y="437533"/>
                </a:lnTo>
                <a:lnTo>
                  <a:pt x="181821" y="450801"/>
                </a:lnTo>
                <a:lnTo>
                  <a:pt x="227714" y="455428"/>
                </a:lnTo>
                <a:lnTo>
                  <a:pt x="273606" y="450801"/>
                </a:lnTo>
                <a:lnTo>
                  <a:pt x="316350" y="437533"/>
                </a:lnTo>
                <a:lnTo>
                  <a:pt x="355031" y="416538"/>
                </a:lnTo>
                <a:lnTo>
                  <a:pt x="388732" y="388732"/>
                </a:lnTo>
                <a:lnTo>
                  <a:pt x="416538" y="355030"/>
                </a:lnTo>
                <a:lnTo>
                  <a:pt x="437533" y="316350"/>
                </a:lnTo>
                <a:lnTo>
                  <a:pt x="450801" y="273605"/>
                </a:lnTo>
                <a:lnTo>
                  <a:pt x="455428" y="227713"/>
                </a:lnTo>
                <a:lnTo>
                  <a:pt x="450801" y="181820"/>
                </a:lnTo>
                <a:lnTo>
                  <a:pt x="437533" y="139075"/>
                </a:lnTo>
                <a:lnTo>
                  <a:pt x="416538" y="100395"/>
                </a:lnTo>
                <a:lnTo>
                  <a:pt x="388732" y="66694"/>
                </a:lnTo>
                <a:lnTo>
                  <a:pt x="355031" y="38889"/>
                </a:lnTo>
                <a:lnTo>
                  <a:pt x="316350" y="17894"/>
                </a:lnTo>
                <a:lnTo>
                  <a:pt x="273606" y="4626"/>
                </a:lnTo>
                <a:lnTo>
                  <a:pt x="2277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0514" y="2010408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227713" y="0"/>
                </a:moveTo>
                <a:lnTo>
                  <a:pt x="181820" y="4626"/>
                </a:lnTo>
                <a:lnTo>
                  <a:pt x="139075" y="17895"/>
                </a:lnTo>
                <a:lnTo>
                  <a:pt x="100395" y="38890"/>
                </a:lnTo>
                <a:lnTo>
                  <a:pt x="66694" y="66696"/>
                </a:lnTo>
                <a:lnTo>
                  <a:pt x="38889" y="100398"/>
                </a:lnTo>
                <a:lnTo>
                  <a:pt x="17894" y="139078"/>
                </a:lnTo>
                <a:lnTo>
                  <a:pt x="4626" y="181822"/>
                </a:lnTo>
                <a:lnTo>
                  <a:pt x="0" y="227714"/>
                </a:lnTo>
                <a:lnTo>
                  <a:pt x="4626" y="273607"/>
                </a:lnTo>
                <a:lnTo>
                  <a:pt x="17894" y="316352"/>
                </a:lnTo>
                <a:lnTo>
                  <a:pt x="38889" y="355033"/>
                </a:lnTo>
                <a:lnTo>
                  <a:pt x="66694" y="388734"/>
                </a:lnTo>
                <a:lnTo>
                  <a:pt x="100395" y="416540"/>
                </a:lnTo>
                <a:lnTo>
                  <a:pt x="139075" y="437534"/>
                </a:lnTo>
                <a:lnTo>
                  <a:pt x="181820" y="450803"/>
                </a:lnTo>
                <a:lnTo>
                  <a:pt x="227713" y="455429"/>
                </a:lnTo>
                <a:lnTo>
                  <a:pt x="273605" y="450803"/>
                </a:lnTo>
                <a:lnTo>
                  <a:pt x="316350" y="437534"/>
                </a:lnTo>
                <a:lnTo>
                  <a:pt x="355030" y="416540"/>
                </a:lnTo>
                <a:lnTo>
                  <a:pt x="388732" y="388734"/>
                </a:lnTo>
                <a:lnTo>
                  <a:pt x="416538" y="355033"/>
                </a:lnTo>
                <a:lnTo>
                  <a:pt x="437533" y="316352"/>
                </a:lnTo>
                <a:lnTo>
                  <a:pt x="450801" y="273607"/>
                </a:lnTo>
                <a:lnTo>
                  <a:pt x="455428" y="227714"/>
                </a:lnTo>
                <a:lnTo>
                  <a:pt x="450801" y="181822"/>
                </a:lnTo>
                <a:lnTo>
                  <a:pt x="437533" y="139078"/>
                </a:lnTo>
                <a:lnTo>
                  <a:pt x="416538" y="100398"/>
                </a:lnTo>
                <a:lnTo>
                  <a:pt x="388732" y="66696"/>
                </a:lnTo>
                <a:lnTo>
                  <a:pt x="355030" y="38890"/>
                </a:lnTo>
                <a:lnTo>
                  <a:pt x="316350" y="17895"/>
                </a:lnTo>
                <a:lnTo>
                  <a:pt x="273605" y="4626"/>
                </a:lnTo>
                <a:lnTo>
                  <a:pt x="227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53476" y="655523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5" h="0">
                <a:moveTo>
                  <a:pt x="0" y="0"/>
                </a:moveTo>
                <a:lnTo>
                  <a:pt x="636358" y="0"/>
                </a:lnTo>
              </a:path>
            </a:pathLst>
          </a:custGeom>
          <a:ln w="2438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607712" y="895832"/>
            <a:ext cx="455930" cy="455930"/>
            <a:chOff x="607712" y="895832"/>
            <a:chExt cx="455930" cy="455930"/>
          </a:xfrm>
        </p:grpSpPr>
        <p:sp>
          <p:nvSpPr>
            <p:cNvPr id="18" name="object 18"/>
            <p:cNvSpPr/>
            <p:nvPr/>
          </p:nvSpPr>
          <p:spPr>
            <a:xfrm>
              <a:off x="607712" y="895832"/>
              <a:ext cx="455930" cy="455930"/>
            </a:xfrm>
            <a:custGeom>
              <a:avLst/>
              <a:gdLst/>
              <a:ahLst/>
              <a:cxnLst/>
              <a:rect l="l" t="t" r="r" b="b"/>
              <a:pathLst>
                <a:path w="455930" h="455930">
                  <a:moveTo>
                    <a:pt x="227713" y="0"/>
                  </a:moveTo>
                  <a:lnTo>
                    <a:pt x="181821" y="4626"/>
                  </a:lnTo>
                  <a:lnTo>
                    <a:pt x="139077" y="17895"/>
                  </a:lnTo>
                  <a:lnTo>
                    <a:pt x="100397" y="38891"/>
                  </a:lnTo>
                  <a:lnTo>
                    <a:pt x="66696" y="66698"/>
                  </a:lnTo>
                  <a:lnTo>
                    <a:pt x="38890" y="100401"/>
                  </a:lnTo>
                  <a:lnTo>
                    <a:pt x="17894" y="139083"/>
                  </a:lnTo>
                  <a:lnTo>
                    <a:pt x="4626" y="181829"/>
                  </a:lnTo>
                  <a:lnTo>
                    <a:pt x="0" y="227723"/>
                  </a:lnTo>
                  <a:lnTo>
                    <a:pt x="4626" y="273613"/>
                  </a:lnTo>
                  <a:lnTo>
                    <a:pt x="17894" y="316356"/>
                  </a:lnTo>
                  <a:lnTo>
                    <a:pt x="38890" y="355036"/>
                  </a:lnTo>
                  <a:lnTo>
                    <a:pt x="66696" y="388737"/>
                  </a:lnTo>
                  <a:lnTo>
                    <a:pt x="100397" y="416543"/>
                  </a:lnTo>
                  <a:lnTo>
                    <a:pt x="139077" y="437539"/>
                  </a:lnTo>
                  <a:lnTo>
                    <a:pt x="181821" y="450808"/>
                  </a:lnTo>
                  <a:lnTo>
                    <a:pt x="227713" y="455434"/>
                  </a:lnTo>
                  <a:lnTo>
                    <a:pt x="273605" y="450808"/>
                  </a:lnTo>
                  <a:lnTo>
                    <a:pt x="316350" y="437539"/>
                  </a:lnTo>
                  <a:lnTo>
                    <a:pt x="355030" y="416543"/>
                  </a:lnTo>
                  <a:lnTo>
                    <a:pt x="388732" y="388737"/>
                  </a:lnTo>
                  <a:lnTo>
                    <a:pt x="416538" y="355036"/>
                  </a:lnTo>
                  <a:lnTo>
                    <a:pt x="437533" y="316356"/>
                  </a:lnTo>
                  <a:lnTo>
                    <a:pt x="450801" y="273613"/>
                  </a:lnTo>
                  <a:lnTo>
                    <a:pt x="455428" y="227723"/>
                  </a:lnTo>
                  <a:lnTo>
                    <a:pt x="450801" y="181829"/>
                  </a:lnTo>
                  <a:lnTo>
                    <a:pt x="437533" y="139083"/>
                  </a:lnTo>
                  <a:lnTo>
                    <a:pt x="416538" y="100401"/>
                  </a:lnTo>
                  <a:lnTo>
                    <a:pt x="388732" y="66698"/>
                  </a:lnTo>
                  <a:lnTo>
                    <a:pt x="355030" y="38891"/>
                  </a:lnTo>
                  <a:lnTo>
                    <a:pt x="316350" y="17895"/>
                  </a:lnTo>
                  <a:lnTo>
                    <a:pt x="273605" y="4626"/>
                  </a:lnTo>
                  <a:lnTo>
                    <a:pt x="227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4962" y="1008554"/>
              <a:ext cx="237300" cy="237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93844" y="886650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844" y="1435548"/>
            <a:ext cx="21462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55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44" y="1984188"/>
            <a:ext cx="2171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7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28189" y="886650"/>
            <a:ext cx="2254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20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8189" y="1466079"/>
            <a:ext cx="2171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65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2634" y="1078649"/>
            <a:ext cx="1039494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solidFill>
                  <a:srgbClr val="FFFFFF"/>
                </a:solidFill>
                <a:latin typeface="Gothic Uralic"/>
                <a:cs typeface="Gothic Uralic"/>
              </a:rPr>
              <a:t>Latar </a:t>
            </a:r>
            <a:r>
              <a:rPr dirty="0" sz="650" spc="5">
                <a:solidFill>
                  <a:srgbClr val="FFFFFF"/>
                </a:solidFill>
                <a:latin typeface="Gothic Uralic"/>
                <a:cs typeface="Gothic Uralic"/>
              </a:rPr>
              <a:t>belakang, </a:t>
            </a:r>
            <a:r>
              <a:rPr dirty="0" sz="650">
                <a:solidFill>
                  <a:srgbClr val="FFFFFF"/>
                </a:solidFill>
                <a:latin typeface="Gothic Uralic"/>
                <a:cs typeface="Gothic Uralic"/>
              </a:rPr>
              <a:t>tujuan,  </a:t>
            </a:r>
            <a:r>
              <a:rPr dirty="0" sz="650" spc="5">
                <a:solidFill>
                  <a:srgbClr val="FFFFFF"/>
                </a:solidFill>
                <a:latin typeface="Gothic Uralic"/>
                <a:cs typeface="Gothic Uralic"/>
              </a:rPr>
              <a:t>dan </a:t>
            </a:r>
            <a:r>
              <a:rPr dirty="0" sz="650">
                <a:solidFill>
                  <a:srgbClr val="FFFFFF"/>
                </a:solidFill>
                <a:latin typeface="Gothic Uralic"/>
                <a:cs typeface="Gothic Uralic"/>
              </a:rPr>
              <a:t>arsitektur </a:t>
            </a:r>
            <a:r>
              <a:rPr dirty="0" sz="650" spc="5">
                <a:solidFill>
                  <a:srgbClr val="FFFFFF"/>
                </a:solidFill>
                <a:latin typeface="Gothic Uralic"/>
                <a:cs typeface="Gothic Uralic"/>
              </a:rPr>
              <a:t>tugas</a:t>
            </a:r>
            <a:r>
              <a:rPr dirty="0" sz="650" spc="-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650">
                <a:solidFill>
                  <a:srgbClr val="FFFFFF"/>
                </a:solidFill>
                <a:latin typeface="Gothic Uralic"/>
                <a:cs typeface="Gothic Uralic"/>
              </a:rPr>
              <a:t>akhir</a:t>
            </a:r>
            <a:endParaRPr sz="650">
              <a:latin typeface="Gothic Uralic"/>
              <a:cs typeface="Gothic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6431" y="924217"/>
            <a:ext cx="1042035" cy="1841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000" spc="90">
                <a:solidFill>
                  <a:srgbClr val="FFFFFF"/>
                </a:solidFill>
                <a:latin typeface="Arial Black"/>
                <a:cs typeface="Arial Black"/>
              </a:rPr>
              <a:t>pendahuluan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1991" y="1472915"/>
            <a:ext cx="1156970" cy="407034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65"/>
              </a:spcBef>
            </a:pPr>
            <a:r>
              <a:rPr dirty="0" sz="650">
                <a:solidFill>
                  <a:srgbClr val="FFFFFF"/>
                </a:solidFill>
                <a:latin typeface="Arial Black"/>
                <a:cs typeface="Arial Black"/>
              </a:rPr>
              <a:t>Sistem </a:t>
            </a:r>
            <a:r>
              <a:rPr dirty="0" sz="650" spc="30">
                <a:solidFill>
                  <a:srgbClr val="FFFFFF"/>
                </a:solidFill>
                <a:latin typeface="Arial Black"/>
                <a:cs typeface="Arial Black"/>
              </a:rPr>
              <a:t>Informasi  </a:t>
            </a:r>
            <a:r>
              <a:rPr dirty="0" sz="650" spc="15">
                <a:solidFill>
                  <a:srgbClr val="FFFFFF"/>
                </a:solidFill>
                <a:latin typeface="Arial Black"/>
                <a:cs typeface="Arial Black"/>
              </a:rPr>
              <a:t>Penelitian </a:t>
            </a:r>
            <a:r>
              <a:rPr dirty="0" sz="650" spc="20">
                <a:solidFill>
                  <a:srgbClr val="FFFFFF"/>
                </a:solidFill>
                <a:latin typeface="Arial Black"/>
                <a:cs typeface="Arial Black"/>
              </a:rPr>
              <a:t>Dosen  </a:t>
            </a:r>
            <a:r>
              <a:rPr dirty="0" sz="650" spc="15">
                <a:solidFill>
                  <a:srgbClr val="FFFFFF"/>
                </a:solidFill>
                <a:latin typeface="Arial Black"/>
                <a:cs typeface="Arial Black"/>
              </a:rPr>
              <a:t>Fakultas </a:t>
            </a:r>
            <a:r>
              <a:rPr dirty="0" sz="650">
                <a:solidFill>
                  <a:srgbClr val="FFFFFF"/>
                </a:solidFill>
                <a:latin typeface="Arial Black"/>
                <a:cs typeface="Arial Black"/>
              </a:rPr>
              <a:t>Teknik  </a:t>
            </a:r>
            <a:r>
              <a:rPr dirty="0" sz="650" spc="10">
                <a:solidFill>
                  <a:srgbClr val="FFFFFF"/>
                </a:solidFill>
                <a:latin typeface="Arial Black"/>
                <a:cs typeface="Arial Black"/>
              </a:rPr>
              <a:t>Universitas</a:t>
            </a:r>
            <a:r>
              <a:rPr dirty="0" sz="65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50" spc="40">
                <a:solidFill>
                  <a:srgbClr val="FFFFFF"/>
                </a:solidFill>
                <a:latin typeface="Arial Black"/>
                <a:cs typeface="Arial Black"/>
              </a:rPr>
              <a:t>DIponegoro</a:t>
            </a:r>
            <a:endParaRPr sz="6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81963" y="2029056"/>
            <a:ext cx="1426845" cy="37274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12700" marR="5080">
              <a:lnSpc>
                <a:spcPts val="670"/>
              </a:lnSpc>
              <a:spcBef>
                <a:spcPts val="165"/>
              </a:spcBef>
            </a:pPr>
            <a:r>
              <a:rPr dirty="0" sz="600" spc="5">
                <a:solidFill>
                  <a:srgbClr val="FFFFFF"/>
                </a:solidFill>
                <a:latin typeface="Arial Black"/>
                <a:cs typeface="Arial Black"/>
              </a:rPr>
              <a:t>Sistem </a:t>
            </a:r>
            <a:r>
              <a:rPr dirty="0" sz="600" spc="35">
                <a:solidFill>
                  <a:srgbClr val="FFFFFF"/>
                </a:solidFill>
                <a:latin typeface="Arial Black"/>
                <a:cs typeface="Arial Black"/>
              </a:rPr>
              <a:t>informasi </a:t>
            </a:r>
            <a:r>
              <a:rPr dirty="0" sz="600" spc="40">
                <a:solidFill>
                  <a:srgbClr val="FFFFFF"/>
                </a:solidFill>
                <a:latin typeface="Arial Black"/>
                <a:cs typeface="Arial Black"/>
              </a:rPr>
              <a:t>Pengabdian  </a:t>
            </a:r>
            <a:r>
              <a:rPr dirty="0" sz="600" spc="45">
                <a:solidFill>
                  <a:srgbClr val="FFFFFF"/>
                </a:solidFill>
                <a:latin typeface="Arial Black"/>
                <a:cs typeface="Arial Black"/>
              </a:rPr>
              <a:t>kepada </a:t>
            </a:r>
            <a:r>
              <a:rPr dirty="0" sz="600" spc="30">
                <a:solidFill>
                  <a:srgbClr val="FFFFFF"/>
                </a:solidFill>
                <a:latin typeface="Arial Black"/>
                <a:cs typeface="Arial Black"/>
              </a:rPr>
              <a:t>Masyarakat 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oleh</a:t>
            </a:r>
            <a:r>
              <a:rPr dirty="0" sz="6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600" spc="15">
                <a:solidFill>
                  <a:srgbClr val="FFFFFF"/>
                </a:solidFill>
                <a:latin typeface="Arial Black"/>
                <a:cs typeface="Arial Black"/>
              </a:rPr>
              <a:t>Dosen  </a:t>
            </a:r>
            <a:r>
              <a:rPr dirty="0" sz="600" spc="25">
                <a:solidFill>
                  <a:srgbClr val="FFFFFF"/>
                </a:solidFill>
                <a:latin typeface="Arial Black"/>
                <a:cs typeface="Arial Black"/>
              </a:rPr>
              <a:t>di </a:t>
            </a:r>
            <a:r>
              <a:rPr dirty="0" sz="600" spc="10">
                <a:solidFill>
                  <a:srgbClr val="FFFFFF"/>
                </a:solidFill>
                <a:latin typeface="Arial Black"/>
                <a:cs typeface="Arial Black"/>
              </a:rPr>
              <a:t>Fakultas </a:t>
            </a:r>
            <a:r>
              <a:rPr dirty="0" sz="600" spc="-5">
                <a:solidFill>
                  <a:srgbClr val="FFFFFF"/>
                </a:solidFill>
                <a:latin typeface="Arial Black"/>
                <a:cs typeface="Arial Black"/>
              </a:rPr>
              <a:t>Teknik </a:t>
            </a:r>
            <a:r>
              <a:rPr dirty="0" sz="600" spc="5">
                <a:solidFill>
                  <a:srgbClr val="FFFFFF"/>
                </a:solidFill>
                <a:latin typeface="Arial Black"/>
                <a:cs typeface="Arial Black"/>
              </a:rPr>
              <a:t>Universitas  </a:t>
            </a:r>
            <a:r>
              <a:rPr dirty="0" sz="600" spc="35">
                <a:solidFill>
                  <a:srgbClr val="FFFFFF"/>
                </a:solidFill>
                <a:latin typeface="Arial Black"/>
                <a:cs typeface="Arial Black"/>
              </a:rPr>
              <a:t>Diponegoro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4749" y="930668"/>
            <a:ext cx="1341120" cy="4095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500" spc="25">
                <a:solidFill>
                  <a:srgbClr val="FFFFFF"/>
                </a:solidFill>
                <a:latin typeface="Arial Black"/>
                <a:cs typeface="Arial Black"/>
              </a:rPr>
              <a:t>Optimalisasi </a:t>
            </a:r>
            <a:r>
              <a:rPr dirty="0" sz="500" spc="35">
                <a:solidFill>
                  <a:srgbClr val="FFFFFF"/>
                </a:solidFill>
                <a:latin typeface="Arial Black"/>
                <a:cs typeface="Arial Black"/>
              </a:rPr>
              <a:t>Metode</a:t>
            </a:r>
            <a:r>
              <a:rPr dirty="0" sz="5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00" spc="35">
                <a:solidFill>
                  <a:srgbClr val="FFFFFF"/>
                </a:solidFill>
                <a:latin typeface="Arial Black"/>
                <a:cs typeface="Arial Black"/>
              </a:rPr>
              <a:t>Thresholding  </a:t>
            </a:r>
            <a:r>
              <a:rPr dirty="0" sz="500" spc="100">
                <a:solidFill>
                  <a:srgbClr val="FFFFFF"/>
                </a:solidFill>
                <a:latin typeface="Arial Black"/>
                <a:cs typeface="Arial Black"/>
              </a:rPr>
              <a:t>pada </a:t>
            </a:r>
            <a:r>
              <a:rPr dirty="0" sz="500" spc="25">
                <a:solidFill>
                  <a:srgbClr val="FFFFFF"/>
                </a:solidFill>
                <a:latin typeface="Arial Black"/>
                <a:cs typeface="Arial Black"/>
              </a:rPr>
              <a:t>OCR </a:t>
            </a:r>
            <a:r>
              <a:rPr dirty="0" sz="500" spc="85">
                <a:solidFill>
                  <a:srgbClr val="FFFFFF"/>
                </a:solidFill>
                <a:latin typeface="Arial Black"/>
                <a:cs typeface="Arial Black"/>
              </a:rPr>
              <a:t>dalam </a:t>
            </a:r>
            <a:r>
              <a:rPr dirty="0" sz="500" spc="60">
                <a:solidFill>
                  <a:srgbClr val="FFFFFF"/>
                </a:solidFill>
                <a:latin typeface="Arial Black"/>
                <a:cs typeface="Arial Black"/>
              </a:rPr>
              <a:t>Mendeteksi  </a:t>
            </a:r>
            <a:r>
              <a:rPr dirty="0" sz="500" spc="45">
                <a:solidFill>
                  <a:srgbClr val="FFFFFF"/>
                </a:solidFill>
                <a:latin typeface="Arial Black"/>
                <a:cs typeface="Arial Black"/>
              </a:rPr>
              <a:t>Dokumen </a:t>
            </a:r>
            <a:r>
              <a:rPr dirty="0" sz="500" spc="40">
                <a:solidFill>
                  <a:srgbClr val="FFFFFF"/>
                </a:solidFill>
                <a:latin typeface="Arial Black"/>
                <a:cs typeface="Arial Black"/>
              </a:rPr>
              <a:t>Proposal </a:t>
            </a:r>
            <a:r>
              <a:rPr dirty="0" sz="500" spc="25">
                <a:solidFill>
                  <a:srgbClr val="FFFFFF"/>
                </a:solidFill>
                <a:latin typeface="Arial Black"/>
                <a:cs typeface="Arial Black"/>
              </a:rPr>
              <a:t>Penelitian</a:t>
            </a:r>
            <a:r>
              <a:rPr dirty="0" sz="50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00" spc="65">
                <a:solidFill>
                  <a:srgbClr val="FFFFFF"/>
                </a:solidFill>
                <a:latin typeface="Arial Black"/>
                <a:cs typeface="Arial Black"/>
              </a:rPr>
              <a:t>dan  </a:t>
            </a:r>
            <a:r>
              <a:rPr dirty="0" sz="500" spc="100">
                <a:solidFill>
                  <a:srgbClr val="FFFFFF"/>
                </a:solidFill>
                <a:latin typeface="Arial Black"/>
                <a:cs typeface="Arial Black"/>
              </a:rPr>
              <a:t>Pengabdian </a:t>
            </a:r>
            <a:r>
              <a:rPr dirty="0" sz="500" spc="80">
                <a:solidFill>
                  <a:srgbClr val="FFFFFF"/>
                </a:solidFill>
                <a:latin typeface="Arial Black"/>
                <a:cs typeface="Arial Black"/>
              </a:rPr>
              <a:t>Dosen Fakultas  </a:t>
            </a:r>
            <a:r>
              <a:rPr dirty="0" sz="500" spc="15">
                <a:solidFill>
                  <a:srgbClr val="FFFFFF"/>
                </a:solidFill>
                <a:latin typeface="Arial Black"/>
                <a:cs typeface="Arial Black"/>
              </a:rPr>
              <a:t>Teknik </a:t>
            </a:r>
            <a:r>
              <a:rPr dirty="0" sz="500" spc="20">
                <a:solidFill>
                  <a:srgbClr val="FFFFFF"/>
                </a:solidFill>
                <a:latin typeface="Arial Black"/>
                <a:cs typeface="Arial Black"/>
              </a:rPr>
              <a:t>Universitas</a:t>
            </a:r>
            <a:r>
              <a:rPr dirty="0" sz="500" spc="-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00" spc="50">
                <a:solidFill>
                  <a:srgbClr val="FFFFFF"/>
                </a:solidFill>
                <a:latin typeface="Arial Black"/>
                <a:cs typeface="Arial Black"/>
              </a:rPr>
              <a:t>Diponegoro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7098" y="1465088"/>
            <a:ext cx="1294130" cy="51879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ts val="640"/>
              </a:lnSpc>
              <a:spcBef>
                <a:spcPts val="160"/>
              </a:spcBef>
            </a:pPr>
            <a:r>
              <a:rPr dirty="0" sz="550" spc="80">
                <a:solidFill>
                  <a:srgbClr val="FFFFFF"/>
                </a:solidFill>
                <a:latin typeface="Arial Black"/>
                <a:cs typeface="Arial Black"/>
              </a:rPr>
              <a:t>Implementasi </a:t>
            </a:r>
            <a:r>
              <a:rPr dirty="0" sz="550" spc="55">
                <a:solidFill>
                  <a:srgbClr val="FFFFFF"/>
                </a:solidFill>
                <a:latin typeface="Arial Black"/>
                <a:cs typeface="Arial Black"/>
              </a:rPr>
              <a:t>Teknik </a:t>
            </a:r>
            <a:r>
              <a:rPr dirty="0" sz="550" spc="75">
                <a:solidFill>
                  <a:srgbClr val="FFFFFF"/>
                </a:solidFill>
                <a:latin typeface="Arial Black"/>
                <a:cs typeface="Arial Black"/>
              </a:rPr>
              <a:t>Web  </a:t>
            </a:r>
            <a:r>
              <a:rPr dirty="0" sz="550" spc="90">
                <a:solidFill>
                  <a:srgbClr val="FFFFFF"/>
                </a:solidFill>
                <a:latin typeface="Arial Black"/>
                <a:cs typeface="Arial Black"/>
              </a:rPr>
              <a:t>Scraping </a:t>
            </a:r>
            <a:r>
              <a:rPr dirty="0" sz="550" spc="105">
                <a:solidFill>
                  <a:srgbClr val="FFFFFF"/>
                </a:solidFill>
                <a:latin typeface="Arial Black"/>
                <a:cs typeface="Arial Black"/>
              </a:rPr>
              <a:t>dan </a:t>
            </a:r>
            <a:r>
              <a:rPr dirty="0" sz="550" spc="75">
                <a:solidFill>
                  <a:srgbClr val="FFFFFF"/>
                </a:solidFill>
                <a:latin typeface="Arial Black"/>
                <a:cs typeface="Arial Black"/>
              </a:rPr>
              <a:t>Fitur </a:t>
            </a:r>
            <a:r>
              <a:rPr dirty="0" sz="550" spc="85">
                <a:solidFill>
                  <a:srgbClr val="FFFFFF"/>
                </a:solidFill>
                <a:latin typeface="Arial Black"/>
                <a:cs typeface="Arial Black"/>
              </a:rPr>
              <a:t>Data  </a:t>
            </a:r>
            <a:r>
              <a:rPr dirty="0" sz="550" spc="-1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35">
                <a:solidFill>
                  <a:srgbClr val="FFFFFF"/>
                </a:solidFill>
                <a:latin typeface="Arial Black"/>
                <a:cs typeface="Arial Black"/>
              </a:rPr>
              <a:t>k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-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55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sz="55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3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85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45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dirty="0" sz="55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7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-1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dirty="0" sz="550" spc="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7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7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55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75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7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550" spc="1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-2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-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-5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dirty="0" sz="55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dirty="0" sz="55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35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dirty="0" sz="55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55">
                <a:solidFill>
                  <a:srgbClr val="FFFFFF"/>
                </a:solidFill>
                <a:latin typeface="Arial Black"/>
                <a:cs typeface="Arial Black"/>
              </a:rPr>
              <a:t>m  </a:t>
            </a:r>
            <a:r>
              <a:rPr dirty="0" sz="550" spc="95">
                <a:solidFill>
                  <a:srgbClr val="FFFFFF"/>
                </a:solidFill>
                <a:latin typeface="Arial Black"/>
                <a:cs typeface="Arial Black"/>
              </a:rPr>
              <a:t>Informasi </a:t>
            </a:r>
            <a:r>
              <a:rPr dirty="0" sz="550" spc="75">
                <a:solidFill>
                  <a:srgbClr val="FFFFFF"/>
                </a:solidFill>
                <a:latin typeface="Arial Black"/>
                <a:cs typeface="Arial Black"/>
              </a:rPr>
              <a:t>Penelitian </a:t>
            </a:r>
            <a:r>
              <a:rPr dirty="0" sz="550" spc="105">
                <a:solidFill>
                  <a:srgbClr val="FFFFFF"/>
                </a:solidFill>
                <a:latin typeface="Arial Black"/>
                <a:cs typeface="Arial Black"/>
              </a:rPr>
              <a:t>dan  </a:t>
            </a:r>
            <a:r>
              <a:rPr dirty="0" sz="550" spc="55">
                <a:solidFill>
                  <a:srgbClr val="FFFFFF"/>
                </a:solidFill>
                <a:latin typeface="Arial Black"/>
                <a:cs typeface="Arial Black"/>
              </a:rPr>
              <a:t>Pengabdian </a:t>
            </a:r>
            <a:r>
              <a:rPr dirty="0" sz="550" spc="35">
                <a:solidFill>
                  <a:srgbClr val="FFFFFF"/>
                </a:solidFill>
                <a:latin typeface="Arial Black"/>
                <a:cs typeface="Arial Black"/>
              </a:rPr>
              <a:t>Dosen </a:t>
            </a:r>
            <a:r>
              <a:rPr dirty="0" sz="550" spc="30">
                <a:solidFill>
                  <a:srgbClr val="FFFFFF"/>
                </a:solidFill>
                <a:latin typeface="Arial Black"/>
                <a:cs typeface="Arial Black"/>
              </a:rPr>
              <a:t>Fakultas  </a:t>
            </a:r>
            <a:r>
              <a:rPr dirty="0" sz="550" spc="5">
                <a:solidFill>
                  <a:srgbClr val="FFFFFF"/>
                </a:solidFill>
                <a:latin typeface="Arial Black"/>
                <a:cs typeface="Arial Black"/>
              </a:rPr>
              <a:t>Teknik </a:t>
            </a:r>
            <a:r>
              <a:rPr dirty="0" sz="550" spc="15">
                <a:solidFill>
                  <a:srgbClr val="FFFFFF"/>
                </a:solidFill>
                <a:latin typeface="Arial Black"/>
                <a:cs typeface="Arial Black"/>
              </a:rPr>
              <a:t>Universitas</a:t>
            </a:r>
            <a:r>
              <a:rPr dirty="0" sz="55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50" spc="45">
                <a:solidFill>
                  <a:srgbClr val="FFFFFF"/>
                </a:solidFill>
                <a:latin typeface="Arial Black"/>
                <a:cs typeface="Arial Black"/>
              </a:rPr>
              <a:t>Diponegoro</a:t>
            </a:r>
            <a:endParaRPr sz="550">
              <a:latin typeface="Arial Black"/>
              <a:cs typeface="Arial Blac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72155" y="895832"/>
            <a:ext cx="455930" cy="455930"/>
            <a:chOff x="2772155" y="895832"/>
            <a:chExt cx="455930" cy="455930"/>
          </a:xfrm>
        </p:grpSpPr>
        <p:sp>
          <p:nvSpPr>
            <p:cNvPr id="32" name="object 32"/>
            <p:cNvSpPr/>
            <p:nvPr/>
          </p:nvSpPr>
          <p:spPr>
            <a:xfrm>
              <a:off x="2772155" y="895832"/>
              <a:ext cx="455930" cy="455930"/>
            </a:xfrm>
            <a:custGeom>
              <a:avLst/>
              <a:gdLst/>
              <a:ahLst/>
              <a:cxnLst/>
              <a:rect l="l" t="t" r="r" b="b"/>
              <a:pathLst>
                <a:path w="455930" h="455930">
                  <a:moveTo>
                    <a:pt x="227711" y="0"/>
                  </a:moveTo>
                  <a:lnTo>
                    <a:pt x="181820" y="4626"/>
                  </a:lnTo>
                  <a:lnTo>
                    <a:pt x="139078" y="17895"/>
                  </a:lnTo>
                  <a:lnTo>
                    <a:pt x="100398" y="38891"/>
                  </a:lnTo>
                  <a:lnTo>
                    <a:pt x="66697" y="66698"/>
                  </a:lnTo>
                  <a:lnTo>
                    <a:pt x="38891" y="100401"/>
                  </a:lnTo>
                  <a:lnTo>
                    <a:pt x="17895" y="139083"/>
                  </a:lnTo>
                  <a:lnTo>
                    <a:pt x="4626" y="181829"/>
                  </a:lnTo>
                  <a:lnTo>
                    <a:pt x="0" y="227723"/>
                  </a:lnTo>
                  <a:lnTo>
                    <a:pt x="4626" y="273613"/>
                  </a:lnTo>
                  <a:lnTo>
                    <a:pt x="17895" y="316356"/>
                  </a:lnTo>
                  <a:lnTo>
                    <a:pt x="38891" y="355036"/>
                  </a:lnTo>
                  <a:lnTo>
                    <a:pt x="66697" y="388737"/>
                  </a:lnTo>
                  <a:lnTo>
                    <a:pt x="100398" y="416543"/>
                  </a:lnTo>
                  <a:lnTo>
                    <a:pt x="139078" y="437539"/>
                  </a:lnTo>
                  <a:lnTo>
                    <a:pt x="181820" y="450808"/>
                  </a:lnTo>
                  <a:lnTo>
                    <a:pt x="227711" y="455434"/>
                  </a:lnTo>
                  <a:lnTo>
                    <a:pt x="273604" y="450808"/>
                  </a:lnTo>
                  <a:lnTo>
                    <a:pt x="316349" y="437539"/>
                  </a:lnTo>
                  <a:lnTo>
                    <a:pt x="355029" y="416543"/>
                  </a:lnTo>
                  <a:lnTo>
                    <a:pt x="388729" y="388737"/>
                  </a:lnTo>
                  <a:lnTo>
                    <a:pt x="416534" y="355036"/>
                  </a:lnTo>
                  <a:lnTo>
                    <a:pt x="437528" y="316356"/>
                  </a:lnTo>
                  <a:lnTo>
                    <a:pt x="450796" y="273613"/>
                  </a:lnTo>
                  <a:lnTo>
                    <a:pt x="455421" y="227723"/>
                  </a:lnTo>
                  <a:lnTo>
                    <a:pt x="450796" y="181829"/>
                  </a:lnTo>
                  <a:lnTo>
                    <a:pt x="437528" y="139083"/>
                  </a:lnTo>
                  <a:lnTo>
                    <a:pt x="416534" y="100401"/>
                  </a:lnTo>
                  <a:lnTo>
                    <a:pt x="388729" y="66698"/>
                  </a:lnTo>
                  <a:lnTo>
                    <a:pt x="355029" y="38891"/>
                  </a:lnTo>
                  <a:lnTo>
                    <a:pt x="316349" y="17895"/>
                  </a:lnTo>
                  <a:lnTo>
                    <a:pt x="273604" y="4626"/>
                  </a:lnTo>
                  <a:lnTo>
                    <a:pt x="227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71800" y="985437"/>
              <a:ext cx="272599" cy="272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2777502" y="1483105"/>
            <a:ext cx="455930" cy="455930"/>
            <a:chOff x="2777502" y="1483105"/>
            <a:chExt cx="455930" cy="455930"/>
          </a:xfrm>
        </p:grpSpPr>
        <p:sp>
          <p:nvSpPr>
            <p:cNvPr id="35" name="object 35"/>
            <p:cNvSpPr/>
            <p:nvPr/>
          </p:nvSpPr>
          <p:spPr>
            <a:xfrm>
              <a:off x="2777502" y="1483105"/>
              <a:ext cx="455930" cy="455930"/>
            </a:xfrm>
            <a:custGeom>
              <a:avLst/>
              <a:gdLst/>
              <a:ahLst/>
              <a:cxnLst/>
              <a:rect l="l" t="t" r="r" b="b"/>
              <a:pathLst>
                <a:path w="455930" h="455930">
                  <a:moveTo>
                    <a:pt x="227711" y="0"/>
                  </a:moveTo>
                  <a:lnTo>
                    <a:pt x="181820" y="4626"/>
                  </a:lnTo>
                  <a:lnTo>
                    <a:pt x="139078" y="17894"/>
                  </a:lnTo>
                  <a:lnTo>
                    <a:pt x="100398" y="38889"/>
                  </a:lnTo>
                  <a:lnTo>
                    <a:pt x="66697" y="66695"/>
                  </a:lnTo>
                  <a:lnTo>
                    <a:pt x="38891" y="100396"/>
                  </a:lnTo>
                  <a:lnTo>
                    <a:pt x="17895" y="139077"/>
                  </a:lnTo>
                  <a:lnTo>
                    <a:pt x="4626" y="181821"/>
                  </a:lnTo>
                  <a:lnTo>
                    <a:pt x="0" y="227714"/>
                  </a:lnTo>
                  <a:lnTo>
                    <a:pt x="4626" y="273607"/>
                  </a:lnTo>
                  <a:lnTo>
                    <a:pt x="17895" y="316351"/>
                  </a:lnTo>
                  <a:lnTo>
                    <a:pt x="38891" y="355032"/>
                  </a:lnTo>
                  <a:lnTo>
                    <a:pt x="66697" y="388733"/>
                  </a:lnTo>
                  <a:lnTo>
                    <a:pt x="100398" y="416539"/>
                  </a:lnTo>
                  <a:lnTo>
                    <a:pt x="139078" y="437534"/>
                  </a:lnTo>
                  <a:lnTo>
                    <a:pt x="181820" y="450803"/>
                  </a:lnTo>
                  <a:lnTo>
                    <a:pt x="227711" y="455429"/>
                  </a:lnTo>
                  <a:lnTo>
                    <a:pt x="273605" y="450803"/>
                  </a:lnTo>
                  <a:lnTo>
                    <a:pt x="316351" y="437534"/>
                  </a:lnTo>
                  <a:lnTo>
                    <a:pt x="355033" y="416539"/>
                  </a:lnTo>
                  <a:lnTo>
                    <a:pt x="388735" y="388733"/>
                  </a:lnTo>
                  <a:lnTo>
                    <a:pt x="416543" y="355032"/>
                  </a:lnTo>
                  <a:lnTo>
                    <a:pt x="437539" y="316351"/>
                  </a:lnTo>
                  <a:lnTo>
                    <a:pt x="450808" y="273607"/>
                  </a:lnTo>
                  <a:lnTo>
                    <a:pt x="455434" y="227714"/>
                  </a:lnTo>
                  <a:lnTo>
                    <a:pt x="450808" y="181821"/>
                  </a:lnTo>
                  <a:lnTo>
                    <a:pt x="437539" y="139077"/>
                  </a:lnTo>
                  <a:lnTo>
                    <a:pt x="416543" y="100396"/>
                  </a:lnTo>
                  <a:lnTo>
                    <a:pt x="388735" y="66695"/>
                  </a:lnTo>
                  <a:lnTo>
                    <a:pt x="355033" y="38889"/>
                  </a:lnTo>
                  <a:lnTo>
                    <a:pt x="316351" y="17894"/>
                  </a:lnTo>
                  <a:lnTo>
                    <a:pt x="273605" y="4626"/>
                  </a:lnTo>
                  <a:lnTo>
                    <a:pt x="227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75419" y="1569218"/>
              <a:ext cx="266957" cy="2669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722859" y="2109350"/>
            <a:ext cx="247938" cy="2542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7730" y="1513497"/>
            <a:ext cx="346698" cy="3084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4876800" h="2743200">
                <a:moveTo>
                  <a:pt x="4876803" y="0"/>
                </a:moveTo>
                <a:lnTo>
                  <a:pt x="0" y="0"/>
                </a:lnTo>
                <a:lnTo>
                  <a:pt x="0" y="2743203"/>
                </a:lnTo>
                <a:lnTo>
                  <a:pt x="4876803" y="2743203"/>
                </a:lnTo>
                <a:lnTo>
                  <a:pt x="4876803" y="0"/>
                </a:lnTo>
                <a:close/>
              </a:path>
            </a:pathLst>
          </a:custGeom>
          <a:solidFill>
            <a:srgbClr val="AE79B4">
              <a:alpha val="82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7967" y="1569999"/>
            <a:ext cx="1066165" cy="1145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350" spc="5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7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043" y="193041"/>
            <a:ext cx="204470" cy="13081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|||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5072" y="254774"/>
            <a:ext cx="902969" cy="101600"/>
            <a:chOff x="3505072" y="254774"/>
            <a:chExt cx="902969" cy="101600"/>
          </a:xfrm>
        </p:grpSpPr>
        <p:sp>
          <p:nvSpPr>
            <p:cNvPr id="6" name="object 6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31" y="91358"/>
                  </a:lnTo>
                  <a:lnTo>
                    <a:pt x="415550" y="81141"/>
                  </a:lnTo>
                  <a:lnTo>
                    <a:pt x="425763" y="66022"/>
                  </a:lnTo>
                  <a:lnTo>
                    <a:pt x="429513" y="47561"/>
                  </a:lnTo>
                  <a:lnTo>
                    <a:pt x="425763" y="29087"/>
                  </a:lnTo>
                  <a:lnTo>
                    <a:pt x="415550" y="13968"/>
                  </a:lnTo>
                  <a:lnTo>
                    <a:pt x="400431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31" y="3752"/>
                  </a:lnTo>
                  <a:lnTo>
                    <a:pt x="415550" y="13968"/>
                  </a:lnTo>
                  <a:lnTo>
                    <a:pt x="425763" y="29087"/>
                  </a:lnTo>
                  <a:lnTo>
                    <a:pt x="429513" y="47548"/>
                  </a:lnTo>
                  <a:lnTo>
                    <a:pt x="425763" y="66022"/>
                  </a:lnTo>
                  <a:lnTo>
                    <a:pt x="415550" y="81141"/>
                  </a:lnTo>
                  <a:lnTo>
                    <a:pt x="400431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26" y="91358"/>
                  </a:lnTo>
                  <a:lnTo>
                    <a:pt x="415545" y="81141"/>
                  </a:lnTo>
                  <a:lnTo>
                    <a:pt x="425761" y="66022"/>
                  </a:lnTo>
                  <a:lnTo>
                    <a:pt x="429513" y="47561"/>
                  </a:lnTo>
                  <a:lnTo>
                    <a:pt x="425761" y="29087"/>
                  </a:lnTo>
                  <a:lnTo>
                    <a:pt x="415545" y="13968"/>
                  </a:lnTo>
                  <a:lnTo>
                    <a:pt x="400426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26" y="3752"/>
                  </a:lnTo>
                  <a:lnTo>
                    <a:pt x="415545" y="13968"/>
                  </a:lnTo>
                  <a:lnTo>
                    <a:pt x="425761" y="29087"/>
                  </a:lnTo>
                  <a:lnTo>
                    <a:pt x="429513" y="47548"/>
                  </a:lnTo>
                  <a:lnTo>
                    <a:pt x="425761" y="66022"/>
                  </a:lnTo>
                  <a:lnTo>
                    <a:pt x="415545" y="81141"/>
                  </a:lnTo>
                  <a:lnTo>
                    <a:pt x="400426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17798" y="244817"/>
            <a:ext cx="222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home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384" y="250913"/>
            <a:ext cx="1771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QnA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86821" y="253947"/>
            <a:ext cx="109935" cy="11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6136" y="359575"/>
            <a:ext cx="1155700" cy="43370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95"/>
              </a:spcBef>
            </a:pPr>
            <a:r>
              <a:rPr dirty="0" sz="1450" spc="30" b="1">
                <a:solidFill>
                  <a:srgbClr val="FFFFFF"/>
                </a:solidFill>
                <a:latin typeface="Arial"/>
                <a:cs typeface="Arial"/>
              </a:rPr>
              <a:t>LATAR  </a:t>
            </a:r>
            <a:r>
              <a:rPr dirty="0" sz="1450" spc="80" b="1">
                <a:solidFill>
                  <a:srgbClr val="FFFFFF"/>
                </a:solidFill>
                <a:latin typeface="Arial"/>
                <a:cs typeface="Arial"/>
              </a:rPr>
              <a:t>BELAKANG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310" y="905014"/>
            <a:ext cx="3959860" cy="23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010" marR="183515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Data dari proses bisnis penelitian dan pengabdian yang belum terintegrasi satu</a:t>
            </a:r>
            <a:r>
              <a:rPr dirty="0" sz="700" spc="-10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sama  lain sehingga diperlukannya input data yang</a:t>
            </a:r>
            <a:r>
              <a:rPr dirty="0" sz="700" spc="-1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berulang.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620" y="1298638"/>
            <a:ext cx="373634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Proses penelitian dan pengabdian yang memakan banyak waktu dan</a:t>
            </a:r>
            <a:r>
              <a:rPr dirty="0" sz="700" spc="-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membutuhkan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620" y="1404546"/>
            <a:ext cx="1330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konstan update dari</a:t>
            </a:r>
            <a:r>
              <a:rPr dirty="0" sz="700" spc="-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operator.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6590" y="850391"/>
            <a:ext cx="3980815" cy="1031875"/>
          </a:xfrm>
          <a:custGeom>
            <a:avLst/>
            <a:gdLst/>
            <a:ahLst/>
            <a:cxnLst/>
            <a:rect l="l" t="t" r="r" b="b"/>
            <a:pathLst>
              <a:path w="3980815" h="1031875">
                <a:moveTo>
                  <a:pt x="41691" y="0"/>
                </a:moveTo>
                <a:lnTo>
                  <a:pt x="3939065" y="0"/>
                </a:lnTo>
                <a:lnTo>
                  <a:pt x="3955239" y="3286"/>
                </a:lnTo>
                <a:lnTo>
                  <a:pt x="3968484" y="12236"/>
                </a:lnTo>
                <a:lnTo>
                  <a:pt x="3977434" y="25481"/>
                </a:lnTo>
                <a:lnTo>
                  <a:pt x="3980721" y="41656"/>
                </a:lnTo>
                <a:lnTo>
                  <a:pt x="3980721" y="300189"/>
                </a:lnTo>
                <a:lnTo>
                  <a:pt x="3977434" y="316364"/>
                </a:lnTo>
                <a:lnTo>
                  <a:pt x="3968484" y="329609"/>
                </a:lnTo>
                <a:lnTo>
                  <a:pt x="3955239" y="338558"/>
                </a:lnTo>
                <a:lnTo>
                  <a:pt x="3939065" y="341845"/>
                </a:lnTo>
                <a:lnTo>
                  <a:pt x="41691" y="341845"/>
                </a:lnTo>
                <a:lnTo>
                  <a:pt x="25515" y="338558"/>
                </a:lnTo>
                <a:lnTo>
                  <a:pt x="12268" y="329609"/>
                </a:lnTo>
                <a:lnTo>
                  <a:pt x="3318" y="316364"/>
                </a:lnTo>
                <a:lnTo>
                  <a:pt x="31" y="300189"/>
                </a:lnTo>
                <a:lnTo>
                  <a:pt x="31" y="41656"/>
                </a:lnTo>
                <a:lnTo>
                  <a:pt x="3318" y="25481"/>
                </a:lnTo>
                <a:lnTo>
                  <a:pt x="12268" y="12236"/>
                </a:lnTo>
                <a:lnTo>
                  <a:pt x="25515" y="3286"/>
                </a:lnTo>
                <a:lnTo>
                  <a:pt x="41691" y="0"/>
                </a:lnTo>
                <a:close/>
              </a:path>
              <a:path w="3980815" h="1031875">
                <a:moveTo>
                  <a:pt x="43088" y="385495"/>
                </a:moveTo>
                <a:lnTo>
                  <a:pt x="3931495" y="385495"/>
                </a:lnTo>
                <a:lnTo>
                  <a:pt x="3948231" y="388896"/>
                </a:lnTo>
                <a:lnTo>
                  <a:pt x="3961932" y="398154"/>
                </a:lnTo>
                <a:lnTo>
                  <a:pt x="3971188" y="411856"/>
                </a:lnTo>
                <a:lnTo>
                  <a:pt x="3974586" y="428586"/>
                </a:lnTo>
                <a:lnTo>
                  <a:pt x="3974586" y="695980"/>
                </a:lnTo>
                <a:lnTo>
                  <a:pt x="3971188" y="712711"/>
                </a:lnTo>
                <a:lnTo>
                  <a:pt x="3961932" y="726411"/>
                </a:lnTo>
                <a:lnTo>
                  <a:pt x="3948231" y="735669"/>
                </a:lnTo>
                <a:lnTo>
                  <a:pt x="3931495" y="739068"/>
                </a:lnTo>
                <a:lnTo>
                  <a:pt x="43088" y="739068"/>
                </a:lnTo>
                <a:lnTo>
                  <a:pt x="26356" y="735669"/>
                </a:lnTo>
                <a:lnTo>
                  <a:pt x="12656" y="726411"/>
                </a:lnTo>
                <a:lnTo>
                  <a:pt x="3399" y="712711"/>
                </a:lnTo>
                <a:lnTo>
                  <a:pt x="0" y="695980"/>
                </a:lnTo>
                <a:lnTo>
                  <a:pt x="0" y="428586"/>
                </a:lnTo>
                <a:lnTo>
                  <a:pt x="3399" y="411856"/>
                </a:lnTo>
                <a:lnTo>
                  <a:pt x="12656" y="398154"/>
                </a:lnTo>
                <a:lnTo>
                  <a:pt x="26356" y="388896"/>
                </a:lnTo>
                <a:lnTo>
                  <a:pt x="43088" y="385495"/>
                </a:lnTo>
                <a:close/>
              </a:path>
              <a:path w="3980815" h="1031875">
                <a:moveTo>
                  <a:pt x="30459" y="781739"/>
                </a:moveTo>
                <a:lnTo>
                  <a:pt x="3938036" y="781739"/>
                </a:lnTo>
                <a:lnTo>
                  <a:pt x="3949861" y="784142"/>
                </a:lnTo>
                <a:lnTo>
                  <a:pt x="3959545" y="790686"/>
                </a:lnTo>
                <a:lnTo>
                  <a:pt x="3966088" y="800371"/>
                </a:lnTo>
                <a:lnTo>
                  <a:pt x="3968490" y="812199"/>
                </a:lnTo>
                <a:lnTo>
                  <a:pt x="3968490" y="1001217"/>
                </a:lnTo>
                <a:lnTo>
                  <a:pt x="3966088" y="1013045"/>
                </a:lnTo>
                <a:lnTo>
                  <a:pt x="3959545" y="1022730"/>
                </a:lnTo>
                <a:lnTo>
                  <a:pt x="3949861" y="1029273"/>
                </a:lnTo>
                <a:lnTo>
                  <a:pt x="3938036" y="1031676"/>
                </a:lnTo>
                <a:lnTo>
                  <a:pt x="30459" y="1031676"/>
                </a:lnTo>
                <a:lnTo>
                  <a:pt x="18631" y="1029273"/>
                </a:lnTo>
                <a:lnTo>
                  <a:pt x="8946" y="1022730"/>
                </a:lnTo>
                <a:lnTo>
                  <a:pt x="2403" y="1013045"/>
                </a:lnTo>
                <a:lnTo>
                  <a:pt x="0" y="1001217"/>
                </a:lnTo>
                <a:lnTo>
                  <a:pt x="0" y="812199"/>
                </a:lnTo>
                <a:lnTo>
                  <a:pt x="2403" y="800371"/>
                </a:lnTo>
                <a:lnTo>
                  <a:pt x="8946" y="790686"/>
                </a:lnTo>
                <a:lnTo>
                  <a:pt x="18631" y="784142"/>
                </a:lnTo>
                <a:lnTo>
                  <a:pt x="30459" y="781739"/>
                </a:lnTo>
                <a:close/>
              </a:path>
            </a:pathLst>
          </a:custGeom>
          <a:ln w="91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6590" y="1936932"/>
            <a:ext cx="3968750" cy="250190"/>
          </a:xfrm>
          <a:custGeom>
            <a:avLst/>
            <a:gdLst/>
            <a:ahLst/>
            <a:cxnLst/>
            <a:rect l="l" t="t" r="r" b="b"/>
            <a:pathLst>
              <a:path w="3968750" h="250189">
                <a:moveTo>
                  <a:pt x="30459" y="0"/>
                </a:moveTo>
                <a:lnTo>
                  <a:pt x="3938036" y="0"/>
                </a:lnTo>
                <a:lnTo>
                  <a:pt x="3949861" y="2403"/>
                </a:lnTo>
                <a:lnTo>
                  <a:pt x="3959545" y="8947"/>
                </a:lnTo>
                <a:lnTo>
                  <a:pt x="3966088" y="18632"/>
                </a:lnTo>
                <a:lnTo>
                  <a:pt x="3968490" y="30459"/>
                </a:lnTo>
                <a:lnTo>
                  <a:pt x="3968490" y="219477"/>
                </a:lnTo>
                <a:lnTo>
                  <a:pt x="3966088" y="231305"/>
                </a:lnTo>
                <a:lnTo>
                  <a:pt x="3959545" y="240990"/>
                </a:lnTo>
                <a:lnTo>
                  <a:pt x="3949861" y="247534"/>
                </a:lnTo>
                <a:lnTo>
                  <a:pt x="3938036" y="249937"/>
                </a:lnTo>
                <a:lnTo>
                  <a:pt x="30459" y="249937"/>
                </a:lnTo>
                <a:lnTo>
                  <a:pt x="18631" y="247534"/>
                </a:lnTo>
                <a:lnTo>
                  <a:pt x="8946" y="240990"/>
                </a:lnTo>
                <a:lnTo>
                  <a:pt x="2403" y="231305"/>
                </a:lnTo>
                <a:lnTo>
                  <a:pt x="0" y="219477"/>
                </a:lnTo>
                <a:lnTo>
                  <a:pt x="0" y="30459"/>
                </a:lnTo>
                <a:lnTo>
                  <a:pt x="2403" y="18632"/>
                </a:lnTo>
                <a:lnTo>
                  <a:pt x="8946" y="8947"/>
                </a:lnTo>
                <a:lnTo>
                  <a:pt x="18631" y="2403"/>
                </a:lnTo>
                <a:lnTo>
                  <a:pt x="30459" y="0"/>
                </a:lnTo>
                <a:close/>
              </a:path>
            </a:pathLst>
          </a:custGeom>
          <a:ln w="91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6105" y="875880"/>
            <a:ext cx="4195445" cy="1573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155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050">
              <a:latin typeface="Arial"/>
              <a:cs typeface="Arial"/>
            </a:endParaRPr>
          </a:p>
          <a:p>
            <a:pPr marL="330835" indent="-318770">
              <a:lnSpc>
                <a:spcPct val="100000"/>
              </a:lnSpc>
              <a:spcBef>
                <a:spcPts val="1385"/>
              </a:spcBef>
              <a:buSzPct val="150000"/>
              <a:buFont typeface="Arial"/>
              <a:buAutoNum type="arabicPeriod" startAt="3"/>
              <a:tabLst>
                <a:tab pos="331470" algn="l"/>
              </a:tabLst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Pengisian form pengajuan masih dilakukan secara konvensional dan melalui google</a:t>
            </a:r>
            <a:r>
              <a:rPr dirty="0" sz="700" spc="-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form</a:t>
            </a:r>
            <a:endParaRPr sz="700">
              <a:latin typeface="Gothic Uralic"/>
              <a:cs typeface="Gothic Uralic"/>
            </a:endParaRPr>
          </a:p>
          <a:p>
            <a:pPr marL="337185" indent="-325120">
              <a:lnSpc>
                <a:spcPct val="100000"/>
              </a:lnSpc>
              <a:spcBef>
                <a:spcPts val="1135"/>
              </a:spcBef>
              <a:buSzPct val="150000"/>
              <a:buFont typeface="Arial"/>
              <a:buAutoNum type="arabicPeriod" startAt="3"/>
              <a:tabLst>
                <a:tab pos="337820" algn="l"/>
              </a:tabLst>
            </a:pPr>
            <a:r>
              <a:rPr dirty="0" baseline="3968" sz="1050">
                <a:solidFill>
                  <a:srgbClr val="FFFFFF"/>
                </a:solidFill>
                <a:latin typeface="Gothic Uralic"/>
                <a:cs typeface="Gothic Uralic"/>
              </a:rPr>
              <a:t>Format proposal banyak yang tidak sesuai dengan ketentuan dari</a:t>
            </a:r>
            <a:r>
              <a:rPr dirty="0" baseline="3968" sz="1050" spc="-37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baseline="3968" sz="1050">
                <a:solidFill>
                  <a:srgbClr val="FFFFFF"/>
                </a:solidFill>
                <a:latin typeface="Gothic Uralic"/>
                <a:cs typeface="Gothic Uralic"/>
              </a:rPr>
              <a:t>UPPM</a:t>
            </a:r>
            <a:endParaRPr baseline="3968" sz="10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050" spc="165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915" y="2291871"/>
            <a:ext cx="363347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Data publikasi ilmiah dari pelaksana penelitian dan pengabdian yang tersebar</a:t>
            </a:r>
            <a:r>
              <a:rPr dirty="0" sz="700" spc="-9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dan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915" y="2397776"/>
            <a:ext cx="14573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tidak terintegrasi di dalam</a:t>
            </a:r>
            <a:r>
              <a:rPr dirty="0" sz="700" spc="-9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sistem.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6590" y="2241734"/>
            <a:ext cx="3968750" cy="335915"/>
          </a:xfrm>
          <a:custGeom>
            <a:avLst/>
            <a:gdLst/>
            <a:ahLst/>
            <a:cxnLst/>
            <a:rect l="l" t="t" r="r" b="b"/>
            <a:pathLst>
              <a:path w="3968750" h="335914">
                <a:moveTo>
                  <a:pt x="40871" y="0"/>
                </a:moveTo>
                <a:lnTo>
                  <a:pt x="3927622" y="0"/>
                </a:lnTo>
                <a:lnTo>
                  <a:pt x="3943491" y="3224"/>
                </a:lnTo>
                <a:lnTo>
                  <a:pt x="3956486" y="12004"/>
                </a:lnTo>
                <a:lnTo>
                  <a:pt x="3965266" y="25000"/>
                </a:lnTo>
                <a:lnTo>
                  <a:pt x="3968490" y="40871"/>
                </a:lnTo>
                <a:lnTo>
                  <a:pt x="3968490" y="294479"/>
                </a:lnTo>
                <a:lnTo>
                  <a:pt x="3965266" y="310351"/>
                </a:lnTo>
                <a:lnTo>
                  <a:pt x="3956486" y="323346"/>
                </a:lnTo>
                <a:lnTo>
                  <a:pt x="3943491" y="332126"/>
                </a:lnTo>
                <a:lnTo>
                  <a:pt x="3927622" y="335351"/>
                </a:lnTo>
                <a:lnTo>
                  <a:pt x="40871" y="335351"/>
                </a:lnTo>
                <a:lnTo>
                  <a:pt x="25000" y="332126"/>
                </a:lnTo>
                <a:lnTo>
                  <a:pt x="12004" y="323346"/>
                </a:lnTo>
                <a:lnTo>
                  <a:pt x="3224" y="310351"/>
                </a:lnTo>
                <a:lnTo>
                  <a:pt x="0" y="294479"/>
                </a:lnTo>
                <a:lnTo>
                  <a:pt x="0" y="40871"/>
                </a:lnTo>
                <a:lnTo>
                  <a:pt x="3224" y="25000"/>
                </a:lnTo>
                <a:lnTo>
                  <a:pt x="12004" y="12004"/>
                </a:lnTo>
                <a:lnTo>
                  <a:pt x="25000" y="3224"/>
                </a:lnTo>
                <a:lnTo>
                  <a:pt x="40871" y="0"/>
                </a:lnTo>
                <a:close/>
              </a:path>
            </a:pathLst>
          </a:custGeom>
          <a:ln w="91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4876800" cy="1076325"/>
          </a:xfrm>
          <a:custGeom>
            <a:avLst/>
            <a:gdLst/>
            <a:ahLst/>
            <a:cxnLst/>
            <a:rect l="l" t="t" r="r" b="b"/>
            <a:pathLst>
              <a:path w="4876800" h="1076325">
                <a:moveTo>
                  <a:pt x="4876803" y="0"/>
                </a:moveTo>
                <a:lnTo>
                  <a:pt x="0" y="0"/>
                </a:lnTo>
                <a:lnTo>
                  <a:pt x="0" y="1075944"/>
                </a:lnTo>
                <a:lnTo>
                  <a:pt x="4876803" y="1075944"/>
                </a:lnTo>
                <a:lnTo>
                  <a:pt x="4876803" y="0"/>
                </a:lnTo>
                <a:close/>
              </a:path>
            </a:pathLst>
          </a:custGeom>
          <a:solidFill>
            <a:srgbClr val="AE79B4">
              <a:alpha val="82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46347" y="1372465"/>
            <a:ext cx="1313815" cy="1779270"/>
          </a:xfrm>
          <a:prstGeom prst="rect">
            <a:avLst/>
          </a:prstGeom>
        </p:spPr>
        <p:txBody>
          <a:bodyPr wrap="square" lIns="0" tIns="24002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89"/>
              </a:spcBef>
            </a:pPr>
            <a:r>
              <a:rPr dirty="0" sz="7350" spc="108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7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043" y="193041"/>
            <a:ext cx="204470" cy="13081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|||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5072" y="254774"/>
            <a:ext cx="902969" cy="101600"/>
            <a:chOff x="3505072" y="254774"/>
            <a:chExt cx="902969" cy="101600"/>
          </a:xfrm>
        </p:grpSpPr>
        <p:sp>
          <p:nvSpPr>
            <p:cNvPr id="6" name="object 6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31" y="91358"/>
                  </a:lnTo>
                  <a:lnTo>
                    <a:pt x="415550" y="81141"/>
                  </a:lnTo>
                  <a:lnTo>
                    <a:pt x="425763" y="66022"/>
                  </a:lnTo>
                  <a:lnTo>
                    <a:pt x="429513" y="47561"/>
                  </a:lnTo>
                  <a:lnTo>
                    <a:pt x="425763" y="29087"/>
                  </a:lnTo>
                  <a:lnTo>
                    <a:pt x="415550" y="13968"/>
                  </a:lnTo>
                  <a:lnTo>
                    <a:pt x="400431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31" y="3752"/>
                  </a:lnTo>
                  <a:lnTo>
                    <a:pt x="415550" y="13968"/>
                  </a:lnTo>
                  <a:lnTo>
                    <a:pt x="425763" y="29087"/>
                  </a:lnTo>
                  <a:lnTo>
                    <a:pt x="429513" y="47548"/>
                  </a:lnTo>
                  <a:lnTo>
                    <a:pt x="425763" y="66022"/>
                  </a:lnTo>
                  <a:lnTo>
                    <a:pt x="415550" y="81141"/>
                  </a:lnTo>
                  <a:lnTo>
                    <a:pt x="400431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26" y="91358"/>
                  </a:lnTo>
                  <a:lnTo>
                    <a:pt x="415545" y="81141"/>
                  </a:lnTo>
                  <a:lnTo>
                    <a:pt x="425761" y="66022"/>
                  </a:lnTo>
                  <a:lnTo>
                    <a:pt x="429513" y="47561"/>
                  </a:lnTo>
                  <a:lnTo>
                    <a:pt x="425761" y="29087"/>
                  </a:lnTo>
                  <a:lnTo>
                    <a:pt x="415545" y="13968"/>
                  </a:lnTo>
                  <a:lnTo>
                    <a:pt x="400426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26" y="3752"/>
                  </a:lnTo>
                  <a:lnTo>
                    <a:pt x="415545" y="13968"/>
                  </a:lnTo>
                  <a:lnTo>
                    <a:pt x="425761" y="29087"/>
                  </a:lnTo>
                  <a:lnTo>
                    <a:pt x="429513" y="47548"/>
                  </a:lnTo>
                  <a:lnTo>
                    <a:pt x="425761" y="66022"/>
                  </a:lnTo>
                  <a:lnTo>
                    <a:pt x="415545" y="81141"/>
                  </a:lnTo>
                  <a:lnTo>
                    <a:pt x="400426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17798" y="244817"/>
            <a:ext cx="222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home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384" y="250913"/>
            <a:ext cx="1771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QnA</a:t>
            </a:r>
            <a:endParaRPr sz="55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5845" y="253947"/>
            <a:ext cx="3961129" cy="1804035"/>
            <a:chOff x="635845" y="253947"/>
            <a:chExt cx="3961129" cy="1804035"/>
          </a:xfrm>
        </p:grpSpPr>
        <p:sp>
          <p:nvSpPr>
            <p:cNvPr id="13" name="object 13"/>
            <p:cNvSpPr/>
            <p:nvPr/>
          </p:nvSpPr>
          <p:spPr>
            <a:xfrm>
              <a:off x="4486821" y="253947"/>
              <a:ext cx="109935" cy="111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5838" y="1754619"/>
              <a:ext cx="3564254" cy="303530"/>
            </a:xfrm>
            <a:custGeom>
              <a:avLst/>
              <a:gdLst/>
              <a:ahLst/>
              <a:cxnLst/>
              <a:rect l="l" t="t" r="r" b="b"/>
              <a:pathLst>
                <a:path w="3564254" h="303530">
                  <a:moveTo>
                    <a:pt x="303301" y="151650"/>
                  </a:moveTo>
                  <a:lnTo>
                    <a:pt x="295567" y="103720"/>
                  </a:lnTo>
                  <a:lnTo>
                    <a:pt x="274040" y="62090"/>
                  </a:lnTo>
                  <a:lnTo>
                    <a:pt x="241211" y="29260"/>
                  </a:lnTo>
                  <a:lnTo>
                    <a:pt x="199580" y="7734"/>
                  </a:lnTo>
                  <a:lnTo>
                    <a:pt x="151650" y="0"/>
                  </a:lnTo>
                  <a:lnTo>
                    <a:pt x="103720" y="7734"/>
                  </a:lnTo>
                  <a:lnTo>
                    <a:pt x="62090" y="29260"/>
                  </a:lnTo>
                  <a:lnTo>
                    <a:pt x="29260" y="62090"/>
                  </a:lnTo>
                  <a:lnTo>
                    <a:pt x="7734" y="103720"/>
                  </a:lnTo>
                  <a:lnTo>
                    <a:pt x="0" y="151650"/>
                  </a:lnTo>
                  <a:lnTo>
                    <a:pt x="7734" y="199580"/>
                  </a:lnTo>
                  <a:lnTo>
                    <a:pt x="29260" y="241211"/>
                  </a:lnTo>
                  <a:lnTo>
                    <a:pt x="62090" y="274040"/>
                  </a:lnTo>
                  <a:lnTo>
                    <a:pt x="103720" y="295567"/>
                  </a:lnTo>
                  <a:lnTo>
                    <a:pt x="151650" y="303301"/>
                  </a:lnTo>
                  <a:lnTo>
                    <a:pt x="199580" y="295567"/>
                  </a:lnTo>
                  <a:lnTo>
                    <a:pt x="241211" y="274040"/>
                  </a:lnTo>
                  <a:lnTo>
                    <a:pt x="274040" y="241211"/>
                  </a:lnTo>
                  <a:lnTo>
                    <a:pt x="295567" y="199580"/>
                  </a:lnTo>
                  <a:lnTo>
                    <a:pt x="303301" y="151650"/>
                  </a:lnTo>
                  <a:close/>
                </a:path>
                <a:path w="3564254" h="303530">
                  <a:moveTo>
                    <a:pt x="942962" y="151650"/>
                  </a:moveTo>
                  <a:lnTo>
                    <a:pt x="935228" y="103720"/>
                  </a:lnTo>
                  <a:lnTo>
                    <a:pt x="913701" y="62090"/>
                  </a:lnTo>
                  <a:lnTo>
                    <a:pt x="880872" y="29260"/>
                  </a:lnTo>
                  <a:lnTo>
                    <a:pt x="839241" y="7734"/>
                  </a:lnTo>
                  <a:lnTo>
                    <a:pt x="791311" y="0"/>
                  </a:lnTo>
                  <a:lnTo>
                    <a:pt x="743381" y="7734"/>
                  </a:lnTo>
                  <a:lnTo>
                    <a:pt x="701751" y="29260"/>
                  </a:lnTo>
                  <a:lnTo>
                    <a:pt x="668921" y="62090"/>
                  </a:lnTo>
                  <a:lnTo>
                    <a:pt x="647395" y="103720"/>
                  </a:lnTo>
                  <a:lnTo>
                    <a:pt x="639673" y="151650"/>
                  </a:lnTo>
                  <a:lnTo>
                    <a:pt x="647395" y="199580"/>
                  </a:lnTo>
                  <a:lnTo>
                    <a:pt x="668921" y="241211"/>
                  </a:lnTo>
                  <a:lnTo>
                    <a:pt x="701751" y="274040"/>
                  </a:lnTo>
                  <a:lnTo>
                    <a:pt x="743381" y="295567"/>
                  </a:lnTo>
                  <a:lnTo>
                    <a:pt x="791311" y="303301"/>
                  </a:lnTo>
                  <a:lnTo>
                    <a:pt x="839241" y="295567"/>
                  </a:lnTo>
                  <a:lnTo>
                    <a:pt x="880872" y="274040"/>
                  </a:lnTo>
                  <a:lnTo>
                    <a:pt x="913701" y="241211"/>
                  </a:lnTo>
                  <a:lnTo>
                    <a:pt x="935228" y="199580"/>
                  </a:lnTo>
                  <a:lnTo>
                    <a:pt x="942962" y="151650"/>
                  </a:lnTo>
                  <a:close/>
                </a:path>
                <a:path w="3564254" h="303530">
                  <a:moveTo>
                    <a:pt x="1613522" y="151650"/>
                  </a:moveTo>
                  <a:lnTo>
                    <a:pt x="1605788" y="103720"/>
                  </a:lnTo>
                  <a:lnTo>
                    <a:pt x="1584261" y="62090"/>
                  </a:lnTo>
                  <a:lnTo>
                    <a:pt x="1551432" y="29260"/>
                  </a:lnTo>
                  <a:lnTo>
                    <a:pt x="1509801" y="7734"/>
                  </a:lnTo>
                  <a:lnTo>
                    <a:pt x="1461871" y="0"/>
                  </a:lnTo>
                  <a:lnTo>
                    <a:pt x="1413941" y="7734"/>
                  </a:lnTo>
                  <a:lnTo>
                    <a:pt x="1372311" y="29260"/>
                  </a:lnTo>
                  <a:lnTo>
                    <a:pt x="1339481" y="62090"/>
                  </a:lnTo>
                  <a:lnTo>
                    <a:pt x="1317955" y="103720"/>
                  </a:lnTo>
                  <a:lnTo>
                    <a:pt x="1310233" y="151650"/>
                  </a:lnTo>
                  <a:lnTo>
                    <a:pt x="1317955" y="199580"/>
                  </a:lnTo>
                  <a:lnTo>
                    <a:pt x="1339481" y="241211"/>
                  </a:lnTo>
                  <a:lnTo>
                    <a:pt x="1372311" y="274040"/>
                  </a:lnTo>
                  <a:lnTo>
                    <a:pt x="1413941" y="295567"/>
                  </a:lnTo>
                  <a:lnTo>
                    <a:pt x="1461871" y="303301"/>
                  </a:lnTo>
                  <a:lnTo>
                    <a:pt x="1509801" y="295567"/>
                  </a:lnTo>
                  <a:lnTo>
                    <a:pt x="1551432" y="274040"/>
                  </a:lnTo>
                  <a:lnTo>
                    <a:pt x="1584261" y="241211"/>
                  </a:lnTo>
                  <a:lnTo>
                    <a:pt x="1605788" y="199580"/>
                  </a:lnTo>
                  <a:lnTo>
                    <a:pt x="1613522" y="151650"/>
                  </a:lnTo>
                  <a:close/>
                </a:path>
                <a:path w="3564254" h="303530">
                  <a:moveTo>
                    <a:pt x="2253602" y="151650"/>
                  </a:moveTo>
                  <a:lnTo>
                    <a:pt x="2245868" y="103720"/>
                  </a:lnTo>
                  <a:lnTo>
                    <a:pt x="2224341" y="62090"/>
                  </a:lnTo>
                  <a:lnTo>
                    <a:pt x="2191512" y="29260"/>
                  </a:lnTo>
                  <a:lnTo>
                    <a:pt x="2149881" y="7734"/>
                  </a:lnTo>
                  <a:lnTo>
                    <a:pt x="2101951" y="0"/>
                  </a:lnTo>
                  <a:lnTo>
                    <a:pt x="2054021" y="7734"/>
                  </a:lnTo>
                  <a:lnTo>
                    <a:pt x="2012391" y="29260"/>
                  </a:lnTo>
                  <a:lnTo>
                    <a:pt x="1979561" y="62090"/>
                  </a:lnTo>
                  <a:lnTo>
                    <a:pt x="1958035" y="103720"/>
                  </a:lnTo>
                  <a:lnTo>
                    <a:pt x="1950313" y="151650"/>
                  </a:lnTo>
                  <a:lnTo>
                    <a:pt x="1958035" y="199580"/>
                  </a:lnTo>
                  <a:lnTo>
                    <a:pt x="1979561" y="241211"/>
                  </a:lnTo>
                  <a:lnTo>
                    <a:pt x="2012391" y="274040"/>
                  </a:lnTo>
                  <a:lnTo>
                    <a:pt x="2054021" y="295567"/>
                  </a:lnTo>
                  <a:lnTo>
                    <a:pt x="2101951" y="303301"/>
                  </a:lnTo>
                  <a:lnTo>
                    <a:pt x="2149881" y="295567"/>
                  </a:lnTo>
                  <a:lnTo>
                    <a:pt x="2191512" y="274040"/>
                  </a:lnTo>
                  <a:lnTo>
                    <a:pt x="2224341" y="241211"/>
                  </a:lnTo>
                  <a:lnTo>
                    <a:pt x="2245868" y="199580"/>
                  </a:lnTo>
                  <a:lnTo>
                    <a:pt x="2253602" y="151650"/>
                  </a:lnTo>
                  <a:close/>
                </a:path>
                <a:path w="3564254" h="303530">
                  <a:moveTo>
                    <a:pt x="2863202" y="151650"/>
                  </a:moveTo>
                  <a:lnTo>
                    <a:pt x="2855468" y="103720"/>
                  </a:lnTo>
                  <a:lnTo>
                    <a:pt x="2833941" y="62090"/>
                  </a:lnTo>
                  <a:lnTo>
                    <a:pt x="2801112" y="29260"/>
                  </a:lnTo>
                  <a:lnTo>
                    <a:pt x="2759481" y="7734"/>
                  </a:lnTo>
                  <a:lnTo>
                    <a:pt x="2711551" y="0"/>
                  </a:lnTo>
                  <a:lnTo>
                    <a:pt x="2663621" y="7734"/>
                  </a:lnTo>
                  <a:lnTo>
                    <a:pt x="2621991" y="29260"/>
                  </a:lnTo>
                  <a:lnTo>
                    <a:pt x="2589161" y="62090"/>
                  </a:lnTo>
                  <a:lnTo>
                    <a:pt x="2567622" y="103720"/>
                  </a:lnTo>
                  <a:lnTo>
                    <a:pt x="2559901" y="151650"/>
                  </a:lnTo>
                  <a:lnTo>
                    <a:pt x="2567622" y="199580"/>
                  </a:lnTo>
                  <a:lnTo>
                    <a:pt x="2589161" y="241211"/>
                  </a:lnTo>
                  <a:lnTo>
                    <a:pt x="2621991" y="274040"/>
                  </a:lnTo>
                  <a:lnTo>
                    <a:pt x="2663621" y="295567"/>
                  </a:lnTo>
                  <a:lnTo>
                    <a:pt x="2711551" y="303301"/>
                  </a:lnTo>
                  <a:lnTo>
                    <a:pt x="2759481" y="295567"/>
                  </a:lnTo>
                  <a:lnTo>
                    <a:pt x="2801112" y="274040"/>
                  </a:lnTo>
                  <a:lnTo>
                    <a:pt x="2833941" y="241211"/>
                  </a:lnTo>
                  <a:lnTo>
                    <a:pt x="2855468" y="199580"/>
                  </a:lnTo>
                  <a:lnTo>
                    <a:pt x="2863202" y="151650"/>
                  </a:lnTo>
                  <a:close/>
                </a:path>
                <a:path w="3564254" h="303530">
                  <a:moveTo>
                    <a:pt x="3563810" y="151650"/>
                  </a:moveTo>
                  <a:lnTo>
                    <a:pt x="3556076" y="103720"/>
                  </a:lnTo>
                  <a:lnTo>
                    <a:pt x="3534549" y="62090"/>
                  </a:lnTo>
                  <a:lnTo>
                    <a:pt x="3501720" y="29260"/>
                  </a:lnTo>
                  <a:lnTo>
                    <a:pt x="3460089" y="7734"/>
                  </a:lnTo>
                  <a:lnTo>
                    <a:pt x="3412159" y="0"/>
                  </a:lnTo>
                  <a:lnTo>
                    <a:pt x="3364217" y="7734"/>
                  </a:lnTo>
                  <a:lnTo>
                    <a:pt x="3322586" y="29260"/>
                  </a:lnTo>
                  <a:lnTo>
                    <a:pt x="3289757" y="62090"/>
                  </a:lnTo>
                  <a:lnTo>
                    <a:pt x="3268230" y="103720"/>
                  </a:lnTo>
                  <a:lnTo>
                    <a:pt x="3260509" y="151650"/>
                  </a:lnTo>
                  <a:lnTo>
                    <a:pt x="3268230" y="199580"/>
                  </a:lnTo>
                  <a:lnTo>
                    <a:pt x="3289757" y="241211"/>
                  </a:lnTo>
                  <a:lnTo>
                    <a:pt x="3322586" y="274040"/>
                  </a:lnTo>
                  <a:lnTo>
                    <a:pt x="3364217" y="295567"/>
                  </a:lnTo>
                  <a:lnTo>
                    <a:pt x="3412159" y="303301"/>
                  </a:lnTo>
                  <a:lnTo>
                    <a:pt x="3460089" y="295567"/>
                  </a:lnTo>
                  <a:lnTo>
                    <a:pt x="3501720" y="274040"/>
                  </a:lnTo>
                  <a:lnTo>
                    <a:pt x="3534549" y="241211"/>
                  </a:lnTo>
                  <a:lnTo>
                    <a:pt x="3556076" y="199580"/>
                  </a:lnTo>
                  <a:lnTo>
                    <a:pt x="3563810" y="15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3209" y="1914115"/>
              <a:ext cx="3347085" cy="0"/>
            </a:xfrm>
            <a:custGeom>
              <a:avLst/>
              <a:gdLst/>
              <a:ahLst/>
              <a:cxnLst/>
              <a:rect l="l" t="t" r="r" b="b"/>
              <a:pathLst>
                <a:path w="3347085" h="0">
                  <a:moveTo>
                    <a:pt x="0" y="0"/>
                  </a:moveTo>
                  <a:lnTo>
                    <a:pt x="3346698" y="0"/>
                  </a:lnTo>
                </a:path>
              </a:pathLst>
            </a:custGeom>
            <a:ln w="635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2395" y="442353"/>
            <a:ext cx="1416050" cy="5283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LATAR  </a:t>
            </a:r>
            <a:r>
              <a:rPr dirty="0" sz="1800" spc="90" b="1">
                <a:solidFill>
                  <a:srgbClr val="FFFFFF"/>
                </a:solidFill>
                <a:latin typeface="Arial"/>
                <a:cs typeface="Arial"/>
              </a:rPr>
              <a:t>BELAKANG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" y="1075880"/>
            <a:ext cx="4876800" cy="1667510"/>
          </a:xfrm>
          <a:custGeom>
            <a:avLst/>
            <a:gdLst/>
            <a:ahLst/>
            <a:cxnLst/>
            <a:rect l="l" t="t" r="r" b="b"/>
            <a:pathLst>
              <a:path w="4876800" h="1667510">
                <a:moveTo>
                  <a:pt x="4876801" y="0"/>
                </a:moveTo>
                <a:lnTo>
                  <a:pt x="0" y="0"/>
                </a:lnTo>
                <a:lnTo>
                  <a:pt x="0" y="1667254"/>
                </a:lnTo>
                <a:lnTo>
                  <a:pt x="4876801" y="1667254"/>
                </a:lnTo>
                <a:lnTo>
                  <a:pt x="4876801" y="0"/>
                </a:lnTo>
                <a:close/>
              </a:path>
            </a:pathLst>
          </a:custGeom>
          <a:solidFill>
            <a:srgbClr val="70C5C1">
              <a:alpha val="82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19847" y="1798918"/>
            <a:ext cx="21462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55">
                <a:solidFill>
                  <a:srgbClr val="70C5C1"/>
                </a:solidFill>
                <a:latin typeface="Arial"/>
                <a:cs typeface="Arial"/>
              </a:rPr>
              <a:t>02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1292" y="1798918"/>
            <a:ext cx="217804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70">
                <a:solidFill>
                  <a:srgbClr val="70C5C1"/>
                </a:solidFill>
                <a:latin typeface="Arial"/>
                <a:cs typeface="Arial"/>
              </a:rPr>
              <a:t>06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4145" y="1239164"/>
            <a:ext cx="685165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Pemberitahuan  pembukaan  jadwal  pengabdian</a:t>
            </a:r>
            <a:endParaRPr sz="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Gothic Uralic"/>
              <a:cs typeface="Gothic Uralic"/>
            </a:endParaRPr>
          </a:p>
          <a:p>
            <a:pPr marL="146685">
              <a:lnSpc>
                <a:spcPct val="100000"/>
              </a:lnSpc>
            </a:pPr>
            <a:r>
              <a:rPr dirty="0" sz="1050">
                <a:solidFill>
                  <a:srgbClr val="70C5C1"/>
                </a:solidFill>
                <a:latin typeface="Arial"/>
                <a:cs typeface="Arial"/>
              </a:rPr>
              <a:t>01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626" y="2190443"/>
            <a:ext cx="798830" cy="24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Pengumpulan  proposal ke</a:t>
            </a:r>
            <a:r>
              <a:rPr dirty="0" sz="700" spc="-100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UPPM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4773" y="1331341"/>
            <a:ext cx="98171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2395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Input data</a:t>
            </a:r>
            <a:r>
              <a:rPr dirty="0" sz="700" spc="-100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proposal  pengabdian yang  terkumpul</a:t>
            </a:r>
            <a:endParaRPr sz="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Gothic Uralic"/>
              <a:cs typeface="Gothic Uralic"/>
            </a:endParaRPr>
          </a:p>
          <a:p>
            <a:pPr marL="127635">
              <a:lnSpc>
                <a:spcPct val="100000"/>
              </a:lnSpc>
              <a:tabLst>
                <a:tab pos="768350" algn="l"/>
              </a:tabLst>
            </a:pPr>
            <a:r>
              <a:rPr dirty="0" sz="1050" spc="170">
                <a:solidFill>
                  <a:srgbClr val="70C5C1"/>
                </a:solidFill>
                <a:latin typeface="Arial"/>
                <a:cs typeface="Arial"/>
              </a:rPr>
              <a:t>03</a:t>
            </a:r>
            <a:r>
              <a:rPr dirty="0" sz="1050" spc="170">
                <a:solidFill>
                  <a:srgbClr val="70C5C1"/>
                </a:solidFill>
                <a:latin typeface="Arial"/>
                <a:cs typeface="Arial"/>
              </a:rPr>
              <a:t>	</a:t>
            </a:r>
            <a:r>
              <a:rPr dirty="0" sz="1050" spc="200">
                <a:solidFill>
                  <a:srgbClr val="70C5C1"/>
                </a:solidFill>
                <a:latin typeface="Arial"/>
                <a:cs typeface="Arial"/>
              </a:rPr>
              <a:t>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7833" y="2189770"/>
            <a:ext cx="800735" cy="24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Distribusi</a:t>
            </a:r>
            <a:r>
              <a:rPr dirty="0" sz="700" spc="-95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proposal  ke</a:t>
            </a:r>
            <a:r>
              <a:rPr dirty="0" sz="700" spc="-10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reviewer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1467" y="1323721"/>
            <a:ext cx="843280" cy="661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Pengetikan SK  dari</a:t>
            </a:r>
            <a:r>
              <a:rPr dirty="0" sz="700" spc="-50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proposal</a:t>
            </a:r>
            <a:r>
              <a:rPr dirty="0" sz="700" spc="-50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yang  diberi</a:t>
            </a:r>
            <a:r>
              <a:rPr dirty="0" sz="700" spc="-40" b="1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pendanaan</a:t>
            </a:r>
            <a:endParaRPr sz="7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Gothic Uralic"/>
              <a:cs typeface="Gothic Uralic"/>
            </a:endParaRPr>
          </a:p>
          <a:p>
            <a:pPr marL="151765">
              <a:lnSpc>
                <a:spcPct val="100000"/>
              </a:lnSpc>
              <a:spcBef>
                <a:spcPts val="5"/>
              </a:spcBef>
            </a:pPr>
            <a:r>
              <a:rPr dirty="0" sz="1050" spc="165">
                <a:solidFill>
                  <a:srgbClr val="70C5C1"/>
                </a:solidFill>
                <a:latin typeface="Arial"/>
                <a:cs typeface="Arial"/>
              </a:rPr>
              <a:t>05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3200" y="2171853"/>
            <a:ext cx="626745" cy="455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 b="1">
                <a:solidFill>
                  <a:srgbClr val="FFFFFF"/>
                </a:solidFill>
                <a:latin typeface="Gothic Uralic"/>
                <a:cs typeface="Gothic Uralic"/>
              </a:rPr>
              <a:t>Pengumpulan  laporan  akhir proses  pengabdian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0098" y="1697454"/>
            <a:ext cx="3261995" cy="455295"/>
          </a:xfrm>
          <a:custGeom>
            <a:avLst/>
            <a:gdLst/>
            <a:ahLst/>
            <a:cxnLst/>
            <a:rect l="l" t="t" r="r" b="b"/>
            <a:pathLst>
              <a:path w="3261995" h="455294">
                <a:moveTo>
                  <a:pt x="0" y="0"/>
                </a:moveTo>
                <a:lnTo>
                  <a:pt x="0" y="119160"/>
                </a:lnTo>
              </a:path>
              <a:path w="3261995" h="455294">
                <a:moveTo>
                  <a:pt x="1310816" y="0"/>
                </a:moveTo>
                <a:lnTo>
                  <a:pt x="1310816" y="119160"/>
                </a:lnTo>
              </a:path>
              <a:path w="3261995" h="455294">
                <a:moveTo>
                  <a:pt x="2560496" y="0"/>
                </a:moveTo>
                <a:lnTo>
                  <a:pt x="2560496" y="119160"/>
                </a:lnTo>
              </a:path>
              <a:path w="3261995" h="455294">
                <a:moveTo>
                  <a:pt x="640269" y="335563"/>
                </a:moveTo>
                <a:lnTo>
                  <a:pt x="640269" y="454723"/>
                </a:lnTo>
              </a:path>
              <a:path w="3261995" h="455294">
                <a:moveTo>
                  <a:pt x="1950896" y="335563"/>
                </a:moveTo>
                <a:lnTo>
                  <a:pt x="1950896" y="454723"/>
                </a:lnTo>
              </a:path>
              <a:path w="3261995" h="455294">
                <a:moveTo>
                  <a:pt x="3261549" y="335563"/>
                </a:moveTo>
                <a:lnTo>
                  <a:pt x="3261549" y="454723"/>
                </a:lnTo>
              </a:path>
            </a:pathLst>
          </a:custGeom>
          <a:ln w="914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4876800" h="2743200">
                <a:moveTo>
                  <a:pt x="4876803" y="0"/>
                </a:moveTo>
                <a:lnTo>
                  <a:pt x="0" y="0"/>
                </a:lnTo>
                <a:lnTo>
                  <a:pt x="0" y="2743203"/>
                </a:lnTo>
                <a:lnTo>
                  <a:pt x="4876803" y="2743203"/>
                </a:lnTo>
                <a:lnTo>
                  <a:pt x="4876803" y="0"/>
                </a:lnTo>
                <a:close/>
              </a:path>
            </a:pathLst>
          </a:custGeom>
          <a:solidFill>
            <a:srgbClr val="AE79B4">
              <a:alpha val="8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33647" y="1600480"/>
            <a:ext cx="1358265" cy="1145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350" spc="1155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7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043" y="193041"/>
            <a:ext cx="204470" cy="13081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|||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5072" y="254774"/>
            <a:ext cx="902969" cy="101600"/>
            <a:chOff x="3505072" y="254774"/>
            <a:chExt cx="902969" cy="101600"/>
          </a:xfrm>
        </p:grpSpPr>
        <p:sp>
          <p:nvSpPr>
            <p:cNvPr id="6" name="object 6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31" y="91358"/>
                  </a:lnTo>
                  <a:lnTo>
                    <a:pt x="415550" y="81141"/>
                  </a:lnTo>
                  <a:lnTo>
                    <a:pt x="425763" y="66022"/>
                  </a:lnTo>
                  <a:lnTo>
                    <a:pt x="429513" y="47561"/>
                  </a:lnTo>
                  <a:lnTo>
                    <a:pt x="425763" y="29087"/>
                  </a:lnTo>
                  <a:lnTo>
                    <a:pt x="415550" y="13968"/>
                  </a:lnTo>
                  <a:lnTo>
                    <a:pt x="400431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31" y="3752"/>
                  </a:lnTo>
                  <a:lnTo>
                    <a:pt x="415550" y="13968"/>
                  </a:lnTo>
                  <a:lnTo>
                    <a:pt x="425763" y="29087"/>
                  </a:lnTo>
                  <a:lnTo>
                    <a:pt x="429513" y="47548"/>
                  </a:lnTo>
                  <a:lnTo>
                    <a:pt x="425763" y="66022"/>
                  </a:lnTo>
                  <a:lnTo>
                    <a:pt x="415550" y="81141"/>
                  </a:lnTo>
                  <a:lnTo>
                    <a:pt x="400431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26" y="91358"/>
                  </a:lnTo>
                  <a:lnTo>
                    <a:pt x="415545" y="81141"/>
                  </a:lnTo>
                  <a:lnTo>
                    <a:pt x="425761" y="66022"/>
                  </a:lnTo>
                  <a:lnTo>
                    <a:pt x="429513" y="47561"/>
                  </a:lnTo>
                  <a:lnTo>
                    <a:pt x="425761" y="29087"/>
                  </a:lnTo>
                  <a:lnTo>
                    <a:pt x="415545" y="13968"/>
                  </a:lnTo>
                  <a:lnTo>
                    <a:pt x="400426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26" y="3752"/>
                  </a:lnTo>
                  <a:lnTo>
                    <a:pt x="415545" y="13968"/>
                  </a:lnTo>
                  <a:lnTo>
                    <a:pt x="425761" y="29087"/>
                  </a:lnTo>
                  <a:lnTo>
                    <a:pt x="429513" y="47548"/>
                  </a:lnTo>
                  <a:lnTo>
                    <a:pt x="425761" y="66022"/>
                  </a:lnTo>
                  <a:lnTo>
                    <a:pt x="415545" y="81141"/>
                  </a:lnTo>
                  <a:lnTo>
                    <a:pt x="400426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17798" y="244817"/>
            <a:ext cx="222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home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384" y="250913"/>
            <a:ext cx="1771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QnA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86821" y="253947"/>
            <a:ext cx="109935" cy="11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18753" y="1205331"/>
            <a:ext cx="2225040" cy="132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Mengintegrasi data publikasi ilmiah dari</a:t>
            </a:r>
            <a:r>
              <a:rPr dirty="0" sz="700" spc="-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pelaksana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753" y="1311847"/>
            <a:ext cx="1993264" cy="132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penelitian dan pengabdian di Fakultas</a:t>
            </a:r>
            <a:r>
              <a:rPr dirty="0" sz="70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Teknik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7958" y="722502"/>
            <a:ext cx="171640" cy="171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22715" y="1591202"/>
            <a:ext cx="2036445" cy="132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Fitur OCR dapat membantu dosen dan</a:t>
            </a:r>
            <a:r>
              <a:rPr dirty="0" sz="70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admin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2715" y="1697718"/>
            <a:ext cx="1392555" cy="132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dalam mengisi form</a:t>
            </a:r>
            <a:r>
              <a:rPr dirty="0" sz="700" spc="-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pengajuan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0249" y="745350"/>
            <a:ext cx="217424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0975" marR="5080" indent="-168910">
              <a:lnSpc>
                <a:spcPct val="100000"/>
              </a:lnSpc>
              <a:spcBef>
                <a:spcPts val="100"/>
              </a:spcBef>
            </a:pPr>
            <a:r>
              <a:rPr dirty="0" baseline="3968" sz="1050" b="1">
                <a:solidFill>
                  <a:srgbClr val="AE79B4"/>
                </a:solidFill>
                <a:latin typeface="Gothic Uralic"/>
                <a:cs typeface="Gothic Uralic"/>
              </a:rPr>
              <a:t>1.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Merancang sistem informasi penelitian dan  pengabdian yang dapat mengintegrasi</a:t>
            </a:r>
            <a:r>
              <a:rPr dirty="0" sz="700" spc="-2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data  dari proses penelitian dan</a:t>
            </a:r>
            <a:r>
              <a:rPr dirty="0" sz="700" spc="-1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FFFFFF"/>
                </a:solidFill>
                <a:latin typeface="Gothic Uralic"/>
                <a:cs typeface="Gothic Uralic"/>
              </a:rPr>
              <a:t>pengabdian.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7958" y="1212875"/>
            <a:ext cx="171640" cy="17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50249" y="1231353"/>
            <a:ext cx="100965" cy="132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b="1">
                <a:solidFill>
                  <a:srgbClr val="AE79B4"/>
                </a:solidFill>
                <a:latin typeface="Gothic Uralic"/>
                <a:cs typeface="Gothic Uralic"/>
              </a:rPr>
              <a:t>2.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07958" y="1611445"/>
            <a:ext cx="171640" cy="1716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250249" y="1629928"/>
            <a:ext cx="100965" cy="132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b="1">
                <a:solidFill>
                  <a:srgbClr val="AE79B4"/>
                </a:solidFill>
                <a:latin typeface="Gothic Uralic"/>
                <a:cs typeface="Gothic Uralic"/>
              </a:rPr>
              <a:t>3.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576" y="676922"/>
            <a:ext cx="1630680" cy="8191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0"/>
              </a:spcBef>
            </a:pPr>
            <a:r>
              <a:rPr dirty="0" sz="2000" spc="85" b="1">
                <a:solidFill>
                  <a:srgbClr val="FFFFFF"/>
                </a:solidFill>
                <a:latin typeface="Arial"/>
                <a:cs typeface="Arial"/>
              </a:rPr>
              <a:t>TUJUAN  </a:t>
            </a:r>
            <a:r>
              <a:rPr dirty="0" sz="2000" spc="75" b="1">
                <a:solidFill>
                  <a:srgbClr val="FFFFFF"/>
                </a:solidFill>
                <a:latin typeface="Arial"/>
                <a:cs typeface="Arial"/>
              </a:rPr>
              <a:t>PENELiTiAN</a:t>
            </a:r>
            <a:endParaRPr sz="2000">
              <a:latin typeface="Arial"/>
              <a:cs typeface="Arial"/>
            </a:endParaRPr>
          </a:p>
          <a:p>
            <a:pPr algn="just" marL="26034" marR="116205">
              <a:lnSpc>
                <a:spcPct val="104800"/>
              </a:lnSpc>
              <a:spcBef>
                <a:spcPts val="165"/>
              </a:spcBef>
            </a:pPr>
            <a:r>
              <a:rPr dirty="0" sz="450" spc="10">
                <a:solidFill>
                  <a:srgbClr val="FFFFFF"/>
                </a:solidFill>
                <a:latin typeface="Gothic Uralic"/>
                <a:cs typeface="Gothic Uralic"/>
              </a:rPr>
              <a:t>Sistem Informasi Penelitian </a:t>
            </a:r>
            <a:r>
              <a:rPr dirty="0" sz="450" spc="15">
                <a:solidFill>
                  <a:srgbClr val="FFFFFF"/>
                </a:solidFill>
                <a:latin typeface="Gothic Uralic"/>
                <a:cs typeface="Gothic Uralic"/>
              </a:rPr>
              <a:t>dan Pengabdian</a:t>
            </a:r>
            <a:r>
              <a:rPr dirty="0" sz="450" spc="-6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450" spc="15">
                <a:solidFill>
                  <a:srgbClr val="FFFFFF"/>
                </a:solidFill>
                <a:latin typeface="Gothic Uralic"/>
                <a:cs typeface="Gothic Uralic"/>
              </a:rPr>
              <a:t>Dosen  </a:t>
            </a:r>
            <a:r>
              <a:rPr dirty="0" sz="450" spc="10">
                <a:solidFill>
                  <a:srgbClr val="FFFFFF"/>
                </a:solidFill>
                <a:latin typeface="Gothic Uralic"/>
                <a:cs typeface="Gothic Uralic"/>
              </a:rPr>
              <a:t>Fakultas Teknik Universitas</a:t>
            </a:r>
            <a:r>
              <a:rPr dirty="0" sz="450" spc="1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450" spc="10">
                <a:solidFill>
                  <a:srgbClr val="FFFFFF"/>
                </a:solidFill>
                <a:latin typeface="Gothic Uralic"/>
                <a:cs typeface="Gothic Uralic"/>
              </a:rPr>
              <a:t>Diponegoro </a:t>
            </a:r>
            <a:r>
              <a:rPr dirty="0" sz="450" spc="15">
                <a:solidFill>
                  <a:srgbClr val="FFFFFF"/>
                </a:solidFill>
                <a:latin typeface="Gothic Uralic"/>
                <a:cs typeface="Gothic Uralic"/>
              </a:rPr>
              <a:t>dengan  </a:t>
            </a:r>
            <a:r>
              <a:rPr dirty="0" sz="450" spc="5">
                <a:solidFill>
                  <a:srgbClr val="FFFFFF"/>
                </a:solidFill>
                <a:latin typeface="Gothic Uralic"/>
                <a:cs typeface="Gothic Uralic"/>
              </a:rPr>
              <a:t>Fitur </a:t>
            </a:r>
            <a:r>
              <a:rPr dirty="0" sz="450" spc="10">
                <a:solidFill>
                  <a:srgbClr val="FFFFFF"/>
                </a:solidFill>
                <a:latin typeface="Gothic Uralic"/>
                <a:cs typeface="Gothic Uralic"/>
              </a:rPr>
              <a:t>Scraping </a:t>
            </a:r>
            <a:r>
              <a:rPr dirty="0" sz="450" spc="15">
                <a:solidFill>
                  <a:srgbClr val="FFFFFF"/>
                </a:solidFill>
                <a:latin typeface="Gothic Uralic"/>
                <a:cs typeface="Gothic Uralic"/>
              </a:rPr>
              <a:t>dan</a:t>
            </a:r>
            <a:r>
              <a:rPr dirty="0" sz="450" spc="-5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dirty="0" sz="450" spc="15">
                <a:solidFill>
                  <a:srgbClr val="FFFFFF"/>
                </a:solidFill>
                <a:latin typeface="Gothic Uralic"/>
                <a:cs typeface="Gothic Uralic"/>
              </a:rPr>
              <a:t>OCR</a:t>
            </a:r>
            <a:endParaRPr sz="45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" y="0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4876800" h="2743200">
                <a:moveTo>
                  <a:pt x="4876803" y="0"/>
                </a:moveTo>
                <a:lnTo>
                  <a:pt x="0" y="0"/>
                </a:lnTo>
                <a:lnTo>
                  <a:pt x="0" y="2743203"/>
                </a:lnTo>
                <a:lnTo>
                  <a:pt x="4876803" y="2743203"/>
                </a:lnTo>
                <a:lnTo>
                  <a:pt x="4876803" y="0"/>
                </a:lnTo>
                <a:close/>
              </a:path>
            </a:pathLst>
          </a:custGeom>
          <a:solidFill>
            <a:srgbClr val="AE79B4">
              <a:alpha val="82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74289" y="1570064"/>
            <a:ext cx="1945639" cy="1145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350" spc="2115" strike="sngStrike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350" spc="1385" strike="sngStrike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7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043" y="193041"/>
            <a:ext cx="204470" cy="130810"/>
          </a:xfrm>
          <a:prstGeom prst="rect">
            <a:avLst/>
          </a:prstGeom>
        </p:spPr>
        <p:txBody>
          <a:bodyPr wrap="square" lIns="0" tIns="234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|||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5072" y="254774"/>
            <a:ext cx="902969" cy="101600"/>
            <a:chOff x="3505072" y="254774"/>
            <a:chExt cx="902969" cy="101600"/>
          </a:xfrm>
        </p:grpSpPr>
        <p:sp>
          <p:nvSpPr>
            <p:cNvPr id="6" name="object 6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31" y="91358"/>
                  </a:lnTo>
                  <a:lnTo>
                    <a:pt x="415550" y="81141"/>
                  </a:lnTo>
                  <a:lnTo>
                    <a:pt x="425763" y="66022"/>
                  </a:lnTo>
                  <a:lnTo>
                    <a:pt x="429513" y="47561"/>
                  </a:lnTo>
                  <a:lnTo>
                    <a:pt x="425763" y="29087"/>
                  </a:lnTo>
                  <a:lnTo>
                    <a:pt x="415550" y="13968"/>
                  </a:lnTo>
                  <a:lnTo>
                    <a:pt x="400431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08247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31" y="3752"/>
                  </a:lnTo>
                  <a:lnTo>
                    <a:pt x="415550" y="13968"/>
                  </a:lnTo>
                  <a:lnTo>
                    <a:pt x="425763" y="29087"/>
                  </a:lnTo>
                  <a:lnTo>
                    <a:pt x="429513" y="47548"/>
                  </a:lnTo>
                  <a:lnTo>
                    <a:pt x="425763" y="66022"/>
                  </a:lnTo>
                  <a:lnTo>
                    <a:pt x="415550" y="81141"/>
                  </a:lnTo>
                  <a:lnTo>
                    <a:pt x="400431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381965" y="0"/>
                  </a:moveTo>
                  <a:lnTo>
                    <a:pt x="47548" y="0"/>
                  </a:lnTo>
                  <a:lnTo>
                    <a:pt x="29082" y="3752"/>
                  </a:lnTo>
                  <a:lnTo>
                    <a:pt x="13963" y="13968"/>
                  </a:lnTo>
                  <a:lnTo>
                    <a:pt x="3750" y="29087"/>
                  </a:lnTo>
                  <a:lnTo>
                    <a:pt x="0" y="47548"/>
                  </a:lnTo>
                  <a:lnTo>
                    <a:pt x="3750" y="66022"/>
                  </a:lnTo>
                  <a:lnTo>
                    <a:pt x="13963" y="81141"/>
                  </a:lnTo>
                  <a:lnTo>
                    <a:pt x="29082" y="91358"/>
                  </a:lnTo>
                  <a:lnTo>
                    <a:pt x="47548" y="95110"/>
                  </a:lnTo>
                  <a:lnTo>
                    <a:pt x="381965" y="95110"/>
                  </a:lnTo>
                  <a:lnTo>
                    <a:pt x="400426" y="91358"/>
                  </a:lnTo>
                  <a:lnTo>
                    <a:pt x="415545" y="81141"/>
                  </a:lnTo>
                  <a:lnTo>
                    <a:pt x="425761" y="66022"/>
                  </a:lnTo>
                  <a:lnTo>
                    <a:pt x="429513" y="47561"/>
                  </a:lnTo>
                  <a:lnTo>
                    <a:pt x="425761" y="29087"/>
                  </a:lnTo>
                  <a:lnTo>
                    <a:pt x="415545" y="13968"/>
                  </a:lnTo>
                  <a:lnTo>
                    <a:pt x="400426" y="3752"/>
                  </a:lnTo>
                  <a:lnTo>
                    <a:pt x="3819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74858" y="257949"/>
              <a:ext cx="429895" cy="95250"/>
            </a:xfrm>
            <a:custGeom>
              <a:avLst/>
              <a:gdLst/>
              <a:ahLst/>
              <a:cxnLst/>
              <a:rect l="l" t="t" r="r" b="b"/>
              <a:pathLst>
                <a:path w="429895" h="95250">
                  <a:moveTo>
                    <a:pt x="47548" y="0"/>
                  </a:moveTo>
                  <a:lnTo>
                    <a:pt x="381965" y="0"/>
                  </a:lnTo>
                  <a:lnTo>
                    <a:pt x="400426" y="3752"/>
                  </a:lnTo>
                  <a:lnTo>
                    <a:pt x="415545" y="13968"/>
                  </a:lnTo>
                  <a:lnTo>
                    <a:pt x="425761" y="29087"/>
                  </a:lnTo>
                  <a:lnTo>
                    <a:pt x="429513" y="47548"/>
                  </a:lnTo>
                  <a:lnTo>
                    <a:pt x="425761" y="66022"/>
                  </a:lnTo>
                  <a:lnTo>
                    <a:pt x="415545" y="81141"/>
                  </a:lnTo>
                  <a:lnTo>
                    <a:pt x="400426" y="91358"/>
                  </a:lnTo>
                  <a:lnTo>
                    <a:pt x="381965" y="95110"/>
                  </a:lnTo>
                  <a:lnTo>
                    <a:pt x="47548" y="95110"/>
                  </a:lnTo>
                  <a:lnTo>
                    <a:pt x="29082" y="91358"/>
                  </a:lnTo>
                  <a:lnTo>
                    <a:pt x="13963" y="81141"/>
                  </a:lnTo>
                  <a:lnTo>
                    <a:pt x="3750" y="66022"/>
                  </a:lnTo>
                  <a:lnTo>
                    <a:pt x="0" y="47561"/>
                  </a:lnTo>
                  <a:lnTo>
                    <a:pt x="3750" y="29087"/>
                  </a:lnTo>
                  <a:lnTo>
                    <a:pt x="13963" y="13968"/>
                  </a:lnTo>
                  <a:lnTo>
                    <a:pt x="29082" y="3752"/>
                  </a:lnTo>
                  <a:lnTo>
                    <a:pt x="47548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17798" y="244817"/>
            <a:ext cx="2222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home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384" y="250913"/>
            <a:ext cx="1771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spc="-5" b="1">
                <a:solidFill>
                  <a:srgbClr val="AE79B4"/>
                </a:solidFill>
                <a:latin typeface="Gothic Uralic"/>
                <a:cs typeface="Gothic Uralic"/>
              </a:rPr>
              <a:t>QnA</a:t>
            </a:r>
            <a:endParaRPr sz="55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86821" y="253947"/>
            <a:ext cx="109935" cy="11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54726" y="519976"/>
            <a:ext cx="2044064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45" b="1">
                <a:solidFill>
                  <a:srgbClr val="FFFFFF"/>
                </a:solidFill>
                <a:latin typeface="Arial"/>
                <a:cs typeface="Arial"/>
              </a:rPr>
              <a:t>ARSiTEKTUR</a:t>
            </a:r>
            <a:r>
              <a:rPr dirty="0" sz="14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40" b="1">
                <a:solidFill>
                  <a:srgbClr val="FFFFFF"/>
                </a:solidFill>
                <a:latin typeface="Arial"/>
                <a:cs typeface="Arial"/>
              </a:rPr>
              <a:t>SiSTEM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982" y="885431"/>
            <a:ext cx="3444240" cy="1531620"/>
          </a:xfrm>
          <a:custGeom>
            <a:avLst/>
            <a:gdLst/>
            <a:ahLst/>
            <a:cxnLst/>
            <a:rect l="l" t="t" r="r" b="b"/>
            <a:pathLst>
              <a:path w="3444240" h="1531620">
                <a:moveTo>
                  <a:pt x="1554480" y="52171"/>
                </a:moveTo>
                <a:lnTo>
                  <a:pt x="1550352" y="31915"/>
                </a:lnTo>
                <a:lnTo>
                  <a:pt x="1539151" y="15328"/>
                </a:lnTo>
                <a:lnTo>
                  <a:pt x="1522564" y="4127"/>
                </a:lnTo>
                <a:lnTo>
                  <a:pt x="1502308" y="0"/>
                </a:lnTo>
                <a:lnTo>
                  <a:pt x="52171" y="0"/>
                </a:lnTo>
                <a:lnTo>
                  <a:pt x="31915" y="4127"/>
                </a:lnTo>
                <a:lnTo>
                  <a:pt x="15328" y="15328"/>
                </a:lnTo>
                <a:lnTo>
                  <a:pt x="4114" y="31915"/>
                </a:lnTo>
                <a:lnTo>
                  <a:pt x="0" y="52171"/>
                </a:lnTo>
                <a:lnTo>
                  <a:pt x="0" y="296748"/>
                </a:lnTo>
                <a:lnTo>
                  <a:pt x="4114" y="317017"/>
                </a:lnTo>
                <a:lnTo>
                  <a:pt x="15328" y="333603"/>
                </a:lnTo>
                <a:lnTo>
                  <a:pt x="31915" y="344817"/>
                </a:lnTo>
                <a:lnTo>
                  <a:pt x="52171" y="348932"/>
                </a:lnTo>
                <a:lnTo>
                  <a:pt x="1502308" y="348932"/>
                </a:lnTo>
                <a:lnTo>
                  <a:pt x="1522564" y="344817"/>
                </a:lnTo>
                <a:lnTo>
                  <a:pt x="1539151" y="333616"/>
                </a:lnTo>
                <a:lnTo>
                  <a:pt x="1550352" y="317017"/>
                </a:lnTo>
                <a:lnTo>
                  <a:pt x="1554480" y="296748"/>
                </a:lnTo>
                <a:lnTo>
                  <a:pt x="1554480" y="52171"/>
                </a:lnTo>
                <a:close/>
              </a:path>
              <a:path w="3444240" h="1531620">
                <a:moveTo>
                  <a:pt x="1572780" y="652272"/>
                </a:moveTo>
                <a:lnTo>
                  <a:pt x="1569402" y="635711"/>
                </a:lnTo>
                <a:lnTo>
                  <a:pt x="1560245" y="622134"/>
                </a:lnTo>
                <a:lnTo>
                  <a:pt x="1546669" y="612978"/>
                </a:lnTo>
                <a:lnTo>
                  <a:pt x="1530108" y="609612"/>
                </a:lnTo>
                <a:lnTo>
                  <a:pt x="54864" y="609612"/>
                </a:lnTo>
                <a:lnTo>
                  <a:pt x="38290" y="612978"/>
                </a:lnTo>
                <a:lnTo>
                  <a:pt x="24726" y="622134"/>
                </a:lnTo>
                <a:lnTo>
                  <a:pt x="15557" y="635711"/>
                </a:lnTo>
                <a:lnTo>
                  <a:pt x="12192" y="652272"/>
                </a:lnTo>
                <a:lnTo>
                  <a:pt x="12192" y="1043876"/>
                </a:lnTo>
                <a:lnTo>
                  <a:pt x="15557" y="1060450"/>
                </a:lnTo>
                <a:lnTo>
                  <a:pt x="24726" y="1074013"/>
                </a:lnTo>
                <a:lnTo>
                  <a:pt x="38290" y="1083183"/>
                </a:lnTo>
                <a:lnTo>
                  <a:pt x="54864" y="1086548"/>
                </a:lnTo>
                <a:lnTo>
                  <a:pt x="1530108" y="1086548"/>
                </a:lnTo>
                <a:lnTo>
                  <a:pt x="1546669" y="1083183"/>
                </a:lnTo>
                <a:lnTo>
                  <a:pt x="1560233" y="1074013"/>
                </a:lnTo>
                <a:lnTo>
                  <a:pt x="1569402" y="1060450"/>
                </a:lnTo>
                <a:lnTo>
                  <a:pt x="1572780" y="1043876"/>
                </a:lnTo>
                <a:lnTo>
                  <a:pt x="1572780" y="652272"/>
                </a:lnTo>
                <a:close/>
              </a:path>
              <a:path w="3444240" h="1531620">
                <a:moveTo>
                  <a:pt x="2316454" y="1264742"/>
                </a:moveTo>
                <a:lnTo>
                  <a:pt x="2312746" y="1246517"/>
                </a:lnTo>
                <a:lnTo>
                  <a:pt x="2302662" y="1231607"/>
                </a:lnTo>
                <a:lnTo>
                  <a:pt x="2287752" y="1221524"/>
                </a:lnTo>
                <a:lnTo>
                  <a:pt x="2269528" y="1217815"/>
                </a:lnTo>
                <a:lnTo>
                  <a:pt x="1095438" y="1217815"/>
                </a:lnTo>
                <a:lnTo>
                  <a:pt x="1077214" y="1221524"/>
                </a:lnTo>
                <a:lnTo>
                  <a:pt x="1062291" y="1231607"/>
                </a:lnTo>
                <a:lnTo>
                  <a:pt x="1052207" y="1246517"/>
                </a:lnTo>
                <a:lnTo>
                  <a:pt x="1048512" y="1264742"/>
                </a:lnTo>
                <a:lnTo>
                  <a:pt x="1048512" y="1484706"/>
                </a:lnTo>
                <a:lnTo>
                  <a:pt x="1052207" y="1502918"/>
                </a:lnTo>
                <a:lnTo>
                  <a:pt x="1062291" y="1517840"/>
                </a:lnTo>
                <a:lnTo>
                  <a:pt x="1077214" y="1527924"/>
                </a:lnTo>
                <a:lnTo>
                  <a:pt x="1095438" y="1531620"/>
                </a:lnTo>
                <a:lnTo>
                  <a:pt x="2269528" y="1531620"/>
                </a:lnTo>
                <a:lnTo>
                  <a:pt x="2287752" y="1527924"/>
                </a:lnTo>
                <a:lnTo>
                  <a:pt x="2302662" y="1517840"/>
                </a:lnTo>
                <a:lnTo>
                  <a:pt x="2312746" y="1502918"/>
                </a:lnTo>
                <a:lnTo>
                  <a:pt x="2316454" y="1484706"/>
                </a:lnTo>
                <a:lnTo>
                  <a:pt x="2316454" y="1264742"/>
                </a:lnTo>
                <a:close/>
              </a:path>
              <a:path w="3444240" h="1531620">
                <a:moveTo>
                  <a:pt x="3438144" y="663016"/>
                </a:moveTo>
                <a:lnTo>
                  <a:pt x="3433915" y="642251"/>
                </a:lnTo>
                <a:lnTo>
                  <a:pt x="3422434" y="625246"/>
                </a:lnTo>
                <a:lnTo>
                  <a:pt x="3405428" y="613752"/>
                </a:lnTo>
                <a:lnTo>
                  <a:pt x="3384677" y="609536"/>
                </a:lnTo>
                <a:lnTo>
                  <a:pt x="1949335" y="609536"/>
                </a:lnTo>
                <a:lnTo>
                  <a:pt x="1928558" y="613752"/>
                </a:lnTo>
                <a:lnTo>
                  <a:pt x="1911565" y="625246"/>
                </a:lnTo>
                <a:lnTo>
                  <a:pt x="1900072" y="642251"/>
                </a:lnTo>
                <a:lnTo>
                  <a:pt x="1895856" y="663016"/>
                </a:lnTo>
                <a:lnTo>
                  <a:pt x="1895856" y="1020953"/>
                </a:lnTo>
                <a:lnTo>
                  <a:pt x="1900072" y="1041717"/>
                </a:lnTo>
                <a:lnTo>
                  <a:pt x="1911565" y="1058722"/>
                </a:lnTo>
                <a:lnTo>
                  <a:pt x="1928558" y="1070203"/>
                </a:lnTo>
                <a:lnTo>
                  <a:pt x="1949335" y="1074420"/>
                </a:lnTo>
                <a:lnTo>
                  <a:pt x="3384677" y="1074420"/>
                </a:lnTo>
                <a:lnTo>
                  <a:pt x="3405428" y="1070203"/>
                </a:lnTo>
                <a:lnTo>
                  <a:pt x="3422434" y="1058722"/>
                </a:lnTo>
                <a:lnTo>
                  <a:pt x="3433915" y="1041717"/>
                </a:lnTo>
                <a:lnTo>
                  <a:pt x="3438144" y="1020953"/>
                </a:lnTo>
                <a:lnTo>
                  <a:pt x="3438144" y="663016"/>
                </a:lnTo>
                <a:close/>
              </a:path>
              <a:path w="3444240" h="1531620">
                <a:moveTo>
                  <a:pt x="3444240" y="52171"/>
                </a:moveTo>
                <a:lnTo>
                  <a:pt x="3440112" y="31915"/>
                </a:lnTo>
                <a:lnTo>
                  <a:pt x="3428911" y="15328"/>
                </a:lnTo>
                <a:lnTo>
                  <a:pt x="3412325" y="4127"/>
                </a:lnTo>
                <a:lnTo>
                  <a:pt x="3392068" y="0"/>
                </a:lnTo>
                <a:lnTo>
                  <a:pt x="1923554" y="0"/>
                </a:lnTo>
                <a:lnTo>
                  <a:pt x="1903298" y="4127"/>
                </a:lnTo>
                <a:lnTo>
                  <a:pt x="1886699" y="15328"/>
                </a:lnTo>
                <a:lnTo>
                  <a:pt x="1875497" y="31915"/>
                </a:lnTo>
                <a:lnTo>
                  <a:pt x="1871383" y="52171"/>
                </a:lnTo>
                <a:lnTo>
                  <a:pt x="1871383" y="296748"/>
                </a:lnTo>
                <a:lnTo>
                  <a:pt x="1875497" y="317017"/>
                </a:lnTo>
                <a:lnTo>
                  <a:pt x="1886699" y="333603"/>
                </a:lnTo>
                <a:lnTo>
                  <a:pt x="1903298" y="344817"/>
                </a:lnTo>
                <a:lnTo>
                  <a:pt x="1923554" y="348932"/>
                </a:lnTo>
                <a:lnTo>
                  <a:pt x="3392068" y="348932"/>
                </a:lnTo>
                <a:lnTo>
                  <a:pt x="3412325" y="344817"/>
                </a:lnTo>
                <a:lnTo>
                  <a:pt x="3428911" y="333616"/>
                </a:lnTo>
                <a:lnTo>
                  <a:pt x="3440112" y="317017"/>
                </a:lnTo>
                <a:lnTo>
                  <a:pt x="3444240" y="296748"/>
                </a:lnTo>
                <a:lnTo>
                  <a:pt x="3444240" y="52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0915" y="897775"/>
            <a:ext cx="1433830" cy="3048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  <a:tabLst>
                <a:tab pos="497840" algn="l"/>
                <a:tab pos="1407795" algn="l"/>
              </a:tabLst>
            </a:pPr>
            <a:r>
              <a:rPr dirty="0" u="sng" sz="800" spc="575" b="1">
                <a:solidFill>
                  <a:srgbClr val="AE79B4"/>
                </a:solidFill>
                <a:uFill>
                  <a:solidFill>
                    <a:srgbClr val="AE79B4"/>
                  </a:solidFill>
                </a:uFill>
                <a:latin typeface="Gothic Uralic"/>
                <a:cs typeface="Gothic Uralic"/>
              </a:rPr>
              <a:t> </a:t>
            </a:r>
            <a:r>
              <a:rPr dirty="0" u="sng" sz="800" spc="575" b="1">
                <a:solidFill>
                  <a:srgbClr val="AE79B4"/>
                </a:solidFill>
                <a:uFill>
                  <a:solidFill>
                    <a:srgbClr val="AE79B4"/>
                  </a:solidFill>
                </a:uFill>
                <a:latin typeface="Gothic Uralic"/>
                <a:cs typeface="Gothic Uralic"/>
              </a:rPr>
              <a:t>	Fitur</a:t>
            </a:r>
            <a:r>
              <a:rPr dirty="0" u="sng" sz="800" spc="-100" b="1">
                <a:solidFill>
                  <a:srgbClr val="AE79B4"/>
                </a:solidFill>
                <a:uFill>
                  <a:solidFill>
                    <a:srgbClr val="AE79B4"/>
                  </a:solidFill>
                </a:uFill>
                <a:latin typeface="Gothic Uralic"/>
                <a:cs typeface="Gothic Uralic"/>
              </a:rPr>
              <a:t> </a:t>
            </a:r>
            <a:r>
              <a:rPr dirty="0" u="sng" sz="800" b="1">
                <a:solidFill>
                  <a:srgbClr val="AE79B4"/>
                </a:solidFill>
                <a:uFill>
                  <a:solidFill>
                    <a:srgbClr val="AE79B4"/>
                  </a:solidFill>
                </a:uFill>
                <a:latin typeface="Gothic Uralic"/>
                <a:cs typeface="Gothic Uralic"/>
              </a:rPr>
              <a:t>OCR	</a:t>
            </a:r>
            <a:endParaRPr sz="800">
              <a:latin typeface="Gothic Uralic"/>
              <a:cs typeface="Gothic Uralic"/>
            </a:endParaRPr>
          </a:p>
          <a:p>
            <a:pPr algn="ctr" marL="32384">
              <a:lnSpc>
                <a:spcPct val="100000"/>
              </a:lnSpc>
              <a:spcBef>
                <a:spcPts val="140"/>
              </a:spcBef>
            </a:pPr>
            <a:r>
              <a:rPr dirty="0" sz="800">
                <a:solidFill>
                  <a:srgbClr val="AE79B4"/>
                </a:solidFill>
                <a:latin typeface="Gothic Uralic"/>
                <a:cs typeface="Gothic Uralic"/>
              </a:rPr>
              <a:t>Annisa Yasmin</a:t>
            </a:r>
            <a:r>
              <a:rPr dirty="0" sz="800" spc="-20">
                <a:solidFill>
                  <a:srgbClr val="AE79B4"/>
                </a:solidFill>
                <a:latin typeface="Gothic Uralic"/>
                <a:cs typeface="Gothic Uralic"/>
              </a:rPr>
              <a:t> </a:t>
            </a:r>
            <a:r>
              <a:rPr dirty="0" sz="800">
                <a:solidFill>
                  <a:srgbClr val="AE79B4"/>
                </a:solidFill>
                <a:latin typeface="Gothic Uralic"/>
                <a:cs typeface="Gothic Uralic"/>
              </a:rPr>
              <a:t>S.</a:t>
            </a:r>
            <a:endParaRPr sz="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0190" y="910437"/>
            <a:ext cx="1788795" cy="2895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1580515" algn="l"/>
              </a:tabLst>
            </a:pPr>
            <a:r>
              <a:rPr dirty="0" u="sng" sz="600" spc="150" b="1">
                <a:solidFill>
                  <a:srgbClr val="AE79B4"/>
                </a:solidFill>
                <a:uFill>
                  <a:solidFill>
                    <a:srgbClr val="AE79B4"/>
                  </a:solidFill>
                </a:uFill>
                <a:latin typeface="Gothic Uralic"/>
                <a:cs typeface="Gothic Uralic"/>
              </a:rPr>
              <a:t> </a:t>
            </a:r>
            <a:r>
              <a:rPr dirty="0" u="sng" sz="600" b="1">
                <a:solidFill>
                  <a:srgbClr val="AE79B4"/>
                </a:solidFill>
                <a:uFill>
                  <a:solidFill>
                    <a:srgbClr val="AE79B4"/>
                  </a:solidFill>
                </a:uFill>
                <a:latin typeface="Gothic Uralic"/>
                <a:cs typeface="Gothic Uralic"/>
              </a:rPr>
              <a:t>Fitur Scraping Jurnal Penelitian</a:t>
            </a:r>
            <a:r>
              <a:rPr dirty="0" u="sng" sz="600" spc="-100" b="1">
                <a:solidFill>
                  <a:srgbClr val="AE79B4"/>
                </a:solidFill>
                <a:uFill>
                  <a:solidFill>
                    <a:srgbClr val="AE79B4"/>
                  </a:solidFill>
                </a:uFill>
                <a:latin typeface="Gothic Uralic"/>
                <a:cs typeface="Gothic Uralic"/>
              </a:rPr>
              <a:t> </a:t>
            </a:r>
            <a:r>
              <a:rPr dirty="0" u="sng" sz="600" b="1">
                <a:solidFill>
                  <a:srgbClr val="AE79B4"/>
                </a:solidFill>
                <a:uFill>
                  <a:solidFill>
                    <a:srgbClr val="AE79B4"/>
                  </a:solidFill>
                </a:uFill>
                <a:latin typeface="Gothic Uralic"/>
                <a:cs typeface="Gothic Uralic"/>
              </a:rPr>
              <a:t>Dosen</a:t>
            </a:r>
            <a:r>
              <a:rPr dirty="0" sz="600" b="1">
                <a:solidFill>
                  <a:srgbClr val="AE79B4"/>
                </a:solidFill>
                <a:latin typeface="Gothic Uralic"/>
                <a:cs typeface="Gothic Uralic"/>
              </a:rPr>
              <a:t>	</a:t>
            </a:r>
            <a:r>
              <a:rPr dirty="0" u="heavy" sz="600" spc="430" b="1">
                <a:solidFill>
                  <a:srgbClr val="AE79B4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r>
              <a:rPr dirty="0" u="heavy" sz="600" spc="-80" b="1">
                <a:solidFill>
                  <a:srgbClr val="AE79B4"/>
                </a:solidFill>
                <a:uFill>
                  <a:solidFill>
                    <a:srgbClr val="FFFFFF"/>
                  </a:solidFill>
                </a:uFill>
                <a:latin typeface="Gothic Uralic"/>
                <a:cs typeface="Gothic Uralic"/>
              </a:rPr>
              <a:t> </a:t>
            </a:r>
            <a:endParaRPr sz="600">
              <a:latin typeface="Gothic Uralic"/>
              <a:cs typeface="Gothic Uralic"/>
            </a:endParaRPr>
          </a:p>
          <a:p>
            <a:pPr marL="298450">
              <a:lnSpc>
                <a:spcPct val="100000"/>
              </a:lnSpc>
              <a:spcBef>
                <a:spcPts val="280"/>
              </a:spcBef>
            </a:pPr>
            <a:r>
              <a:rPr dirty="0" sz="700">
                <a:solidFill>
                  <a:srgbClr val="AE79B4"/>
                </a:solidFill>
                <a:latin typeface="Gothic Uralic"/>
                <a:cs typeface="Gothic Uralic"/>
              </a:rPr>
              <a:t>Dionis Balan</a:t>
            </a:r>
            <a:r>
              <a:rPr dirty="0" sz="700" spc="-10">
                <a:solidFill>
                  <a:srgbClr val="AE79B4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AE79B4"/>
                </a:solidFill>
                <a:latin typeface="Gothic Uralic"/>
                <a:cs typeface="Gothic Uralic"/>
              </a:rPr>
              <a:t>Pratama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084" y="1548826"/>
            <a:ext cx="1406525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5080" indent="-7874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AE79B4"/>
                </a:solidFill>
                <a:latin typeface="Gothic Uralic"/>
                <a:cs typeface="Gothic Uralic"/>
              </a:rPr>
              <a:t>Sistem Informasi Pengabdian</a:t>
            </a:r>
            <a:r>
              <a:rPr dirty="0" sz="600" spc="-100" b="1">
                <a:solidFill>
                  <a:srgbClr val="AE79B4"/>
                </a:solidFill>
                <a:latin typeface="Gothic Uralic"/>
                <a:cs typeface="Gothic Uralic"/>
              </a:rPr>
              <a:t> </a:t>
            </a:r>
            <a:r>
              <a:rPr dirty="0" sz="600" b="1">
                <a:solidFill>
                  <a:srgbClr val="AE79B4"/>
                </a:solidFill>
                <a:latin typeface="Gothic Uralic"/>
                <a:cs typeface="Gothic Uralic"/>
              </a:rPr>
              <a:t>kepada  Masarakat Dosen Fakultas</a:t>
            </a:r>
            <a:r>
              <a:rPr dirty="0" sz="600" spc="-45" b="1">
                <a:solidFill>
                  <a:srgbClr val="AE79B4"/>
                </a:solidFill>
                <a:latin typeface="Gothic Uralic"/>
                <a:cs typeface="Gothic Uralic"/>
              </a:rPr>
              <a:t> </a:t>
            </a:r>
            <a:r>
              <a:rPr dirty="0" sz="600" b="1">
                <a:solidFill>
                  <a:srgbClr val="AE79B4"/>
                </a:solidFill>
                <a:latin typeface="Gothic Uralic"/>
                <a:cs typeface="Gothic Uralic"/>
              </a:rPr>
              <a:t>Teknik</a:t>
            </a:r>
            <a:endParaRPr sz="600">
              <a:latin typeface="Gothic Uralic"/>
              <a:cs typeface="Gothic Ural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1426" y="1784516"/>
            <a:ext cx="1469390" cy="0"/>
          </a:xfrm>
          <a:custGeom>
            <a:avLst/>
            <a:gdLst/>
            <a:ahLst/>
            <a:cxnLst/>
            <a:rect l="l" t="t" r="r" b="b"/>
            <a:pathLst>
              <a:path w="1469389" h="0">
                <a:moveTo>
                  <a:pt x="0" y="0"/>
                </a:moveTo>
                <a:lnTo>
                  <a:pt x="1469141" y="0"/>
                </a:lnTo>
              </a:path>
            </a:pathLst>
          </a:custGeom>
          <a:ln w="9140">
            <a:solidFill>
              <a:srgbClr val="AE79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1500" y="1797424"/>
            <a:ext cx="123825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AE79B4"/>
                </a:solidFill>
                <a:latin typeface="Gothic Uralic"/>
                <a:cs typeface="Gothic Uralic"/>
              </a:rPr>
              <a:t>Valentina Samaya Sari</a:t>
            </a:r>
            <a:r>
              <a:rPr dirty="0" sz="700" spc="-85">
                <a:solidFill>
                  <a:srgbClr val="AE79B4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AE79B4"/>
                </a:solidFill>
                <a:latin typeface="Gothic Uralic"/>
                <a:cs typeface="Gothic Uralic"/>
              </a:rPr>
              <a:t>Dewi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2941" y="1553815"/>
            <a:ext cx="12496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AE79B4"/>
                </a:solidFill>
                <a:latin typeface="Gothic Uralic"/>
                <a:cs typeface="Gothic Uralic"/>
              </a:rPr>
              <a:t>Sistem Informasi Penelitian</a:t>
            </a:r>
            <a:r>
              <a:rPr dirty="0" sz="600" spc="-85" b="1">
                <a:solidFill>
                  <a:srgbClr val="AE79B4"/>
                </a:solidFill>
                <a:latin typeface="Gothic Uralic"/>
                <a:cs typeface="Gothic Uralic"/>
              </a:rPr>
              <a:t> </a:t>
            </a:r>
            <a:r>
              <a:rPr dirty="0" sz="600" b="1">
                <a:solidFill>
                  <a:srgbClr val="AE79B4"/>
                </a:solidFill>
                <a:latin typeface="Gothic Uralic"/>
                <a:cs typeface="Gothic Uralic"/>
              </a:rPr>
              <a:t>Dosen</a:t>
            </a:r>
            <a:endParaRPr sz="6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6664" y="1646191"/>
            <a:ext cx="5816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AE79B4"/>
                </a:solidFill>
                <a:latin typeface="Gothic Uralic"/>
                <a:cs typeface="Gothic Uralic"/>
              </a:rPr>
              <a:t>Fakultas</a:t>
            </a:r>
            <a:r>
              <a:rPr dirty="0" sz="600" spc="-65" b="1">
                <a:solidFill>
                  <a:srgbClr val="AE79B4"/>
                </a:solidFill>
                <a:latin typeface="Gothic Uralic"/>
                <a:cs typeface="Gothic Uralic"/>
              </a:rPr>
              <a:t> </a:t>
            </a:r>
            <a:r>
              <a:rPr dirty="0" sz="600" b="1">
                <a:solidFill>
                  <a:srgbClr val="AE79B4"/>
                </a:solidFill>
                <a:latin typeface="Gothic Uralic"/>
                <a:cs typeface="Gothic Uralic"/>
              </a:rPr>
              <a:t>Teknik</a:t>
            </a:r>
            <a:endParaRPr sz="600">
              <a:latin typeface="Gothic Uralic"/>
              <a:cs typeface="Gothic Ur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1178" y="1781704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 h="0">
                <a:moveTo>
                  <a:pt x="0" y="0"/>
                </a:moveTo>
                <a:lnTo>
                  <a:pt x="1438656" y="0"/>
                </a:lnTo>
              </a:path>
            </a:pathLst>
          </a:custGeom>
          <a:ln w="9140">
            <a:solidFill>
              <a:srgbClr val="AE79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971114" y="1794614"/>
            <a:ext cx="58039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AE79B4"/>
                </a:solidFill>
                <a:latin typeface="Gothic Uralic"/>
                <a:cs typeface="Gothic Uralic"/>
              </a:rPr>
              <a:t>Irza Nur</a:t>
            </a:r>
            <a:r>
              <a:rPr dirty="0" sz="700" spc="-80">
                <a:solidFill>
                  <a:srgbClr val="AE79B4"/>
                </a:solidFill>
                <a:latin typeface="Gothic Uralic"/>
                <a:cs typeface="Gothic Uralic"/>
              </a:rPr>
              <a:t> </a:t>
            </a:r>
            <a:r>
              <a:rPr dirty="0" sz="700">
                <a:solidFill>
                  <a:srgbClr val="AE79B4"/>
                </a:solidFill>
                <a:latin typeface="Gothic Uralic"/>
                <a:cs typeface="Gothic Uralic"/>
              </a:rPr>
              <a:t>Fauzi</a:t>
            </a:r>
            <a:endParaRPr sz="700">
              <a:latin typeface="Gothic Uralic"/>
              <a:cs typeface="Gothic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6650" y="2182291"/>
            <a:ext cx="58102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 b="1">
                <a:solidFill>
                  <a:srgbClr val="AE79B4"/>
                </a:solidFill>
                <a:latin typeface="Gothic Uralic"/>
                <a:cs typeface="Gothic Uralic"/>
              </a:rPr>
              <a:t>DATABASE</a:t>
            </a:r>
            <a:endParaRPr sz="850">
              <a:latin typeface="Gothic Uralic"/>
              <a:cs typeface="Gothic Ural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83791" y="1018273"/>
            <a:ext cx="2774315" cy="1329690"/>
          </a:xfrm>
          <a:custGeom>
            <a:avLst/>
            <a:gdLst/>
            <a:ahLst/>
            <a:cxnLst/>
            <a:rect l="l" t="t" r="r" b="b"/>
            <a:pathLst>
              <a:path w="2774315" h="1329689">
                <a:moveTo>
                  <a:pt x="46647" y="234441"/>
                </a:moveTo>
                <a:lnTo>
                  <a:pt x="46647" y="469200"/>
                </a:lnTo>
              </a:path>
              <a:path w="2774315" h="1329689">
                <a:moveTo>
                  <a:pt x="46799" y="241579"/>
                </a:moveTo>
                <a:lnTo>
                  <a:pt x="92519" y="287299"/>
                </a:lnTo>
              </a:path>
              <a:path w="2774315" h="1329689">
                <a:moveTo>
                  <a:pt x="46469" y="241261"/>
                </a:moveTo>
                <a:lnTo>
                  <a:pt x="749" y="286981"/>
                </a:lnTo>
              </a:path>
              <a:path w="2774315" h="1329689">
                <a:moveTo>
                  <a:pt x="46062" y="465844"/>
                </a:moveTo>
                <a:lnTo>
                  <a:pt x="91770" y="420128"/>
                </a:lnTo>
              </a:path>
              <a:path w="2774315" h="1329689">
                <a:moveTo>
                  <a:pt x="45720" y="466161"/>
                </a:moveTo>
                <a:lnTo>
                  <a:pt x="0" y="420446"/>
                </a:lnTo>
              </a:path>
              <a:path w="2774315" h="1329689">
                <a:moveTo>
                  <a:pt x="112102" y="990347"/>
                </a:moveTo>
                <a:lnTo>
                  <a:pt x="236270" y="1189574"/>
                </a:lnTo>
              </a:path>
              <a:path w="2774315" h="1329689">
                <a:moveTo>
                  <a:pt x="116001" y="996314"/>
                </a:moveTo>
                <a:lnTo>
                  <a:pt x="178993" y="1010935"/>
                </a:lnTo>
              </a:path>
              <a:path w="2774315" h="1329689">
                <a:moveTo>
                  <a:pt x="115557" y="996226"/>
                </a:moveTo>
                <a:lnTo>
                  <a:pt x="100939" y="1059207"/>
                </a:lnTo>
              </a:path>
              <a:path w="2774315" h="1329689">
                <a:moveTo>
                  <a:pt x="233997" y="1187039"/>
                </a:moveTo>
                <a:lnTo>
                  <a:pt x="248615" y="1124057"/>
                </a:lnTo>
              </a:path>
              <a:path w="2774315" h="1329689">
                <a:moveTo>
                  <a:pt x="233883" y="1187486"/>
                </a:moveTo>
                <a:lnTo>
                  <a:pt x="170891" y="1172870"/>
                </a:lnTo>
              </a:path>
              <a:path w="2774315" h="1329689">
                <a:moveTo>
                  <a:pt x="1906562" y="234441"/>
                </a:moveTo>
                <a:lnTo>
                  <a:pt x="1906562" y="469200"/>
                </a:lnTo>
              </a:path>
              <a:path w="2774315" h="1329689">
                <a:moveTo>
                  <a:pt x="1906727" y="241579"/>
                </a:moveTo>
                <a:lnTo>
                  <a:pt x="1952447" y="287299"/>
                </a:lnTo>
              </a:path>
              <a:path w="2774315" h="1329689">
                <a:moveTo>
                  <a:pt x="1906384" y="241261"/>
                </a:moveTo>
                <a:lnTo>
                  <a:pt x="1860664" y="286981"/>
                </a:lnTo>
              </a:path>
              <a:path w="2774315" h="1329689">
                <a:moveTo>
                  <a:pt x="1905977" y="465844"/>
                </a:moveTo>
                <a:lnTo>
                  <a:pt x="1951697" y="420128"/>
                </a:lnTo>
              </a:path>
              <a:path w="2774315" h="1329689">
                <a:moveTo>
                  <a:pt x="1905635" y="466161"/>
                </a:moveTo>
                <a:lnTo>
                  <a:pt x="1859914" y="420446"/>
                </a:lnTo>
              </a:path>
              <a:path w="2774315" h="1329689">
                <a:moveTo>
                  <a:pt x="1730806" y="990347"/>
                </a:moveTo>
                <a:lnTo>
                  <a:pt x="1606638" y="1189574"/>
                </a:lnTo>
              </a:path>
              <a:path w="2774315" h="1329689">
                <a:moveTo>
                  <a:pt x="1726907" y="996314"/>
                </a:moveTo>
                <a:lnTo>
                  <a:pt x="1663915" y="1010935"/>
                </a:lnTo>
              </a:path>
              <a:path w="2774315" h="1329689">
                <a:moveTo>
                  <a:pt x="1727352" y="996226"/>
                </a:moveTo>
                <a:lnTo>
                  <a:pt x="1741970" y="1059207"/>
                </a:lnTo>
              </a:path>
              <a:path w="2774315" h="1329689">
                <a:moveTo>
                  <a:pt x="1608912" y="1187039"/>
                </a:moveTo>
                <a:lnTo>
                  <a:pt x="1594294" y="1124057"/>
                </a:lnTo>
              </a:path>
              <a:path w="2774315" h="1329689">
                <a:moveTo>
                  <a:pt x="1609026" y="1187486"/>
                </a:moveTo>
                <a:lnTo>
                  <a:pt x="1672018" y="1172870"/>
                </a:lnTo>
              </a:path>
              <a:path w="2774315" h="1329689">
                <a:moveTo>
                  <a:pt x="771575" y="252412"/>
                </a:moveTo>
                <a:lnTo>
                  <a:pt x="1108900" y="461708"/>
                </a:lnTo>
              </a:path>
              <a:path w="2774315" h="1329689">
                <a:moveTo>
                  <a:pt x="775195" y="252539"/>
                </a:moveTo>
                <a:lnTo>
                  <a:pt x="836536" y="238175"/>
                </a:lnTo>
              </a:path>
              <a:path w="2774315" h="1329689">
                <a:moveTo>
                  <a:pt x="774763" y="252653"/>
                </a:moveTo>
                <a:lnTo>
                  <a:pt x="789127" y="313994"/>
                </a:lnTo>
              </a:path>
              <a:path w="2774315" h="1329689">
                <a:moveTo>
                  <a:pt x="1109624" y="462781"/>
                </a:moveTo>
                <a:lnTo>
                  <a:pt x="1048283" y="477145"/>
                </a:lnTo>
              </a:path>
              <a:path w="2774315" h="1329689">
                <a:moveTo>
                  <a:pt x="1110056" y="462666"/>
                </a:moveTo>
                <a:lnTo>
                  <a:pt x="1095692" y="401332"/>
                </a:lnTo>
              </a:path>
              <a:path w="2774315" h="1329689">
                <a:moveTo>
                  <a:pt x="1129487" y="246392"/>
                </a:moveTo>
                <a:lnTo>
                  <a:pt x="792175" y="455684"/>
                </a:lnTo>
              </a:path>
              <a:path w="2774315" h="1329689">
                <a:moveTo>
                  <a:pt x="1125880" y="246519"/>
                </a:moveTo>
                <a:lnTo>
                  <a:pt x="1064539" y="232156"/>
                </a:lnTo>
              </a:path>
              <a:path w="2774315" h="1329689">
                <a:moveTo>
                  <a:pt x="1126312" y="246634"/>
                </a:moveTo>
                <a:lnTo>
                  <a:pt x="1111948" y="307975"/>
                </a:lnTo>
              </a:path>
              <a:path w="2774315" h="1329689">
                <a:moveTo>
                  <a:pt x="791451" y="456758"/>
                </a:moveTo>
                <a:lnTo>
                  <a:pt x="852779" y="471121"/>
                </a:lnTo>
              </a:path>
              <a:path w="2774315" h="1329689">
                <a:moveTo>
                  <a:pt x="791019" y="456642"/>
                </a:moveTo>
                <a:lnTo>
                  <a:pt x="805383" y="395312"/>
                </a:lnTo>
              </a:path>
              <a:path w="2774315" h="1329689">
                <a:moveTo>
                  <a:pt x="2725293" y="40043"/>
                </a:moveTo>
                <a:lnTo>
                  <a:pt x="2764980" y="88963"/>
                </a:lnTo>
              </a:path>
              <a:path w="2774315" h="1329689">
                <a:moveTo>
                  <a:pt x="2725013" y="39687"/>
                </a:moveTo>
                <a:lnTo>
                  <a:pt x="2773934" y="0"/>
                </a:lnTo>
              </a:path>
              <a:path w="2774315" h="1329689">
                <a:moveTo>
                  <a:pt x="1608620" y="1280665"/>
                </a:moveTo>
                <a:lnTo>
                  <a:pt x="1648307" y="1329582"/>
                </a:lnTo>
              </a:path>
              <a:path w="2774315" h="1329689">
                <a:moveTo>
                  <a:pt x="1608353" y="1280308"/>
                </a:moveTo>
                <a:lnTo>
                  <a:pt x="1657273" y="1240618"/>
                </a:lnTo>
              </a:path>
            </a:pathLst>
          </a:custGeom>
          <a:ln w="1523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terima</a:t>
            </a:r>
            <a:r>
              <a:rPr dirty="0" spc="-125"/>
              <a:t> </a:t>
            </a:r>
            <a:r>
              <a:rPr dirty="0" spc="60"/>
              <a:t>kasih</a:t>
            </a:r>
          </a:p>
        </p:txBody>
      </p:sp>
      <p:sp>
        <p:nvSpPr>
          <p:cNvPr id="3" name="object 3"/>
          <p:cNvSpPr/>
          <p:nvPr/>
        </p:nvSpPr>
        <p:spPr>
          <a:xfrm>
            <a:off x="2238692" y="74681"/>
            <a:ext cx="399406" cy="461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76497" y="2320208"/>
            <a:ext cx="916940" cy="3441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6399"/>
              </a:lnSpc>
              <a:spcBef>
                <a:spcPts val="85"/>
              </a:spcBef>
            </a:pPr>
            <a:r>
              <a:rPr dirty="0" sz="600" spc="15">
                <a:solidFill>
                  <a:srgbClr val="3A353F"/>
                </a:solidFill>
                <a:latin typeface="Gothic Uralic"/>
                <a:cs typeface="Gothic Uralic"/>
              </a:rPr>
              <a:t>Fakultas Teknik  Universitas</a:t>
            </a:r>
            <a:r>
              <a:rPr dirty="0" sz="600" spc="-45">
                <a:solidFill>
                  <a:srgbClr val="3A353F"/>
                </a:solidFill>
                <a:latin typeface="Gothic Uralic"/>
                <a:cs typeface="Gothic Uralic"/>
              </a:rPr>
              <a:t> </a:t>
            </a:r>
            <a:r>
              <a:rPr dirty="0" sz="600" spc="15">
                <a:solidFill>
                  <a:srgbClr val="3A353F"/>
                </a:solidFill>
                <a:latin typeface="Gothic Uralic"/>
                <a:cs typeface="Gothic Uralic"/>
              </a:rPr>
              <a:t>Diponegoro </a:t>
            </a:r>
            <a:r>
              <a:rPr dirty="0" sz="600" spc="5">
                <a:solidFill>
                  <a:srgbClr val="3A353F"/>
                </a:solidFill>
                <a:latin typeface="Gothic Uralic"/>
                <a:cs typeface="Gothic Uralic"/>
              </a:rPr>
              <a:t> </a:t>
            </a:r>
            <a:r>
              <a:rPr dirty="0" sz="600" spc="15" b="1">
                <a:solidFill>
                  <a:srgbClr val="3A353F"/>
                </a:solidFill>
                <a:latin typeface="Gothic Uralic"/>
                <a:cs typeface="Gothic Uralic"/>
              </a:rPr>
              <a:t>2021</a:t>
            </a:r>
            <a:endParaRPr sz="6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042" y="1490729"/>
            <a:ext cx="3860800" cy="22288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55"/>
              </a:spcBef>
              <a:tabLst>
                <a:tab pos="840740" algn="l"/>
                <a:tab pos="2029460" algn="l"/>
                <a:tab pos="3065780" algn="l"/>
              </a:tabLst>
            </a:pPr>
            <a:r>
              <a:rPr dirty="0" sz="600" b="1">
                <a:solidFill>
                  <a:srgbClr val="58595B"/>
                </a:solidFill>
                <a:latin typeface="Gothic Uralic"/>
                <a:cs typeface="Gothic Uralic"/>
              </a:rPr>
              <a:t>Irza Nur Fauzi	Valentina Samaya Sari Dewi	Annisa Yasmin Sumardi	Dionis Balan</a:t>
            </a:r>
            <a:r>
              <a:rPr dirty="0" sz="600" spc="-80" b="1">
                <a:solidFill>
                  <a:srgbClr val="58595B"/>
                </a:solidFill>
                <a:latin typeface="Gothic Uralic"/>
                <a:cs typeface="Gothic Uralic"/>
              </a:rPr>
              <a:t> </a:t>
            </a:r>
            <a:r>
              <a:rPr dirty="0" sz="600" b="1">
                <a:solidFill>
                  <a:srgbClr val="58595B"/>
                </a:solidFill>
                <a:latin typeface="Gothic Uralic"/>
                <a:cs typeface="Gothic Uralic"/>
              </a:rPr>
              <a:t>Pratama</a:t>
            </a:r>
            <a:endParaRPr sz="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1017269" algn="l"/>
                <a:tab pos="2145030" algn="l"/>
                <a:tab pos="3151505" algn="l"/>
              </a:tabLst>
            </a:pPr>
            <a:r>
              <a:rPr dirty="0" sz="600">
                <a:solidFill>
                  <a:srgbClr val="58595B"/>
                </a:solidFill>
                <a:latin typeface="Gothic Uralic"/>
                <a:cs typeface="Gothic Uralic"/>
              </a:rPr>
              <a:t>21060117130082	21060117130076	21060117130055	21060117140128</a:t>
            </a:r>
            <a:endParaRPr sz="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Untitled-1</dc:title>
  <dcterms:created xsi:type="dcterms:W3CDTF">2021-06-15T03:35:23Z</dcterms:created>
  <dcterms:modified xsi:type="dcterms:W3CDTF">2021-06-15T03:35:23Z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2021-06-15T00:00:00Z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2021-06-15T00:00:00Z</vt:filetime>
  </property>
</Properties>
</file>