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embeddedFontLst>
    <p:embeddedFont>
      <p:font typeface="Roboto" panose="02000000000000000000" pitchFamily="2" charset="0"/>
      <p:regular r:id="rId7"/>
    </p:embeddedFont>
    <p:embeddedFont>
      <p:font typeface="Source Code Pro" panose="020B0509030403020204" pitchFamily="49" charset="0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97E37"/>
    <a:srgbClr val="D31703"/>
    <a:srgbClr val="00FF00"/>
    <a:srgbClr val="FA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/>
              <a:t>Program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606885265154704E-2"/>
          <c:y val="0.11479469151653758"/>
          <c:w val="0.9027259706339662"/>
          <c:h val="0.7507470270203702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7D-453C-A655-3EA62722649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7D-453C-A655-3EA62722649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B7D-453C-A655-3EA62722649E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7D-453C-A655-3EA62722649E}"/>
              </c:ext>
            </c:extLst>
          </c:dPt>
          <c:cat>
            <c:strRef>
              <c:f>Sheet1!$A$2:$A$5</c:f>
              <c:strCache>
                <c:ptCount val="4"/>
                <c:pt idx="0">
                  <c:v>Authority</c:v>
                </c:pt>
                <c:pt idx="1">
                  <c:v>Commitments</c:v>
                </c:pt>
                <c:pt idx="2">
                  <c:v>Obligations</c:v>
                </c:pt>
                <c:pt idx="3">
                  <c:v>Available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7D-453C-A655-3EA6272264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Authority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7-4671-9348-D0CAC8F468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Commitments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0000"/>
              </a:solidFill>
            </a:ln>
            <a:effectLst/>
            <a:sp3d>
              <a:contourClr>
                <a:srgbClr val="FF0000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7-4671-9348-D0CAC8F468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FF00"/>
              </a:solidFill>
            </a:ln>
            <a:effectLst/>
            <a:sp3d>
              <a:contourClr>
                <a:srgbClr val="FFFF00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7-4671-9348-D0CAC8F4684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Available</c:v>
                </c:pt>
              </c:strCache>
            </c:strRef>
          </c:tx>
          <c:spPr>
            <a:solidFill>
              <a:srgbClr val="197E37"/>
            </a:solidFill>
            <a:ln>
              <a:solidFill>
                <a:srgbClr val="197E37"/>
              </a:solidFill>
            </a:ln>
            <a:effectLst/>
            <a:sp3d>
              <a:contourClr>
                <a:srgbClr val="197E37"/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47-4671-9348-D0CAC8F46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1"/>
        <c:gapDepth val="165"/>
        <c:shape val="box"/>
        <c:axId val="977206239"/>
        <c:axId val="977224127"/>
        <c:axId val="1165723615"/>
      </c:bar3DChart>
      <c:catAx>
        <c:axId val="97720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224127"/>
        <c:crosses val="autoZero"/>
        <c:auto val="1"/>
        <c:lblAlgn val="ctr"/>
        <c:lblOffset val="100"/>
        <c:noMultiLvlLbl val="0"/>
      </c:catAx>
      <c:valAx>
        <c:axId val="97722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206239"/>
        <c:crosses val="autoZero"/>
        <c:crossBetween val="between"/>
      </c:valAx>
      <c:serAx>
        <c:axId val="11657236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722412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7-411A-AE58-F61DA9521E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7-411A-AE58-F61DA9521E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87-411A-AE58-F61DA9521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6536863"/>
        <c:axId val="1196547263"/>
        <c:axId val="1188584063"/>
      </c:bar3DChart>
      <c:catAx>
        <c:axId val="119653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196547263"/>
        <c:crosses val="autoZero"/>
        <c:auto val="1"/>
        <c:lblAlgn val="ctr"/>
        <c:lblOffset val="100"/>
        <c:noMultiLvlLbl val="0"/>
      </c:catAx>
      <c:valAx>
        <c:axId val="119654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196536863"/>
        <c:crosses val="autoZero"/>
        <c:crossBetween val="between"/>
      </c:valAx>
      <c:serAx>
        <c:axId val="11885840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196547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1692" y="815926"/>
            <a:ext cx="6203852" cy="441916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51693" y="5359790"/>
            <a:ext cx="6203852" cy="313709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EAB66-F98A-44E2-8879-45ADF74B5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2665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BCA0ED7-8708-4190-AA5B-8B2398B0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2340"/>
            <a:ext cx="7886700" cy="285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8B14C82-508B-4599-9C4F-3C51BB7A277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22950334"/>
              </p:ext>
            </p:extLst>
          </p:nvPr>
        </p:nvGraphicFramePr>
        <p:xfrm>
          <a:off x="4678326" y="1839432"/>
          <a:ext cx="4315490" cy="479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188893A-F8B2-4EA2-A6ED-BD7B6079CC3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9133944"/>
              </p:ext>
            </p:extLst>
          </p:nvPr>
        </p:nvGraphicFramePr>
        <p:xfrm>
          <a:off x="150184" y="2083982"/>
          <a:ext cx="4528140" cy="3976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5628">
                  <a:extLst>
                    <a:ext uri="{9D8B030D-6E8A-4147-A177-3AD203B41FA5}">
                      <a16:colId xmlns:a16="http://schemas.microsoft.com/office/drawing/2014/main" val="3318191507"/>
                    </a:ext>
                  </a:extLst>
                </a:gridCol>
                <a:gridCol w="905628">
                  <a:extLst>
                    <a:ext uri="{9D8B030D-6E8A-4147-A177-3AD203B41FA5}">
                      <a16:colId xmlns:a16="http://schemas.microsoft.com/office/drawing/2014/main" val="2629477838"/>
                    </a:ext>
                  </a:extLst>
                </a:gridCol>
                <a:gridCol w="905628">
                  <a:extLst>
                    <a:ext uri="{9D8B030D-6E8A-4147-A177-3AD203B41FA5}">
                      <a16:colId xmlns:a16="http://schemas.microsoft.com/office/drawing/2014/main" val="4111102505"/>
                    </a:ext>
                  </a:extLst>
                </a:gridCol>
                <a:gridCol w="905628">
                  <a:extLst>
                    <a:ext uri="{9D8B030D-6E8A-4147-A177-3AD203B41FA5}">
                      <a16:colId xmlns:a16="http://schemas.microsoft.com/office/drawing/2014/main" val="4079038292"/>
                    </a:ext>
                  </a:extLst>
                </a:gridCol>
                <a:gridCol w="905628">
                  <a:extLst>
                    <a:ext uri="{9D8B030D-6E8A-4147-A177-3AD203B41FA5}">
                      <a16:colId xmlns:a16="http://schemas.microsoft.com/office/drawing/2014/main" val="4060136234"/>
                    </a:ext>
                  </a:extLst>
                </a:gridCol>
              </a:tblGrid>
              <a:tr h="3672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Column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Column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Column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Column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Column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63455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77526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26884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Row3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17986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Row4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83320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99157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98479"/>
                  </a:ext>
                </a:extLst>
              </a:tr>
              <a:tr h="515613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6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3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CF0C-33BF-47B0-858C-6587137200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360967"/>
            <a:ext cx="7886700" cy="4678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Table Slide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B0DB24-5794-4C0B-A7E0-58712427CAD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6783972"/>
              </p:ext>
            </p:extLst>
          </p:nvPr>
        </p:nvGraphicFramePr>
        <p:xfrm>
          <a:off x="628650" y="1967023"/>
          <a:ext cx="7886700" cy="410416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96536377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946690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12407715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217354956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45473331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70182339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608797646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330063448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89633544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721845436"/>
                    </a:ext>
                  </a:extLst>
                </a:gridCol>
              </a:tblGrid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82220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632945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79160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869287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589958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523173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211970"/>
                  </a:ext>
                </a:extLst>
              </a:tr>
              <a:tr h="51302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73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6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1687B8-DB44-4CEE-AA28-AA75DE86630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74084311"/>
              </p:ext>
            </p:extLst>
          </p:nvPr>
        </p:nvGraphicFramePr>
        <p:xfrm>
          <a:off x="138224" y="1020727"/>
          <a:ext cx="8856920" cy="547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81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81466"/>
            <a:ext cx="7886700" cy="349686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649A-3065-4BB9-9E74-355103E5ADC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95B3-E36B-483B-B479-2EECE3E5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47401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52700"/>
            <a:ext cx="2949178" cy="3316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649A-3065-4BB9-9E74-355103E5ADC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95B3-E36B-483B-B479-2EECE3E5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8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649A-3065-4BB9-9E74-355103E5ADC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95B3-E36B-483B-B479-2EECE3E5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649A-3065-4BB9-9E74-355103E5ADC9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95B3-E36B-483B-B479-2EECE3E5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4" r:id="rId3"/>
    <p:sldLayoutId id="2147483688" r:id="rId4"/>
    <p:sldLayoutId id="2147483690" r:id="rId5"/>
    <p:sldLayoutId id="2147483693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F65F-2E53-40AE-8049-3F4822732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8693"/>
            <a:ext cx="7772400" cy="1505726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F880-DA42-40B1-8204-A9ECCE1964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3000" y="3997842"/>
            <a:ext cx="6858000" cy="1621465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264-11C1-43AF-81A6-E7C4562C16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8977" y="967563"/>
            <a:ext cx="8196373" cy="858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Base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8238F-C1D9-4C91-95EC-A9BDF7B9DE7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18977" y="1825625"/>
            <a:ext cx="419587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788B0-D05E-457B-9B77-E45338867E0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629149" y="1825625"/>
            <a:ext cx="419587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30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264-11C1-43AF-81A6-E7C4562C16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031358"/>
            <a:ext cx="7886700" cy="9251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Chart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Slide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0CE4ED-267B-43CF-B197-26F0132886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3499514"/>
              </p:ext>
            </p:extLst>
          </p:nvPr>
        </p:nvGraphicFramePr>
        <p:xfrm>
          <a:off x="628650" y="2141538"/>
          <a:ext cx="78867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70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6264-11C1-43AF-81A6-E7C4562C16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1628" y="1201479"/>
            <a:ext cx="8229600" cy="7550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Table Slide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AB9B17-99C2-4E7B-9B4E-A3E0FA0B8BB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21776274"/>
              </p:ext>
            </p:extLst>
          </p:nvPr>
        </p:nvGraphicFramePr>
        <p:xfrm>
          <a:off x="531628" y="1999032"/>
          <a:ext cx="8229599" cy="462505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48224911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8056073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11695130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67749331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13607374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37058365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877843920"/>
                    </a:ext>
                  </a:extLst>
                </a:gridCol>
              </a:tblGrid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74775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71203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92589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07058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04304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57294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87223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65970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16500"/>
                  </a:ext>
                </a:extLst>
              </a:tr>
              <a:tr h="462505"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75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4327"/>
      </p:ext>
    </p:extLst>
  </p:cSld>
  <p:clrMapOvr>
    <a:masterClrMapping/>
  </p:clrMapOvr>
</p:sld>
</file>

<file path=ppt/theme/theme1.xml><?xml version="1.0" encoding="utf-8"?>
<a:theme xmlns:a="http://schemas.openxmlformats.org/drawingml/2006/main" name="Briefin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BudgetExecution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efing.potx" id="{BEE3A687-E430-4999-829A-B202FD717BC8}" vid="{43FE493B-2025-4832-A801-50D1846A8D80}"/>
    </a:ext>
  </a:extLst>
</a:theme>
</file>

<file path=ppt/theme/theme2.xml><?xml version="1.0" encoding="utf-8"?>
<a:theme xmlns:a="http://schemas.openxmlformats.org/drawingml/2006/main" name="Office Theme">
  <a:themeElements>
    <a:clrScheme name="BudgetExecutionDarkMode">
      <a:dk1>
        <a:srgbClr val="0F0F0F"/>
      </a:dk1>
      <a:lt1>
        <a:srgbClr val="FFFFFF"/>
      </a:lt1>
      <a:dk2>
        <a:srgbClr val="343434"/>
      </a:dk2>
      <a:lt2>
        <a:srgbClr val="FAFAFA"/>
      </a:lt2>
      <a:accent1>
        <a:srgbClr val="4472C4"/>
      </a:accent1>
      <a:accent2>
        <a:srgbClr val="4E4E00"/>
      </a:accent2>
      <a:accent3>
        <a:srgbClr val="1F3864"/>
      </a:accent3>
      <a:accent4>
        <a:srgbClr val="1E2300"/>
      </a:accent4>
      <a:accent5>
        <a:srgbClr val="1E1E00"/>
      </a:accent5>
      <a:accent6>
        <a:srgbClr val="343434"/>
      </a:accent6>
      <a:hlink>
        <a:srgbClr val="0563C1"/>
      </a:hlink>
      <a:folHlink>
        <a:srgbClr val="954F72"/>
      </a:folHlink>
    </a:clrScheme>
    <a:fontScheme name="BudgetExecution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Source Code Pro</vt:lpstr>
      <vt:lpstr>Arial</vt:lpstr>
      <vt:lpstr>Briefing</vt:lpstr>
      <vt:lpstr>PowerPoint Presentation</vt:lpstr>
      <vt:lpstr>Base Slide</vt:lpstr>
      <vt:lpstr>Chart Slide</vt:lpstr>
      <vt:lpstr>Table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Template</dc:title>
  <dc:creator>Terry D. Eppler, PhD</dc:creator>
  <cp:keywords>budget;budget execution;budget formulation</cp:keywords>
  <cp:lastModifiedBy>Terry D. Eppler, PhD</cp:lastModifiedBy>
  <cp:revision>13</cp:revision>
  <dcterms:created xsi:type="dcterms:W3CDTF">2022-03-26T13:39:07Z</dcterms:created>
  <dcterms:modified xsi:type="dcterms:W3CDTF">2022-03-27T11:13:01Z</dcterms:modified>
  <cp:category>Budget;EPA;Exeuction;Formulation</cp:category>
</cp:coreProperties>
</file>