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DC33C-47BF-4143-9421-77405B7E0E63}" v="1" dt="2024-09-08T02:19:29.089"/>
    <p1510:client id="{86AC0D2A-350F-C849-A905-FC8BF877891F}" v="13" dt="2024-09-07T22:46:47.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116" d="100"/>
          <a:sy n="116" d="100"/>
        </p:scale>
        <p:origin x="3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ISES ANDRION" userId="5667c0cf-b78e-492c-8cd7-57812aee65b6" providerId="ADAL" clId="{488DC33C-47BF-4143-9421-77405B7E0E63}"/>
    <pc:docChg chg="custSel modSld">
      <pc:chgData name="MOISES ANDRION" userId="5667c0cf-b78e-492c-8cd7-57812aee65b6" providerId="ADAL" clId="{488DC33C-47BF-4143-9421-77405B7E0E63}" dt="2024-09-08T02:19:29.088" v="7"/>
      <pc:docMkLst>
        <pc:docMk/>
      </pc:docMkLst>
      <pc:sldChg chg="addSp delSp modSp mod delAnim modAnim">
        <pc:chgData name="MOISES ANDRION" userId="5667c0cf-b78e-492c-8cd7-57812aee65b6" providerId="ADAL" clId="{488DC33C-47BF-4143-9421-77405B7E0E63}" dt="2024-09-08T02:19:29.088" v="7"/>
        <pc:sldMkLst>
          <pc:docMk/>
          <pc:sldMk cId="2891839593" sldId="263"/>
        </pc:sldMkLst>
        <pc:spChg chg="add del mod">
          <ac:chgData name="MOISES ANDRION" userId="5667c0cf-b78e-492c-8cd7-57812aee65b6" providerId="ADAL" clId="{488DC33C-47BF-4143-9421-77405B7E0E63}" dt="2024-09-08T02:19:29.088" v="7"/>
          <ac:spMkLst>
            <pc:docMk/>
            <pc:sldMk cId="2891839593" sldId="263"/>
            <ac:spMk id="5" creationId="{6E75F986-B6F7-C70D-1AA7-09E68E547F3C}"/>
          </ac:spMkLst>
        </pc:spChg>
        <pc:picChg chg="del">
          <ac:chgData name="MOISES ANDRION" userId="5667c0cf-b78e-492c-8cd7-57812aee65b6" providerId="ADAL" clId="{488DC33C-47BF-4143-9421-77405B7E0E63}" dt="2024-09-08T02:18:39.963" v="0" actId="478"/>
          <ac:picMkLst>
            <pc:docMk/>
            <pc:sldMk cId="2891839593" sldId="263"/>
            <ac:picMk id="4" creationId="{562AB3CA-3D1C-3A1B-AEE2-D3B5D1389B05}"/>
          </ac:picMkLst>
        </pc:picChg>
        <pc:picChg chg="add mod">
          <ac:chgData name="MOISES ANDRION" userId="5667c0cf-b78e-492c-8cd7-57812aee65b6" providerId="ADAL" clId="{488DC33C-47BF-4143-9421-77405B7E0E63}" dt="2024-09-08T02:19:29.088" v="7"/>
          <ac:picMkLst>
            <pc:docMk/>
            <pc:sldMk cId="2891839593" sldId="263"/>
            <ac:picMk id="6" creationId="{7C12F20F-5F5D-042D-570E-6B624FF9C53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10710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423206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60545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378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5BCAD085-E8A6-8845-BD4E-CB4CCA059FC4}"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2108608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9/7/24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439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02239" y="3143250"/>
            <a:ext cx="3288024"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5BCAD085-E8A6-8845-BD4E-CB4CCA059FC4}"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99913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32722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412364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5BCAD085-E8A6-8845-BD4E-CB4CCA059FC4}" type="datetimeFigureOut">
              <a:rPr lang="en-US" smtClean="0"/>
              <a:t>9/7/24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961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9/7/24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8136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9/7/24</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3987073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utpac-my.sharepoint.com/:v:/g/personal/moises_andrion_utp_ac_pa/Ec2AgSMmd8xMrBnsIu9jsAMB4xyodf0IkZT3CEgLzFEIeg?nav=eyJyZWZlcnJhbEluZm8iOnsicmVmZXJyYWxBcHAiOiJPbmVEcml2ZUZvckJ1c2luZXNzIiwicmVmZXJyYWxBcHBQbGF0Zm9ybSI6IldlYiIsInJlZmVycmFsTW9kZSI6InZpZXciLCJyZWZlcnJhbFZpZXciOiJNeUZpbGVzTGlua0NvcHkifX0&amp;e=meOq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0150" y="2363323"/>
            <a:ext cx="6743700" cy="1692771"/>
          </a:xfrm>
        </p:spPr>
        <p:txBody>
          <a:bodyPr>
            <a:normAutofit/>
          </a:bodyPr>
          <a:lstStyle/>
          <a:p>
            <a:r>
              <a:rPr lang="es-PA" sz="3200"/>
              <a:t>Análisis de Modelos Predictivos para Casos de Viruela del Mono</a:t>
            </a:r>
          </a:p>
        </p:txBody>
      </p:sp>
      <p:sp>
        <p:nvSpPr>
          <p:cNvPr id="3" name="Subtitle 2"/>
          <p:cNvSpPr>
            <a:spLocks noGrp="1"/>
          </p:cNvSpPr>
          <p:nvPr>
            <p:ph type="subTitle" idx="1"/>
          </p:nvPr>
        </p:nvSpPr>
        <p:spPr>
          <a:xfrm>
            <a:off x="4934415" y="5374888"/>
            <a:ext cx="2996966" cy="758282"/>
          </a:xfrm>
        </p:spPr>
        <p:txBody>
          <a:bodyPr>
            <a:normAutofit/>
          </a:bodyPr>
          <a:lstStyle/>
          <a:p>
            <a:pPr algn="r">
              <a:lnSpc>
                <a:spcPct val="90000"/>
              </a:lnSpc>
            </a:pPr>
            <a:r>
              <a:rPr lang="en-US" sz="1000" dirty="0" err="1">
                <a:solidFill>
                  <a:schemeClr val="bg1"/>
                </a:solidFill>
              </a:rPr>
              <a:t>Presentado</a:t>
            </a:r>
            <a:r>
              <a:rPr lang="en-US" sz="1000" dirty="0">
                <a:solidFill>
                  <a:schemeClr val="bg1"/>
                </a:solidFill>
              </a:rPr>
              <a:t> </a:t>
            </a:r>
            <a:r>
              <a:rPr lang="en-US" sz="1000" dirty="0" err="1">
                <a:solidFill>
                  <a:schemeClr val="bg1"/>
                </a:solidFill>
              </a:rPr>
              <a:t>por</a:t>
            </a:r>
            <a:r>
              <a:rPr lang="en-US" sz="1000" dirty="0">
                <a:solidFill>
                  <a:schemeClr val="bg1"/>
                </a:solidFill>
              </a:rPr>
              <a:t>:</a:t>
            </a:r>
          </a:p>
          <a:p>
            <a:pPr algn="r">
              <a:lnSpc>
                <a:spcPct val="90000"/>
              </a:lnSpc>
            </a:pPr>
            <a:r>
              <a:rPr lang="en-US" sz="1000" dirty="0">
                <a:solidFill>
                  <a:schemeClr val="bg1"/>
                </a:solidFill>
              </a:rPr>
              <a:t>Moisés Andrión</a:t>
            </a:r>
          </a:p>
          <a:p>
            <a:pPr algn="r">
              <a:lnSpc>
                <a:spcPct val="90000"/>
              </a:lnSpc>
            </a:pPr>
            <a:r>
              <a:rPr lang="en-US" sz="1000" dirty="0">
                <a:solidFill>
                  <a:schemeClr val="bg1"/>
                </a:solidFill>
              </a:rPr>
              <a:t>3-739-542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335" y="2708804"/>
            <a:ext cx="2774103" cy="1440394"/>
          </a:xfrm>
          <a:noFill/>
          <a:ln>
            <a:solidFill>
              <a:schemeClr val="tx1"/>
            </a:solidFill>
          </a:ln>
        </p:spPr>
        <p:txBody>
          <a:bodyPr>
            <a:normAutofit/>
          </a:bodyPr>
          <a:lstStyle/>
          <a:p>
            <a:r>
              <a:rPr lang="es-PA" sz="2100">
                <a:solidFill>
                  <a:schemeClr val="tx1"/>
                </a:solidFill>
              </a:rPr>
              <a:t>Introducción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295" y="-2"/>
            <a:ext cx="5157705"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36886" y="802638"/>
            <a:ext cx="4056522" cy="5252722"/>
          </a:xfrm>
        </p:spPr>
        <p:txBody>
          <a:bodyPr anchor="ctr">
            <a:normAutofit/>
          </a:bodyPr>
          <a:lstStyle/>
          <a:p>
            <a:pPr algn="just"/>
            <a:r>
              <a:rPr lang="es-PA" dirty="0">
                <a:solidFill>
                  <a:schemeClr val="bg1"/>
                </a:solidFill>
              </a:rPr>
              <a:t>El proyecto tiene como objetivo predecir los casos diarios de viruela del mono utilizando técnicas avanzadas de series temporales. Se espera que las predicciones precisas sean cruciales para los responsables de la salud pública. Se emplearán modelos como ARIMA y Holt-Winters para identificar patrones en los datos.</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AEC11-9103-AE41-766E-43C346D60F6E}"/>
              </a:ext>
            </a:extLst>
          </p:cNvPr>
          <p:cNvSpPr>
            <a:spLocks noGrp="1"/>
          </p:cNvSpPr>
          <p:nvPr>
            <p:ph type="title"/>
          </p:nvPr>
        </p:nvSpPr>
        <p:spPr/>
        <p:txBody>
          <a:bodyPr/>
          <a:lstStyle/>
          <a:p>
            <a:r>
              <a:rPr lang="es-PA" dirty="0"/>
              <a:t>VIDEO EXPLICATIVO</a:t>
            </a:r>
          </a:p>
        </p:txBody>
      </p:sp>
      <p:pic>
        <p:nvPicPr>
          <p:cNvPr id="6" name="Elementos multimedia en línea 5" descr="Grabacion - Explicacion Proyecto final .mov">
            <a:hlinkClick r:id="" action="ppaction://media"/>
            <a:extLst>
              <a:ext uri="{FF2B5EF4-FFF2-40B4-BE49-F238E27FC236}">
                <a16:creationId xmlns:a16="http://schemas.microsoft.com/office/drawing/2014/main" id="{7C12F20F-5F5D-042D-570E-6B624FF9C538}"/>
              </a:ext>
            </a:extLst>
          </p:cNvPr>
          <p:cNvPicPr>
            <a:picLocks noGrp="1" noRot="1" noChangeAspect="1"/>
          </p:cNvPicPr>
          <p:nvPr>
            <p:ph idx="1"/>
            <a:videoFile r:link="rId1"/>
          </p:nvPr>
        </p:nvPicPr>
        <p:blipFill>
          <a:blip r:embed="rId3"/>
          <a:stretch>
            <a:fillRect/>
          </a:stretch>
        </p:blipFill>
        <p:spPr>
          <a:xfrm>
            <a:off x="1824038" y="2638425"/>
            <a:ext cx="5502275" cy="3101975"/>
          </a:xfrm>
          <a:prstGeom prst="rect">
            <a:avLst/>
          </a:prstGeom>
        </p:spPr>
      </p:pic>
    </p:spTree>
    <p:extLst>
      <p:ext uri="{BB962C8B-B14F-4D97-AF65-F5344CB8AC3E}">
        <p14:creationId xmlns:p14="http://schemas.microsoft.com/office/powerpoint/2010/main" val="28918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9ED527-A271-E03B-EC56-9FE81D6F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9" y="3377509"/>
            <a:ext cx="3503697" cy="2207329"/>
          </a:xfrm>
          <a:prstGeom prst="rect">
            <a:avLst/>
          </a:prstGeom>
        </p:spPr>
      </p:pic>
      <p:sp>
        <p:nvSpPr>
          <p:cNvPr id="22" name="Rectangle 9">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295" y="-2"/>
            <a:ext cx="515770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9799" y="1290025"/>
            <a:ext cx="3968495" cy="1188720"/>
          </a:xfrm>
          <a:solidFill>
            <a:srgbClr val="FFFFFF"/>
          </a:solidFill>
          <a:ln>
            <a:solidFill>
              <a:srgbClr val="404040"/>
            </a:solidFill>
          </a:ln>
        </p:spPr>
        <p:txBody>
          <a:bodyPr>
            <a:normAutofit/>
          </a:bodyPr>
          <a:lstStyle/>
          <a:p>
            <a:r>
              <a:rPr lang="es-PA" sz="2000"/>
              <a:t>Análisis Exploratorio de Datos (EDA)</a:t>
            </a:r>
          </a:p>
        </p:txBody>
      </p:sp>
      <p:pic>
        <p:nvPicPr>
          <p:cNvPr id="5" name="Imagen 4">
            <a:extLst>
              <a:ext uri="{FF2B5EF4-FFF2-40B4-BE49-F238E27FC236}">
                <a16:creationId xmlns:a16="http://schemas.microsoft.com/office/drawing/2014/main" id="{EB470418-49F6-2372-35F0-5FBF69E1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1299" y="1444075"/>
            <a:ext cx="3503697" cy="1611700"/>
          </a:xfrm>
          <a:prstGeom prst="rect">
            <a:avLst/>
          </a:prstGeom>
          <a:noFill/>
        </p:spPr>
      </p:pic>
      <p:sp>
        <p:nvSpPr>
          <p:cNvPr id="3" name="Content Placeholder 2"/>
          <p:cNvSpPr>
            <a:spLocks noGrp="1"/>
          </p:cNvSpPr>
          <p:nvPr>
            <p:ph idx="1"/>
          </p:nvPr>
        </p:nvSpPr>
        <p:spPr>
          <a:xfrm>
            <a:off x="4589799" y="2858703"/>
            <a:ext cx="3964343" cy="3042547"/>
          </a:xfrm>
        </p:spPr>
        <p:txBody>
          <a:bodyPr>
            <a:normAutofit/>
          </a:bodyPr>
          <a:lstStyle/>
          <a:p>
            <a:r>
              <a:rPr lang="es-PA">
                <a:solidFill>
                  <a:srgbClr val="FFFFFF"/>
                </a:solidFill>
              </a:rPr>
              <a:t>Descripción de los datos:</a:t>
            </a:r>
          </a:p>
          <a:p>
            <a:pPr marL="0" indent="0">
              <a:buNone/>
            </a:pPr>
            <a:r>
              <a:rPr lang="es-PA">
                <a:solidFill>
                  <a:srgbClr val="FFFFFF"/>
                </a:solidFill>
              </a:rPr>
              <a:t>Los datos incluyen registros diarios de casos de viruela del mono a nivel global. Cada registro incluye información como la fecha y el número de nuevos casos reportados.</a:t>
            </a:r>
          </a:p>
          <a:p>
            <a:pPr marL="0" indent="0">
              <a:buNone/>
            </a:pPr>
            <a:endParaRPr lang="es-PA">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848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599" y="643467"/>
            <a:ext cx="4682039" cy="1728044"/>
          </a:xfrm>
          <a:noFill/>
          <a:ln>
            <a:solidFill>
              <a:schemeClr val="bg1"/>
            </a:solidFill>
          </a:ln>
        </p:spPr>
        <p:txBody>
          <a:bodyPr wrap="square">
            <a:normAutofit/>
          </a:bodyPr>
          <a:lstStyle/>
          <a:p>
            <a:r>
              <a:rPr lang="es-PA">
                <a:solidFill>
                  <a:schemeClr val="bg1"/>
                </a:solidFill>
              </a:rPr>
              <a:t>Modelo ARIMA</a:t>
            </a:r>
          </a:p>
        </p:txBody>
      </p:sp>
      <p:sp>
        <p:nvSpPr>
          <p:cNvPr id="3" name="Content Placeholder 2"/>
          <p:cNvSpPr>
            <a:spLocks noGrp="1"/>
          </p:cNvSpPr>
          <p:nvPr>
            <p:ph idx="1"/>
          </p:nvPr>
        </p:nvSpPr>
        <p:spPr>
          <a:xfrm>
            <a:off x="482600" y="2638044"/>
            <a:ext cx="4682036" cy="3415622"/>
          </a:xfrm>
        </p:spPr>
        <p:txBody>
          <a:bodyPr>
            <a:normAutofit/>
          </a:bodyPr>
          <a:lstStyle/>
          <a:p>
            <a:r>
              <a:rPr lang="es-PA">
                <a:solidFill>
                  <a:schemeClr val="bg1"/>
                </a:solidFill>
              </a:rPr>
              <a:t>ARIMA es un modelo popular para series temporales. En este proyecto se utilizó ARIMA(1,1,1), lo que significa un término autoregresivo de primer orden, una diferenciación y un componente de media móvil.</a:t>
            </a:r>
          </a:p>
          <a:p>
            <a:r>
              <a:rPr lang="es-PA">
                <a:solidFill>
                  <a:schemeClr val="bg1"/>
                </a:solidFill>
              </a:rPr>
              <a:t>Predicciones: Se generaron predicciones para los próximos 30 días, comparadas con los valores reales.</a:t>
            </a:r>
          </a:p>
        </p:txBody>
      </p:sp>
      <p:pic>
        <p:nvPicPr>
          <p:cNvPr id="5" name="Imagen 4">
            <a:extLst>
              <a:ext uri="{FF2B5EF4-FFF2-40B4-BE49-F238E27FC236}">
                <a16:creationId xmlns:a16="http://schemas.microsoft.com/office/drawing/2014/main" id="{7C82158A-1B22-BCBD-D746-85D170BD7727}"/>
              </a:ext>
            </a:extLst>
          </p:cNvPr>
          <p:cNvPicPr>
            <a:picLocks noChangeAspect="1"/>
          </p:cNvPicPr>
          <p:nvPr/>
        </p:nvPicPr>
        <p:blipFill>
          <a:blip r:embed="rId2"/>
          <a:srcRect r="46394" b="4"/>
          <a:stretch/>
        </p:blipFill>
        <p:spPr>
          <a:xfrm>
            <a:off x="6489829" y="638946"/>
            <a:ext cx="1778496" cy="2629187"/>
          </a:xfrm>
          <a:prstGeom prst="rect">
            <a:avLst/>
          </a:prstGeom>
        </p:spPr>
      </p:pic>
      <p:pic>
        <p:nvPicPr>
          <p:cNvPr id="6" name="Imagen 5">
            <a:extLst>
              <a:ext uri="{FF2B5EF4-FFF2-40B4-BE49-F238E27FC236}">
                <a16:creationId xmlns:a16="http://schemas.microsoft.com/office/drawing/2014/main" id="{5942196A-A1A1-4286-02F7-F636C509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6756" y="3917730"/>
            <a:ext cx="2564643" cy="180807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9144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3781241"/>
            <a:ext cx="5797296" cy="855406"/>
          </a:xfrm>
          <a:noFill/>
          <a:ln>
            <a:solidFill>
              <a:schemeClr val="bg1"/>
            </a:solidFill>
          </a:ln>
        </p:spPr>
        <p:txBody>
          <a:bodyPr>
            <a:normAutofit/>
          </a:bodyPr>
          <a:lstStyle/>
          <a:p>
            <a:r>
              <a:rPr lang="es-PA" sz="2100">
                <a:solidFill>
                  <a:schemeClr val="bg1"/>
                </a:solidFill>
              </a:rPr>
              <a:t>Modelo Holt-Winters</a:t>
            </a:r>
          </a:p>
        </p:txBody>
      </p:sp>
      <p:pic>
        <p:nvPicPr>
          <p:cNvPr id="5" name="Imagen 4">
            <a:extLst>
              <a:ext uri="{FF2B5EF4-FFF2-40B4-BE49-F238E27FC236}">
                <a16:creationId xmlns:a16="http://schemas.microsoft.com/office/drawing/2014/main" id="{A5AA9FE9-3907-E130-6739-0EF3FBD16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11167" y="478085"/>
            <a:ext cx="3251200" cy="2472827"/>
          </a:xfrm>
          <a:prstGeom prst="rect">
            <a:avLst/>
          </a:prstGeom>
          <a:noFill/>
        </p:spPr>
      </p:pic>
      <p:pic>
        <p:nvPicPr>
          <p:cNvPr id="4" name="Imagen 3">
            <a:extLst>
              <a:ext uri="{FF2B5EF4-FFF2-40B4-BE49-F238E27FC236}">
                <a16:creationId xmlns:a16="http://schemas.microsoft.com/office/drawing/2014/main" id="{23A92E24-9C6E-8B57-A690-0815FA751E46}"/>
              </a:ext>
            </a:extLst>
          </p:cNvPr>
          <p:cNvPicPr>
            <a:picLocks noChangeAspect="1"/>
          </p:cNvPicPr>
          <p:nvPr/>
        </p:nvPicPr>
        <p:blipFill>
          <a:blip r:embed="rId3"/>
          <a:stretch>
            <a:fillRect/>
          </a:stretch>
        </p:blipFill>
        <p:spPr>
          <a:xfrm>
            <a:off x="5787984" y="426447"/>
            <a:ext cx="1082565" cy="2576104"/>
          </a:xfrm>
          <a:prstGeom prst="rect">
            <a:avLst/>
          </a:prstGeom>
        </p:spPr>
      </p:pic>
      <p:sp>
        <p:nvSpPr>
          <p:cNvPr id="3" name="Content Placeholder 2"/>
          <p:cNvSpPr>
            <a:spLocks noGrp="1"/>
          </p:cNvSpPr>
          <p:nvPr>
            <p:ph idx="1"/>
          </p:nvPr>
        </p:nvSpPr>
        <p:spPr>
          <a:xfrm>
            <a:off x="1678809" y="4846076"/>
            <a:ext cx="5786382" cy="1271556"/>
          </a:xfrm>
        </p:spPr>
        <p:txBody>
          <a:bodyPr>
            <a:normAutofit/>
          </a:bodyPr>
          <a:lstStyle/>
          <a:p>
            <a:pPr>
              <a:lnSpc>
                <a:spcPct val="90000"/>
              </a:lnSpc>
            </a:pPr>
            <a:r>
              <a:rPr lang="es-PA" sz="1500">
                <a:solidFill>
                  <a:schemeClr val="bg1"/>
                </a:solidFill>
              </a:rPr>
              <a:t>Holt-Winters es un modelo de suavizamiento exponencial que se adapta bien a datos con tendencia y estacionalidad. Se utilizó una tendencia aditiva y estacionalidad semanal.</a:t>
            </a:r>
          </a:p>
          <a:p>
            <a:pPr>
              <a:lnSpc>
                <a:spcPct val="90000"/>
              </a:lnSpc>
            </a:pPr>
            <a:r>
              <a:rPr lang="es-PA" sz="1500">
                <a:solidFill>
                  <a:schemeClr val="bg1"/>
                </a:solidFill>
              </a:rPr>
              <a:t>Predicciones: Se generaron predicciones para los próximos 30 días con tendencia y estacionalidad.</a:t>
            </a:r>
          </a:p>
        </p:txBody>
      </p:sp>
      <p:sp>
        <p:nvSpPr>
          <p:cNvPr id="6" name="CuadroTexto 5">
            <a:extLst>
              <a:ext uri="{FF2B5EF4-FFF2-40B4-BE49-F238E27FC236}">
                <a16:creationId xmlns:a16="http://schemas.microsoft.com/office/drawing/2014/main" id="{08A2469B-40E4-C0F2-2DCE-0C0BC9B60793}"/>
              </a:ext>
            </a:extLst>
          </p:cNvPr>
          <p:cNvSpPr txBox="1"/>
          <p:nvPr/>
        </p:nvSpPr>
        <p:spPr>
          <a:xfrm>
            <a:off x="1853789" y="2950912"/>
            <a:ext cx="1965956" cy="276999"/>
          </a:xfrm>
          <a:prstGeom prst="rect">
            <a:avLst/>
          </a:prstGeom>
          <a:noFill/>
        </p:spPr>
        <p:txBody>
          <a:bodyPr wrap="square" rtlCol="0">
            <a:spAutoFit/>
          </a:bodyPr>
          <a:lstStyle/>
          <a:p>
            <a:r>
              <a:rPr lang="es-PA" sz="1200" dirty="0"/>
              <a:t>Gráfico de las predicciones </a:t>
            </a:r>
          </a:p>
        </p:txBody>
      </p:sp>
      <p:sp>
        <p:nvSpPr>
          <p:cNvPr id="7" name="CuadroTexto 6">
            <a:extLst>
              <a:ext uri="{FF2B5EF4-FFF2-40B4-BE49-F238E27FC236}">
                <a16:creationId xmlns:a16="http://schemas.microsoft.com/office/drawing/2014/main" id="{A24E21AB-7B41-29EB-3333-6718562F97DD}"/>
              </a:ext>
            </a:extLst>
          </p:cNvPr>
          <p:cNvSpPr txBox="1"/>
          <p:nvPr/>
        </p:nvSpPr>
        <p:spPr>
          <a:xfrm>
            <a:off x="5515571" y="2968766"/>
            <a:ext cx="1627389" cy="276999"/>
          </a:xfrm>
          <a:prstGeom prst="rect">
            <a:avLst/>
          </a:prstGeom>
          <a:noFill/>
        </p:spPr>
        <p:txBody>
          <a:bodyPr wrap="square" rtlCol="0">
            <a:spAutoFit/>
          </a:bodyPr>
          <a:lstStyle/>
          <a:p>
            <a:r>
              <a:rPr lang="es-PA" sz="1200" dirty="0"/>
              <a:t>Resultados del modelo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0" y="643467"/>
            <a:ext cx="2522980" cy="1728044"/>
          </a:xfrm>
          <a:noFill/>
          <a:ln>
            <a:solidFill>
              <a:schemeClr val="bg1"/>
            </a:solidFill>
          </a:ln>
        </p:spPr>
        <p:txBody>
          <a:bodyPr wrap="square">
            <a:normAutofit/>
          </a:bodyPr>
          <a:lstStyle/>
          <a:p>
            <a:r>
              <a:rPr lang="es-PA" sz="1800">
                <a:solidFill>
                  <a:schemeClr val="bg1"/>
                </a:solidFill>
              </a:rPr>
              <a:t>Evaluación del Rendimiento de los Modelos</a:t>
            </a:r>
          </a:p>
        </p:txBody>
      </p:sp>
      <p:sp>
        <p:nvSpPr>
          <p:cNvPr id="3" name="Content Placeholder 2"/>
          <p:cNvSpPr>
            <a:spLocks noGrp="1"/>
          </p:cNvSpPr>
          <p:nvPr>
            <p:ph idx="1"/>
          </p:nvPr>
        </p:nvSpPr>
        <p:spPr>
          <a:xfrm>
            <a:off x="482601" y="2638044"/>
            <a:ext cx="2522980" cy="3415622"/>
          </a:xfrm>
        </p:spPr>
        <p:txBody>
          <a:bodyPr>
            <a:normAutofit/>
          </a:bodyPr>
          <a:lstStyle/>
          <a:p>
            <a:pPr algn="just">
              <a:lnSpc>
                <a:spcPct val="90000"/>
              </a:lnSpc>
            </a:pPr>
            <a:r>
              <a:rPr lang="es-PA" sz="1500" dirty="0">
                <a:solidFill>
                  <a:schemeClr val="bg1"/>
                </a:solidFill>
              </a:rPr>
              <a:t>Holt-Winters es el más adecuado de los dos para predecir los casos diarios de viruela del mono, según las métricas evaluadas. No obstante, se observan altos errores porcentuales en ambos modelos, lo que sugiere que se podrían explorar otros modelos, como SARIMA o modelos que incluyan variables exógenas, para mejorar aún más la precisión de las predicciones.</a:t>
            </a:r>
          </a:p>
        </p:txBody>
      </p:sp>
      <p:pic>
        <p:nvPicPr>
          <p:cNvPr id="4" name="Imagen 3">
            <a:extLst>
              <a:ext uri="{FF2B5EF4-FFF2-40B4-BE49-F238E27FC236}">
                <a16:creationId xmlns:a16="http://schemas.microsoft.com/office/drawing/2014/main" id="{CD294714-88AC-3C8C-924D-16367F7D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73322" y="1889402"/>
            <a:ext cx="4688077" cy="291832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443035"/>
            <a:ext cx="2978949"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r>
              <a:rPr lang="es-PA" sz="1200">
                <a:solidFill>
                  <a:srgbClr val="FFFFFF"/>
                </a:solidFill>
              </a:rPr>
              <a:t>Conclusiones</a:t>
            </a:r>
          </a:p>
        </p:txBody>
      </p:sp>
      <p:sp>
        <p:nvSpPr>
          <p:cNvPr id="3" name="Content Placeholder 2"/>
          <p:cNvSpPr>
            <a:spLocks noGrp="1"/>
          </p:cNvSpPr>
          <p:nvPr>
            <p:ph idx="1"/>
          </p:nvPr>
        </p:nvSpPr>
        <p:spPr>
          <a:xfrm>
            <a:off x="4193771" y="1402080"/>
            <a:ext cx="4223116" cy="4053840"/>
          </a:xfrm>
        </p:spPr>
        <p:txBody>
          <a:bodyPr anchor="ctr">
            <a:normAutofit fontScale="85000" lnSpcReduction="10000"/>
          </a:bodyPr>
          <a:lstStyle/>
          <a:p>
            <a:pPr algn="just"/>
            <a:r>
              <a:rPr lang="es-PA" dirty="0"/>
              <a:t>En este proyecto, se analizaron los casos globales de viruela del mono utilizando dos modelos predictivos principales: ARIMA y Holt-Winters. El modelo ARIMA mostró un mejor rendimiento general en la predicción de los casos futuros, mientras que el modelo Holt-Winters capturó de manera más eficiente ciertos patrones de estacionalidad, aunque no tan precisa en las predicciones a largo plazo.</a:t>
            </a:r>
            <a:endParaRPr dirty="0"/>
          </a:p>
          <a:p>
            <a:pPr algn="just"/>
            <a:r>
              <a:rPr lang="es-PA" dirty="0"/>
              <a:t>Para futuras mejoras, se podrían considerar:</a:t>
            </a:r>
          </a:p>
          <a:p>
            <a:pPr lvl="1" algn="just"/>
            <a:r>
              <a:rPr lang="es-PA" dirty="0"/>
              <a:t>Ajustes adicionales en los componentes estacionales de los modelos.</a:t>
            </a:r>
          </a:p>
          <a:p>
            <a:pPr lvl="1" algn="just"/>
            <a:r>
              <a:rPr lang="es-PA" dirty="0"/>
              <a:t>Implementar otros modelos como SARIMA para capturar estacionalidad y variabilidad de manera más precisa.</a:t>
            </a:r>
          </a:p>
          <a:p>
            <a:pPr lvl="1" algn="just"/>
            <a:r>
              <a:rPr lang="es-PA" dirty="0"/>
              <a:t>Incluir variables exógenas que puedan influir en los casos, como políticas de salud pública.</a:t>
            </a:r>
          </a:p>
          <a:p>
            <a:pPr algn="just"/>
            <a:endParaRPr lang="es-PA" dirty="0"/>
          </a:p>
        </p:txBody>
      </p:sp>
    </p:spTree>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22</TotalTime>
  <Words>403</Words>
  <Application>Microsoft Macintosh PowerPoint</Application>
  <PresentationFormat>Presentación en pantalla (4:3)</PresentationFormat>
  <Paragraphs>26</Paragraphs>
  <Slides>8</Slides>
  <Notes>0</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Paquete</vt:lpstr>
      <vt:lpstr>Análisis de Modelos Predictivos para Casos de Viruela del Mono</vt:lpstr>
      <vt:lpstr>Introducción</vt:lpstr>
      <vt:lpstr>VIDEO EXPLICATIVO</vt:lpstr>
      <vt:lpstr>Análisis Exploratorio de Datos (EDA)</vt:lpstr>
      <vt:lpstr>Modelo ARIMA</vt:lpstr>
      <vt:lpstr>Modelo Holt-Winters</vt:lpstr>
      <vt:lpstr>Evaluación del Rendimiento de los Modelos</vt:lpstr>
      <vt:lpstr>Conclusiones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MOISES ANDRION</cp:lastModifiedBy>
  <cp:revision>2</cp:revision>
  <dcterms:created xsi:type="dcterms:W3CDTF">2013-01-27T09:14:16Z</dcterms:created>
  <dcterms:modified xsi:type="dcterms:W3CDTF">2024-09-08T02:19:38Z</dcterms:modified>
  <cp:category/>
</cp:coreProperties>
</file>