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7"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7" r:id="rId51"/>
    <p:sldId id="308" r:id="rId52"/>
    <p:sldId id="306"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AA08C416-0485-4D48-9F8F-AACF0AF590C7}" type="datetimeFigureOut">
              <a:rPr lang="ru-RU" smtClean="0"/>
              <a:t>19.03.2022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CD3095A-ECDC-4DD4-AE8E-BE9CA57CE4AF}" type="slidenum">
              <a:rPr lang="ru-RU" smtClean="0"/>
              <a:t>‹#›</a:t>
            </a:fld>
            <a:endParaRPr lang="ru-RU"/>
          </a:p>
        </p:txBody>
      </p:sp>
    </p:spTree>
    <p:extLst>
      <p:ext uri="{BB962C8B-B14F-4D97-AF65-F5344CB8AC3E}">
        <p14:creationId xmlns:p14="http://schemas.microsoft.com/office/powerpoint/2010/main" val="74540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A08C416-0485-4D48-9F8F-AACF0AF590C7}" type="datetimeFigureOut">
              <a:rPr lang="ru-RU" smtClean="0"/>
              <a:t>19.03.2022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CD3095A-ECDC-4DD4-AE8E-BE9CA57CE4AF}" type="slidenum">
              <a:rPr lang="ru-RU" smtClean="0"/>
              <a:t>‹#›</a:t>
            </a:fld>
            <a:endParaRPr lang="ru-RU"/>
          </a:p>
        </p:txBody>
      </p:sp>
    </p:spTree>
    <p:extLst>
      <p:ext uri="{BB962C8B-B14F-4D97-AF65-F5344CB8AC3E}">
        <p14:creationId xmlns:p14="http://schemas.microsoft.com/office/powerpoint/2010/main" val="159394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A08C416-0485-4D48-9F8F-AACF0AF590C7}" type="datetimeFigureOut">
              <a:rPr lang="ru-RU" smtClean="0"/>
              <a:t>19.03.2022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CD3095A-ECDC-4DD4-AE8E-BE9CA57CE4AF}" type="slidenum">
              <a:rPr lang="ru-RU" smtClean="0"/>
              <a:t>‹#›</a:t>
            </a:fld>
            <a:endParaRPr lang="ru-RU"/>
          </a:p>
        </p:txBody>
      </p:sp>
    </p:spTree>
    <p:extLst>
      <p:ext uri="{BB962C8B-B14F-4D97-AF65-F5344CB8AC3E}">
        <p14:creationId xmlns:p14="http://schemas.microsoft.com/office/powerpoint/2010/main" val="2183272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A08C416-0485-4D48-9F8F-AACF0AF590C7}" type="datetimeFigureOut">
              <a:rPr lang="ru-RU" smtClean="0"/>
              <a:t>19.03.2022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CD3095A-ECDC-4DD4-AE8E-BE9CA57CE4AF}" type="slidenum">
              <a:rPr lang="ru-RU" smtClean="0"/>
              <a:t>‹#›</a:t>
            </a:fld>
            <a:endParaRPr lang="ru-RU"/>
          </a:p>
        </p:txBody>
      </p:sp>
    </p:spTree>
    <p:extLst>
      <p:ext uri="{BB962C8B-B14F-4D97-AF65-F5344CB8AC3E}">
        <p14:creationId xmlns:p14="http://schemas.microsoft.com/office/powerpoint/2010/main" val="337168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AA08C416-0485-4D48-9F8F-AACF0AF590C7}" type="datetimeFigureOut">
              <a:rPr lang="ru-RU" smtClean="0"/>
              <a:t>19.03.2022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CD3095A-ECDC-4DD4-AE8E-BE9CA57CE4AF}" type="slidenum">
              <a:rPr lang="ru-RU" smtClean="0"/>
              <a:t>‹#›</a:t>
            </a:fld>
            <a:endParaRPr lang="ru-RU"/>
          </a:p>
        </p:txBody>
      </p:sp>
    </p:spTree>
    <p:extLst>
      <p:ext uri="{BB962C8B-B14F-4D97-AF65-F5344CB8AC3E}">
        <p14:creationId xmlns:p14="http://schemas.microsoft.com/office/powerpoint/2010/main" val="321456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AA08C416-0485-4D48-9F8F-AACF0AF590C7}" type="datetimeFigureOut">
              <a:rPr lang="ru-RU" smtClean="0"/>
              <a:t>19.03.2022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CD3095A-ECDC-4DD4-AE8E-BE9CA57CE4AF}" type="slidenum">
              <a:rPr lang="ru-RU" smtClean="0"/>
              <a:t>‹#›</a:t>
            </a:fld>
            <a:endParaRPr lang="ru-RU"/>
          </a:p>
        </p:txBody>
      </p:sp>
    </p:spTree>
    <p:extLst>
      <p:ext uri="{BB962C8B-B14F-4D97-AF65-F5344CB8AC3E}">
        <p14:creationId xmlns:p14="http://schemas.microsoft.com/office/powerpoint/2010/main" val="1251557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AA08C416-0485-4D48-9F8F-AACF0AF590C7}" type="datetimeFigureOut">
              <a:rPr lang="ru-RU" smtClean="0"/>
              <a:t>19.03.2022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CD3095A-ECDC-4DD4-AE8E-BE9CA57CE4AF}" type="slidenum">
              <a:rPr lang="ru-RU" smtClean="0"/>
              <a:t>‹#›</a:t>
            </a:fld>
            <a:endParaRPr lang="ru-RU"/>
          </a:p>
        </p:txBody>
      </p:sp>
    </p:spTree>
    <p:extLst>
      <p:ext uri="{BB962C8B-B14F-4D97-AF65-F5344CB8AC3E}">
        <p14:creationId xmlns:p14="http://schemas.microsoft.com/office/powerpoint/2010/main" val="243871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AA08C416-0485-4D48-9F8F-AACF0AF590C7}" type="datetimeFigureOut">
              <a:rPr lang="ru-RU" smtClean="0"/>
              <a:t>19.03.2022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CD3095A-ECDC-4DD4-AE8E-BE9CA57CE4AF}" type="slidenum">
              <a:rPr lang="ru-RU" smtClean="0"/>
              <a:t>‹#›</a:t>
            </a:fld>
            <a:endParaRPr lang="ru-RU"/>
          </a:p>
        </p:txBody>
      </p:sp>
    </p:spTree>
    <p:extLst>
      <p:ext uri="{BB962C8B-B14F-4D97-AF65-F5344CB8AC3E}">
        <p14:creationId xmlns:p14="http://schemas.microsoft.com/office/powerpoint/2010/main" val="252056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A08C416-0485-4D48-9F8F-AACF0AF590C7}" type="datetimeFigureOut">
              <a:rPr lang="ru-RU" smtClean="0"/>
              <a:t>19.03.2022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CD3095A-ECDC-4DD4-AE8E-BE9CA57CE4AF}" type="slidenum">
              <a:rPr lang="ru-RU" smtClean="0"/>
              <a:t>‹#›</a:t>
            </a:fld>
            <a:endParaRPr lang="ru-RU"/>
          </a:p>
        </p:txBody>
      </p:sp>
    </p:spTree>
    <p:extLst>
      <p:ext uri="{BB962C8B-B14F-4D97-AF65-F5344CB8AC3E}">
        <p14:creationId xmlns:p14="http://schemas.microsoft.com/office/powerpoint/2010/main" val="2166804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AA08C416-0485-4D48-9F8F-AACF0AF590C7}" type="datetimeFigureOut">
              <a:rPr lang="ru-RU" smtClean="0"/>
              <a:t>19.03.2022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CD3095A-ECDC-4DD4-AE8E-BE9CA57CE4AF}" type="slidenum">
              <a:rPr lang="ru-RU" smtClean="0"/>
              <a:t>‹#›</a:t>
            </a:fld>
            <a:endParaRPr lang="ru-RU"/>
          </a:p>
        </p:txBody>
      </p:sp>
    </p:spTree>
    <p:extLst>
      <p:ext uri="{BB962C8B-B14F-4D97-AF65-F5344CB8AC3E}">
        <p14:creationId xmlns:p14="http://schemas.microsoft.com/office/powerpoint/2010/main" val="2021150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AA08C416-0485-4D48-9F8F-AACF0AF590C7}" type="datetimeFigureOut">
              <a:rPr lang="ru-RU" smtClean="0"/>
              <a:t>19.03.2022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CD3095A-ECDC-4DD4-AE8E-BE9CA57CE4AF}" type="slidenum">
              <a:rPr lang="ru-RU" smtClean="0"/>
              <a:t>‹#›</a:t>
            </a:fld>
            <a:endParaRPr lang="ru-RU"/>
          </a:p>
        </p:txBody>
      </p:sp>
    </p:spTree>
    <p:extLst>
      <p:ext uri="{BB962C8B-B14F-4D97-AF65-F5344CB8AC3E}">
        <p14:creationId xmlns:p14="http://schemas.microsoft.com/office/powerpoint/2010/main" val="1972370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8C416-0485-4D48-9F8F-AACF0AF590C7}" type="datetimeFigureOut">
              <a:rPr lang="ru-RU" smtClean="0"/>
              <a:t>19.03.2022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D3095A-ECDC-4DD4-AE8E-BE9CA57CE4AF}" type="slidenum">
              <a:rPr lang="ru-RU" smtClean="0"/>
              <a:t>‹#›</a:t>
            </a:fld>
            <a:endParaRPr lang="ru-RU"/>
          </a:p>
        </p:txBody>
      </p:sp>
    </p:spTree>
    <p:extLst>
      <p:ext uri="{BB962C8B-B14F-4D97-AF65-F5344CB8AC3E}">
        <p14:creationId xmlns:p14="http://schemas.microsoft.com/office/powerpoint/2010/main" val="2366096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u.wikipedia.org/wiki/%D0%9E%D0%B4%D0%BD%D0%BE%D1%80%D0%B0%D0%B7%D0%BE%D0%B2%D1%8B%D0%B9_%D0%BF%D0%B0%D1%80%D0%BE%D0%BB%D1%8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rtfm.co.ua/what-is-saml-obzor-struktura-i-trassirovka-zaprosov-na-primere-jenkins-i-okta-saml-sso/#SAML_profiles"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 Аутентификация </a:t>
            </a:r>
            <a:br>
              <a:rPr lang="ru-RU" dirty="0"/>
            </a:br>
            <a:r>
              <a:rPr lang="ru-RU" dirty="0"/>
              <a:t>для веб-приложений</a:t>
            </a:r>
          </a:p>
        </p:txBody>
      </p:sp>
      <p:sp>
        <p:nvSpPr>
          <p:cNvPr id="3" name="Подзаголовок 2"/>
          <p:cNvSpPr>
            <a:spLocks noGrp="1"/>
          </p:cNvSpPr>
          <p:nvPr>
            <p:ph type="subTitle" idx="1"/>
          </p:nvPr>
        </p:nvSpPr>
        <p:spPr/>
        <p:txBody>
          <a:bodyPr/>
          <a:lstStyle/>
          <a:p>
            <a:r>
              <a:rPr lang="ru-RU" dirty="0"/>
              <a:t>Теория, протоколы, стандарты.</a:t>
            </a:r>
          </a:p>
        </p:txBody>
      </p:sp>
    </p:spTree>
    <p:extLst>
      <p:ext uri="{BB962C8B-B14F-4D97-AF65-F5344CB8AC3E}">
        <p14:creationId xmlns:p14="http://schemas.microsoft.com/office/powerpoint/2010/main" val="316148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A137-E207-48C8-B0F1-8A29EC281C0C}"/>
              </a:ext>
            </a:extLst>
          </p:cNvPr>
          <p:cNvSpPr>
            <a:spLocks noGrp="1"/>
          </p:cNvSpPr>
          <p:nvPr>
            <p:ph type="title"/>
          </p:nvPr>
        </p:nvSpPr>
        <p:spPr/>
        <p:txBody>
          <a:bodyPr>
            <a:normAutofit/>
          </a:bodyPr>
          <a:lstStyle/>
          <a:p>
            <a:r>
              <a:rPr lang="ru-RU" sz="4000" b="1" i="0" dirty="0">
                <a:solidFill>
                  <a:srgbClr val="4C6FB7"/>
                </a:solidFill>
                <a:effectLst/>
                <a:latin typeface="inherit"/>
              </a:rPr>
              <a:t>Однофакторная двухэтапная аутентификация</a:t>
            </a:r>
            <a:endParaRPr lang="en-US" sz="4000" dirty="0"/>
          </a:p>
        </p:txBody>
      </p:sp>
      <p:sp>
        <p:nvSpPr>
          <p:cNvPr id="3" name="Content Placeholder 2">
            <a:extLst>
              <a:ext uri="{FF2B5EF4-FFF2-40B4-BE49-F238E27FC236}">
                <a16:creationId xmlns:a16="http://schemas.microsoft.com/office/drawing/2014/main" id="{9C93DC23-A8EA-477E-AEEC-BD1F8B57FB3E}"/>
              </a:ext>
            </a:extLst>
          </p:cNvPr>
          <p:cNvSpPr>
            <a:spLocks noGrp="1"/>
          </p:cNvSpPr>
          <p:nvPr>
            <p:ph idx="1"/>
          </p:nvPr>
        </p:nvSpPr>
        <p:spPr>
          <a:xfrm>
            <a:off x="838200" y="1736848"/>
            <a:ext cx="10515600" cy="4351338"/>
          </a:xfrm>
        </p:spPr>
        <p:txBody>
          <a:bodyPr/>
          <a:lstStyle/>
          <a:p>
            <a:pPr marL="0" indent="0">
              <a:buNone/>
            </a:pPr>
            <a:r>
              <a:rPr lang="ru-RU" dirty="0">
                <a:solidFill>
                  <a:srgbClr val="3C454C"/>
                </a:solidFill>
                <a:latin typeface="Roboto-Regular"/>
              </a:rPr>
              <a:t>М</a:t>
            </a:r>
            <a:r>
              <a:rPr lang="ru-RU" b="0" i="0" dirty="0">
                <a:solidFill>
                  <a:srgbClr val="3C454C"/>
                </a:solidFill>
                <a:effectLst/>
                <a:latin typeface="Roboto-Regular"/>
              </a:rPr>
              <a:t>ногоэтапная проверка, добавляет дополнительный уровень безопасности к уже существующей модели логин/пароль. Теперь, для входа в систему, каждый пользователь должен будет ввести уникальный код, который будет сгенерирован для него специальным приложением или отправлен, например, через SMS.</a:t>
            </a:r>
            <a:endParaRPr lang="en-US" dirty="0"/>
          </a:p>
        </p:txBody>
      </p:sp>
      <p:pic>
        <p:nvPicPr>
          <p:cNvPr id="1026" name="Picture 2">
            <a:extLst>
              <a:ext uri="{FF2B5EF4-FFF2-40B4-BE49-F238E27FC236}">
                <a16:creationId xmlns:a16="http://schemas.microsoft.com/office/drawing/2014/main" id="{77F7518D-4AD6-4039-8AB5-08077EC46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86" y="4385570"/>
            <a:ext cx="11131827" cy="2032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57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3BC74-FFC5-4462-B3E7-F1E7D6553A75}"/>
              </a:ext>
            </a:extLst>
          </p:cNvPr>
          <p:cNvSpPr>
            <a:spLocks noGrp="1"/>
          </p:cNvSpPr>
          <p:nvPr>
            <p:ph type="title"/>
          </p:nvPr>
        </p:nvSpPr>
        <p:spPr/>
        <p:txBody>
          <a:bodyPr/>
          <a:lstStyle/>
          <a:p>
            <a:r>
              <a:rPr lang="ru-RU" dirty="0"/>
              <a:t>Выбор технологии аутентификации</a:t>
            </a:r>
            <a:endParaRPr lang="en-US" dirty="0"/>
          </a:p>
        </p:txBody>
      </p:sp>
      <p:sp>
        <p:nvSpPr>
          <p:cNvPr id="3" name="Content Placeholder 2">
            <a:extLst>
              <a:ext uri="{FF2B5EF4-FFF2-40B4-BE49-F238E27FC236}">
                <a16:creationId xmlns:a16="http://schemas.microsoft.com/office/drawing/2014/main" id="{33C80FE5-B1DB-4D14-9774-842F4C7B5D29}"/>
              </a:ext>
            </a:extLst>
          </p:cNvPr>
          <p:cNvSpPr>
            <a:spLocks noGrp="1"/>
          </p:cNvSpPr>
          <p:nvPr>
            <p:ph idx="1"/>
          </p:nvPr>
        </p:nvSpPr>
        <p:spPr/>
        <p:txBody>
          <a:bodyPr/>
          <a:lstStyle/>
          <a:p>
            <a:pPr marL="0" indent="0">
              <a:buNone/>
            </a:pPr>
            <a:r>
              <a:rPr lang="ru-RU" b="0" i="0" dirty="0">
                <a:solidFill>
                  <a:srgbClr val="202122"/>
                </a:solidFill>
                <a:effectLst/>
                <a:latin typeface="Arial" panose="020B0604020202020204" pitchFamily="34" charset="0"/>
              </a:rPr>
              <a:t>Выбирая для системы тот или иной фактор или способ аутентификации, необходимо, прежде всего, отталкиваться от требуемой степени защищенности, стоимости построения системы, обеспечения мобильности субъекта.</a:t>
            </a:r>
            <a:endParaRPr lang="en-US" dirty="0"/>
          </a:p>
        </p:txBody>
      </p:sp>
    </p:spTree>
    <p:extLst>
      <p:ext uri="{BB962C8B-B14F-4D97-AF65-F5344CB8AC3E}">
        <p14:creationId xmlns:p14="http://schemas.microsoft.com/office/powerpoint/2010/main" val="2825925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5D02-02A2-4431-86D8-19351649F8C8}"/>
              </a:ext>
            </a:extLst>
          </p:cNvPr>
          <p:cNvSpPr>
            <a:spLocks noGrp="1"/>
          </p:cNvSpPr>
          <p:nvPr>
            <p:ph type="title"/>
          </p:nvPr>
        </p:nvSpPr>
        <p:spPr/>
        <p:txBody>
          <a:bodyPr/>
          <a:lstStyle/>
          <a:p>
            <a:r>
              <a:rPr lang="ru-RU" dirty="0"/>
              <a:t>Выбор технологии аутентификации</a:t>
            </a:r>
            <a:endParaRPr lang="en-US" dirty="0"/>
          </a:p>
        </p:txBody>
      </p:sp>
      <p:sp>
        <p:nvSpPr>
          <p:cNvPr id="3" name="Content Placeholder 2">
            <a:extLst>
              <a:ext uri="{FF2B5EF4-FFF2-40B4-BE49-F238E27FC236}">
                <a16:creationId xmlns:a16="http://schemas.microsoft.com/office/drawing/2014/main" id="{32B73540-E878-48A2-A14A-F7DA8347C207}"/>
              </a:ext>
            </a:extLst>
          </p:cNvPr>
          <p:cNvSpPr>
            <a:spLocks noGrp="1"/>
          </p:cNvSpPr>
          <p:nvPr>
            <p:ph idx="1"/>
          </p:nvPr>
        </p:nvSpPr>
        <p:spPr/>
        <p:txBody>
          <a:bodyPr/>
          <a:lstStyle/>
          <a:p>
            <a:r>
              <a:rPr lang="ru-RU" b="0" i="0" dirty="0">
                <a:solidFill>
                  <a:srgbClr val="202122"/>
                </a:solidFill>
                <a:effectLst/>
                <a:latin typeface="Arial" panose="020B0604020202020204" pitchFamily="34" charset="0"/>
              </a:rPr>
              <a:t>Требуется выполнить аутентификацию для доступа к системе, </a:t>
            </a:r>
            <a:r>
              <a:rPr lang="ru-RU" dirty="0">
                <a:solidFill>
                  <a:srgbClr val="202122"/>
                </a:solidFill>
                <a:latin typeface="Arial" panose="020B0604020202020204" pitchFamily="34" charset="0"/>
              </a:rPr>
              <a:t>где </a:t>
            </a:r>
            <a:r>
              <a:rPr lang="ru-RU" b="0" i="0" dirty="0">
                <a:solidFill>
                  <a:srgbClr val="202122"/>
                </a:solidFill>
                <a:effectLst/>
                <a:latin typeface="Arial" panose="020B0604020202020204" pitchFamily="34" charset="0"/>
              </a:rPr>
              <a:t>кража, взлом, разглашение конфиденциальных сведений </a:t>
            </a:r>
            <a:r>
              <a:rPr lang="ru-RU" b="1" i="0" dirty="0">
                <a:solidFill>
                  <a:srgbClr val="202122"/>
                </a:solidFill>
                <a:effectLst/>
                <a:latin typeface="Arial" panose="020B0604020202020204" pitchFamily="34" charset="0"/>
              </a:rPr>
              <a:t>не будут иметь значительных последствий</a:t>
            </a:r>
          </a:p>
          <a:p>
            <a:r>
              <a:rPr lang="ru-RU" b="0" i="0" dirty="0">
                <a:solidFill>
                  <a:srgbClr val="202122"/>
                </a:solidFill>
                <a:effectLst/>
                <a:latin typeface="Arial" panose="020B0604020202020204" pitchFamily="34" charset="0"/>
              </a:rPr>
              <a:t>Рекомендуется минимальное требование — </a:t>
            </a:r>
            <a:br>
              <a:rPr lang="ru-RU" b="0" i="0" dirty="0">
                <a:solidFill>
                  <a:srgbClr val="202122"/>
                </a:solidFill>
                <a:effectLst/>
                <a:latin typeface="Arial" panose="020B0604020202020204" pitchFamily="34" charset="0"/>
              </a:rPr>
            </a:br>
            <a:r>
              <a:rPr lang="ru-RU" b="0" i="0" dirty="0">
                <a:solidFill>
                  <a:srgbClr val="202122"/>
                </a:solidFill>
                <a:effectLst/>
                <a:latin typeface="Arial" panose="020B0604020202020204" pitchFamily="34" charset="0"/>
              </a:rPr>
              <a:t>использование многоразовых паролей</a:t>
            </a:r>
          </a:p>
          <a:p>
            <a:r>
              <a:rPr lang="ru-RU" dirty="0">
                <a:solidFill>
                  <a:srgbClr val="202122"/>
                </a:solidFill>
                <a:latin typeface="Arial" panose="020B0604020202020204" pitchFamily="34" charset="0"/>
              </a:rPr>
              <a:t>Пример: Регистрация на портале кулинарных рецептов.</a:t>
            </a:r>
            <a:endParaRPr lang="en-US" dirty="0"/>
          </a:p>
        </p:txBody>
      </p:sp>
    </p:spTree>
    <p:extLst>
      <p:ext uri="{BB962C8B-B14F-4D97-AF65-F5344CB8AC3E}">
        <p14:creationId xmlns:p14="http://schemas.microsoft.com/office/powerpoint/2010/main" val="1754754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5D02-02A2-4431-86D8-19351649F8C8}"/>
              </a:ext>
            </a:extLst>
          </p:cNvPr>
          <p:cNvSpPr>
            <a:spLocks noGrp="1"/>
          </p:cNvSpPr>
          <p:nvPr>
            <p:ph type="title"/>
          </p:nvPr>
        </p:nvSpPr>
        <p:spPr/>
        <p:txBody>
          <a:bodyPr/>
          <a:lstStyle/>
          <a:p>
            <a:r>
              <a:rPr lang="ru-RU" dirty="0"/>
              <a:t>Выбор технологии аутентификации</a:t>
            </a:r>
            <a:endParaRPr lang="en-US" dirty="0"/>
          </a:p>
        </p:txBody>
      </p:sp>
      <p:sp>
        <p:nvSpPr>
          <p:cNvPr id="3" name="Content Placeholder 2">
            <a:extLst>
              <a:ext uri="{FF2B5EF4-FFF2-40B4-BE49-F238E27FC236}">
                <a16:creationId xmlns:a16="http://schemas.microsoft.com/office/drawing/2014/main" id="{32B73540-E878-48A2-A14A-F7DA8347C207}"/>
              </a:ext>
            </a:extLst>
          </p:cNvPr>
          <p:cNvSpPr>
            <a:spLocks noGrp="1"/>
          </p:cNvSpPr>
          <p:nvPr>
            <p:ph idx="1"/>
          </p:nvPr>
        </p:nvSpPr>
        <p:spPr/>
        <p:txBody>
          <a:bodyPr/>
          <a:lstStyle/>
          <a:p>
            <a:r>
              <a:rPr lang="ru-RU" b="0" i="0" dirty="0">
                <a:solidFill>
                  <a:srgbClr val="202122"/>
                </a:solidFill>
                <a:effectLst/>
                <a:latin typeface="Arial" panose="020B0604020202020204" pitchFamily="34" charset="0"/>
              </a:rPr>
              <a:t>Требуется выполнить аутентификацию для доступа к системе, где кража, взлом, разглашение конфиденциальных сведений причинят </a:t>
            </a:r>
            <a:r>
              <a:rPr lang="ru-RU" b="1" i="0" dirty="0">
                <a:solidFill>
                  <a:srgbClr val="202122"/>
                </a:solidFill>
                <a:effectLst/>
                <a:latin typeface="Arial" panose="020B0604020202020204" pitchFamily="34" charset="0"/>
              </a:rPr>
              <a:t>небольшой ущерб</a:t>
            </a:r>
          </a:p>
          <a:p>
            <a:r>
              <a:rPr lang="ru-RU" b="0" i="0" dirty="0">
                <a:solidFill>
                  <a:srgbClr val="202122"/>
                </a:solidFill>
                <a:effectLst/>
                <a:latin typeface="Arial" panose="020B0604020202020204" pitchFamily="34" charset="0"/>
              </a:rPr>
              <a:t>Рекомендуется минимальное </a:t>
            </a:r>
            <a:br>
              <a:rPr lang="ru-RU" b="0" i="0" dirty="0">
                <a:solidFill>
                  <a:srgbClr val="202122"/>
                </a:solidFill>
                <a:effectLst/>
                <a:latin typeface="Arial" panose="020B0604020202020204" pitchFamily="34" charset="0"/>
              </a:rPr>
            </a:br>
            <a:r>
              <a:rPr lang="ru-RU" b="0" i="0" dirty="0">
                <a:solidFill>
                  <a:srgbClr val="202122"/>
                </a:solidFill>
                <a:effectLst/>
                <a:latin typeface="Arial" panose="020B0604020202020204" pitchFamily="34" charset="0"/>
              </a:rPr>
              <a:t>требование — </a:t>
            </a:r>
            <a:br>
              <a:rPr lang="ru-RU" b="0" i="0" dirty="0">
                <a:solidFill>
                  <a:srgbClr val="202122"/>
                </a:solidFill>
                <a:effectLst/>
                <a:latin typeface="Arial" panose="020B0604020202020204" pitchFamily="34" charset="0"/>
              </a:rPr>
            </a:br>
            <a:r>
              <a:rPr lang="ru-RU" b="0" i="0" dirty="0">
                <a:solidFill>
                  <a:srgbClr val="202122"/>
                </a:solidFill>
                <a:effectLst/>
                <a:latin typeface="Arial" panose="020B0604020202020204" pitchFamily="34" charset="0"/>
              </a:rPr>
              <a:t>использование </a:t>
            </a:r>
            <a:br>
              <a:rPr lang="ru-RU" b="0" i="0" dirty="0">
                <a:solidFill>
                  <a:srgbClr val="202122"/>
                </a:solidFill>
                <a:effectLst/>
                <a:latin typeface="Arial" panose="020B0604020202020204" pitchFamily="34" charset="0"/>
              </a:rPr>
            </a:br>
            <a:r>
              <a:rPr lang="ru-RU" b="0" i="0" u="sng" dirty="0">
                <a:solidFill>
                  <a:srgbClr val="0645AD"/>
                </a:solidFill>
                <a:effectLst/>
                <a:latin typeface="Arial" panose="020B0604020202020204" pitchFamily="34" charset="0"/>
                <a:hlinkClick r:id="rId2"/>
              </a:rPr>
              <a:t>одноразовых паролей</a:t>
            </a:r>
            <a:endParaRPr lang="ru-RU" b="0" i="0" dirty="0">
              <a:solidFill>
                <a:srgbClr val="202122"/>
              </a:solidFill>
              <a:effectLst/>
              <a:latin typeface="Arial" panose="020B0604020202020204" pitchFamily="34" charset="0"/>
            </a:endParaRPr>
          </a:p>
          <a:p>
            <a:r>
              <a:rPr lang="ru-RU" dirty="0">
                <a:solidFill>
                  <a:srgbClr val="202122"/>
                </a:solidFill>
                <a:latin typeface="Arial" panose="020B0604020202020204" pitchFamily="34" charset="0"/>
              </a:rPr>
              <a:t>Пример: Проведение </a:t>
            </a:r>
            <a:br>
              <a:rPr lang="ru-RU" dirty="0">
                <a:solidFill>
                  <a:srgbClr val="202122"/>
                </a:solidFill>
                <a:latin typeface="Arial" panose="020B0604020202020204" pitchFamily="34" charset="0"/>
              </a:rPr>
            </a:br>
            <a:r>
              <a:rPr lang="ru-RU" dirty="0">
                <a:solidFill>
                  <a:srgbClr val="202122"/>
                </a:solidFill>
                <a:latin typeface="Arial" panose="020B0604020202020204" pitchFamily="34" charset="0"/>
              </a:rPr>
              <a:t>банковских операций.</a:t>
            </a:r>
            <a:endParaRPr lang="en-US" dirty="0"/>
          </a:p>
        </p:txBody>
      </p:sp>
      <p:pic>
        <p:nvPicPr>
          <p:cNvPr id="6" name="Picture 5">
            <a:extLst>
              <a:ext uri="{FF2B5EF4-FFF2-40B4-BE49-F238E27FC236}">
                <a16:creationId xmlns:a16="http://schemas.microsoft.com/office/drawing/2014/main" id="{90E54E85-31AC-4FFE-8E37-9CBE1F0B80A2}"/>
              </a:ext>
            </a:extLst>
          </p:cNvPr>
          <p:cNvPicPr>
            <a:picLocks noChangeAspect="1"/>
          </p:cNvPicPr>
          <p:nvPr/>
        </p:nvPicPr>
        <p:blipFill>
          <a:blip r:embed="rId3"/>
          <a:stretch>
            <a:fillRect/>
          </a:stretch>
        </p:blipFill>
        <p:spPr>
          <a:xfrm>
            <a:off x="6320900" y="3170057"/>
            <a:ext cx="5581198" cy="3528145"/>
          </a:xfrm>
          <a:prstGeom prst="rect">
            <a:avLst/>
          </a:prstGeom>
        </p:spPr>
      </p:pic>
    </p:spTree>
    <p:extLst>
      <p:ext uri="{BB962C8B-B14F-4D97-AF65-F5344CB8AC3E}">
        <p14:creationId xmlns:p14="http://schemas.microsoft.com/office/powerpoint/2010/main" val="92130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5D02-02A2-4431-86D8-19351649F8C8}"/>
              </a:ext>
            </a:extLst>
          </p:cNvPr>
          <p:cNvSpPr>
            <a:spLocks noGrp="1"/>
          </p:cNvSpPr>
          <p:nvPr>
            <p:ph type="title"/>
          </p:nvPr>
        </p:nvSpPr>
        <p:spPr/>
        <p:txBody>
          <a:bodyPr/>
          <a:lstStyle/>
          <a:p>
            <a:r>
              <a:rPr lang="ru-RU" dirty="0"/>
              <a:t>Выбор технологии аутентификации</a:t>
            </a:r>
            <a:endParaRPr lang="en-US" dirty="0"/>
          </a:p>
        </p:txBody>
      </p:sp>
      <p:sp>
        <p:nvSpPr>
          <p:cNvPr id="3" name="Content Placeholder 2">
            <a:extLst>
              <a:ext uri="{FF2B5EF4-FFF2-40B4-BE49-F238E27FC236}">
                <a16:creationId xmlns:a16="http://schemas.microsoft.com/office/drawing/2014/main" id="{32B73540-E878-48A2-A14A-F7DA8347C207}"/>
              </a:ext>
            </a:extLst>
          </p:cNvPr>
          <p:cNvSpPr>
            <a:spLocks noGrp="1"/>
          </p:cNvSpPr>
          <p:nvPr>
            <p:ph idx="1"/>
          </p:nvPr>
        </p:nvSpPr>
        <p:spPr/>
        <p:txBody>
          <a:bodyPr/>
          <a:lstStyle/>
          <a:p>
            <a:r>
              <a:rPr lang="ru-RU" b="0" i="0" dirty="0">
                <a:solidFill>
                  <a:srgbClr val="202122"/>
                </a:solidFill>
                <a:effectLst/>
                <a:latin typeface="Arial" panose="020B0604020202020204" pitchFamily="34" charset="0"/>
              </a:rPr>
              <a:t>Требуется выполнить аутентификацию для доступа к системе, причём кража, взлом, разглашение конфиденциальных сведений причинят </a:t>
            </a:r>
            <a:r>
              <a:rPr lang="ru-RU" b="1" i="0" dirty="0">
                <a:solidFill>
                  <a:srgbClr val="202122"/>
                </a:solidFill>
                <a:effectLst/>
                <a:latin typeface="Arial" panose="020B0604020202020204" pitchFamily="34" charset="0"/>
              </a:rPr>
              <a:t>значительный ущерб</a:t>
            </a:r>
          </a:p>
          <a:p>
            <a:r>
              <a:rPr lang="ru-RU" b="0" i="0" dirty="0">
                <a:solidFill>
                  <a:srgbClr val="202122"/>
                </a:solidFill>
                <a:effectLst/>
                <a:latin typeface="Arial" panose="020B0604020202020204" pitchFamily="34" charset="0"/>
              </a:rPr>
              <a:t>Рекомендуется минимальное требование — </a:t>
            </a:r>
            <a:br>
              <a:rPr lang="ru-RU" b="0" i="0" dirty="0">
                <a:solidFill>
                  <a:srgbClr val="202122"/>
                </a:solidFill>
                <a:effectLst/>
                <a:latin typeface="Arial" panose="020B0604020202020204" pitchFamily="34" charset="0"/>
              </a:rPr>
            </a:br>
            <a:r>
              <a:rPr lang="ru-RU" b="0" i="0" dirty="0">
                <a:solidFill>
                  <a:srgbClr val="202122"/>
                </a:solidFill>
                <a:effectLst/>
                <a:latin typeface="Arial" panose="020B0604020202020204" pitchFamily="34" charset="0"/>
              </a:rPr>
              <a:t>использование </a:t>
            </a:r>
            <a:r>
              <a:rPr lang="ru-RU" dirty="0">
                <a:solidFill>
                  <a:srgbClr val="202122"/>
                </a:solidFill>
                <a:latin typeface="Arial" panose="020B0604020202020204" pitchFamily="34" charset="0"/>
              </a:rPr>
              <a:t>многофакторной аутентификации</a:t>
            </a:r>
            <a:endParaRPr lang="ru-RU" b="0" i="0" dirty="0">
              <a:solidFill>
                <a:srgbClr val="202122"/>
              </a:solidFill>
              <a:effectLst/>
              <a:latin typeface="Arial" panose="020B0604020202020204" pitchFamily="34" charset="0"/>
            </a:endParaRPr>
          </a:p>
          <a:p>
            <a:r>
              <a:rPr lang="ru-RU" dirty="0">
                <a:solidFill>
                  <a:srgbClr val="202122"/>
                </a:solidFill>
                <a:latin typeface="Arial" panose="020B0604020202020204" pitchFamily="34" charset="0"/>
              </a:rPr>
              <a:t>Пример: Проведение </a:t>
            </a:r>
            <a:r>
              <a:rPr lang="ru-RU" b="0" i="0" dirty="0">
                <a:solidFill>
                  <a:srgbClr val="202122"/>
                </a:solidFill>
                <a:effectLst/>
                <a:latin typeface="Arial" panose="020B0604020202020204" pitchFamily="34" charset="0"/>
              </a:rPr>
              <a:t>межбанковских операций на бирже</a:t>
            </a:r>
            <a:r>
              <a:rPr lang="ru-RU" dirty="0">
                <a:solidFill>
                  <a:srgbClr val="202122"/>
                </a:solidFill>
                <a:latin typeface="Arial" panose="020B0604020202020204" pitchFamily="34" charset="0"/>
              </a:rPr>
              <a:t>.</a:t>
            </a:r>
            <a:endParaRPr lang="en-US" dirty="0"/>
          </a:p>
        </p:txBody>
      </p:sp>
    </p:spTree>
    <p:extLst>
      <p:ext uri="{BB962C8B-B14F-4D97-AF65-F5344CB8AC3E}">
        <p14:creationId xmlns:p14="http://schemas.microsoft.com/office/powerpoint/2010/main" val="4009209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9D9D-F157-4CDA-8E51-382287E981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7D3920-99ED-4A77-B3E7-B82D373B6F13}"/>
              </a:ext>
            </a:extLst>
          </p:cNvPr>
          <p:cNvSpPr>
            <a:spLocks noGrp="1"/>
          </p:cNvSpPr>
          <p:nvPr>
            <p:ph idx="1"/>
          </p:nvPr>
        </p:nvSpPr>
        <p:spPr/>
        <p:txBody>
          <a:bodyPr/>
          <a:lstStyle/>
          <a:p>
            <a:endParaRPr lang="en-US"/>
          </a:p>
        </p:txBody>
      </p:sp>
      <p:pic>
        <p:nvPicPr>
          <p:cNvPr id="3074" name="Picture 2" descr="Как подключить Google аутентификацию (2FA), а также другие часто задаваемые  вопросы | Binance">
            <a:extLst>
              <a:ext uri="{FF2B5EF4-FFF2-40B4-BE49-F238E27FC236}">
                <a16:creationId xmlns:a16="http://schemas.microsoft.com/office/drawing/2014/main" id="{4D29C9C7-C3AF-4B15-88E9-2445223FF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3" y="0"/>
            <a:ext cx="117109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582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E40C-490A-49EC-84DA-2EE455751355}"/>
              </a:ext>
            </a:extLst>
          </p:cNvPr>
          <p:cNvSpPr>
            <a:spLocks noGrp="1"/>
          </p:cNvSpPr>
          <p:nvPr>
            <p:ph type="title"/>
          </p:nvPr>
        </p:nvSpPr>
        <p:spPr/>
        <p:txBody>
          <a:bodyPr/>
          <a:lstStyle/>
          <a:p>
            <a:r>
              <a:rPr lang="ru-RU" dirty="0"/>
              <a:t>Ближе к практике</a:t>
            </a:r>
            <a:endParaRPr lang="en-US" dirty="0"/>
          </a:p>
        </p:txBody>
      </p:sp>
      <p:sp>
        <p:nvSpPr>
          <p:cNvPr id="3" name="Content Placeholder 2">
            <a:extLst>
              <a:ext uri="{FF2B5EF4-FFF2-40B4-BE49-F238E27FC236}">
                <a16:creationId xmlns:a16="http://schemas.microsoft.com/office/drawing/2014/main" id="{E9BB88C0-92B0-428D-8B83-E6FE6AB7EBD3}"/>
              </a:ext>
            </a:extLst>
          </p:cNvPr>
          <p:cNvSpPr>
            <a:spLocks noGrp="1"/>
          </p:cNvSpPr>
          <p:nvPr>
            <p:ph idx="1"/>
          </p:nvPr>
        </p:nvSpPr>
        <p:spPr/>
        <p:txBody>
          <a:bodyPr/>
          <a:lstStyle/>
          <a:p>
            <a:pPr marL="0" indent="0">
              <a:buNone/>
            </a:pPr>
            <a:r>
              <a:rPr lang="ru-RU" b="0" i="0" dirty="0">
                <a:solidFill>
                  <a:srgbClr val="111111"/>
                </a:solidFill>
                <a:effectLst/>
                <a:latin typeface="-apple-system"/>
              </a:rPr>
              <a:t>Аналогичн</a:t>
            </a:r>
            <a:r>
              <a:rPr lang="ru-RU" dirty="0">
                <a:solidFill>
                  <a:srgbClr val="111111"/>
                </a:solidFill>
                <a:latin typeface="-apple-system"/>
              </a:rPr>
              <a:t>ые </a:t>
            </a:r>
            <a:r>
              <a:rPr lang="ru-RU" b="0" i="0" dirty="0">
                <a:solidFill>
                  <a:srgbClr val="111111"/>
                </a:solidFill>
                <a:effectLst/>
                <a:latin typeface="-apple-system"/>
              </a:rPr>
              <a:t>термины применяются и в компьютерных системах, где традиционно под </a:t>
            </a:r>
            <a:r>
              <a:rPr lang="ru-RU" b="0" i="1" dirty="0">
                <a:solidFill>
                  <a:srgbClr val="111111"/>
                </a:solidFill>
                <a:effectLst/>
                <a:latin typeface="-apple-system"/>
              </a:rPr>
              <a:t>идентификацией</a:t>
            </a:r>
            <a:r>
              <a:rPr lang="ru-RU" b="0" i="0" dirty="0">
                <a:solidFill>
                  <a:srgbClr val="111111"/>
                </a:solidFill>
                <a:effectLst/>
                <a:latin typeface="-apple-system"/>
              </a:rPr>
              <a:t> понимают получение вашей учетной записи (</a:t>
            </a:r>
            <a:r>
              <a:rPr lang="ru-RU" b="0" i="0" dirty="0" err="1">
                <a:solidFill>
                  <a:srgbClr val="111111"/>
                </a:solidFill>
                <a:effectLst/>
                <a:latin typeface="-apple-system"/>
              </a:rPr>
              <a:t>identity</a:t>
            </a:r>
            <a:r>
              <a:rPr lang="ru-RU" b="0" i="0" dirty="0">
                <a:solidFill>
                  <a:srgbClr val="111111"/>
                </a:solidFill>
                <a:effectLst/>
                <a:latin typeface="-apple-system"/>
              </a:rPr>
              <a:t>) по </a:t>
            </a:r>
            <a:r>
              <a:rPr lang="ru-RU" b="0" i="0" dirty="0" err="1">
                <a:solidFill>
                  <a:srgbClr val="111111"/>
                </a:solidFill>
                <a:effectLst/>
                <a:latin typeface="-apple-system"/>
              </a:rPr>
              <a:t>username</a:t>
            </a:r>
            <a:r>
              <a:rPr lang="ru-RU" b="0" i="0" dirty="0">
                <a:solidFill>
                  <a:srgbClr val="111111"/>
                </a:solidFill>
                <a:effectLst/>
                <a:latin typeface="-apple-system"/>
              </a:rPr>
              <a:t> или </a:t>
            </a:r>
            <a:r>
              <a:rPr lang="ru-RU" b="0" i="0" dirty="0" err="1">
                <a:solidFill>
                  <a:srgbClr val="111111"/>
                </a:solidFill>
                <a:effectLst/>
                <a:latin typeface="-apple-system"/>
              </a:rPr>
              <a:t>email</a:t>
            </a:r>
            <a:r>
              <a:rPr lang="ru-RU" b="0" i="0" dirty="0">
                <a:solidFill>
                  <a:srgbClr val="111111"/>
                </a:solidFill>
                <a:effectLst/>
                <a:latin typeface="-apple-system"/>
              </a:rPr>
              <a:t>; под </a:t>
            </a:r>
            <a:r>
              <a:rPr lang="ru-RU" b="0" i="1" dirty="0">
                <a:solidFill>
                  <a:srgbClr val="111111"/>
                </a:solidFill>
                <a:effectLst/>
                <a:latin typeface="-apple-system"/>
              </a:rPr>
              <a:t>аутентификацией</a:t>
            </a:r>
            <a:r>
              <a:rPr lang="ru-RU" b="0" i="0" dirty="0">
                <a:solidFill>
                  <a:srgbClr val="111111"/>
                </a:solidFill>
                <a:effectLst/>
                <a:latin typeface="-apple-system"/>
              </a:rPr>
              <a:t> — проверку, что вы знаете пароль от этой учетной записи, а под </a:t>
            </a:r>
            <a:r>
              <a:rPr lang="ru-RU" b="0" i="1" dirty="0">
                <a:solidFill>
                  <a:srgbClr val="111111"/>
                </a:solidFill>
                <a:effectLst/>
                <a:latin typeface="-apple-system"/>
              </a:rPr>
              <a:t>авторизацией</a:t>
            </a:r>
            <a:r>
              <a:rPr lang="ru-RU" b="0" i="0" dirty="0">
                <a:solidFill>
                  <a:srgbClr val="111111"/>
                </a:solidFill>
                <a:effectLst/>
                <a:latin typeface="-apple-system"/>
              </a:rPr>
              <a:t> — проверку вашей роли в системе и решение о предоставлении доступа к запрошенной странице или ресурсу.</a:t>
            </a:r>
            <a:br>
              <a:rPr lang="ru-RU" dirty="0"/>
            </a:br>
            <a:endParaRPr lang="en-US" dirty="0"/>
          </a:p>
        </p:txBody>
      </p:sp>
    </p:spTree>
    <p:extLst>
      <p:ext uri="{BB962C8B-B14F-4D97-AF65-F5344CB8AC3E}">
        <p14:creationId xmlns:p14="http://schemas.microsoft.com/office/powerpoint/2010/main" val="1569150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58FA-B791-4837-882B-D74067906632}"/>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Аутентификация по паролю</a:t>
            </a:r>
            <a:endParaRPr lang="en-US" dirty="0"/>
          </a:p>
        </p:txBody>
      </p:sp>
      <p:sp>
        <p:nvSpPr>
          <p:cNvPr id="3" name="Content Placeholder 2">
            <a:extLst>
              <a:ext uri="{FF2B5EF4-FFF2-40B4-BE49-F238E27FC236}">
                <a16:creationId xmlns:a16="http://schemas.microsoft.com/office/drawing/2014/main" id="{3BDE870D-61AC-4514-9BDE-43802FBA654E}"/>
              </a:ext>
            </a:extLst>
          </p:cNvPr>
          <p:cNvSpPr>
            <a:spLocks noGrp="1"/>
          </p:cNvSpPr>
          <p:nvPr>
            <p:ph idx="1"/>
          </p:nvPr>
        </p:nvSpPr>
        <p:spPr/>
        <p:txBody>
          <a:bodyPr/>
          <a:lstStyle/>
          <a:p>
            <a:pPr marL="0" indent="0">
              <a:buNone/>
            </a:pPr>
            <a:r>
              <a:rPr lang="ru-RU" b="0" i="0" dirty="0">
                <a:solidFill>
                  <a:srgbClr val="111111"/>
                </a:solidFill>
                <a:effectLst/>
                <a:latin typeface="-apple-system"/>
              </a:rPr>
              <a:t>Этот метод основывается на том, что пользователь должен предоставить </a:t>
            </a:r>
            <a:r>
              <a:rPr lang="ru-RU" b="0" i="0" dirty="0" err="1">
                <a:solidFill>
                  <a:srgbClr val="111111"/>
                </a:solidFill>
                <a:effectLst/>
                <a:latin typeface="-apple-system"/>
              </a:rPr>
              <a:t>username</a:t>
            </a:r>
            <a:r>
              <a:rPr lang="ru-RU" b="0" i="0" dirty="0">
                <a:solidFill>
                  <a:srgbClr val="111111"/>
                </a:solidFill>
                <a:effectLst/>
                <a:latin typeface="-apple-system"/>
              </a:rPr>
              <a:t> и </a:t>
            </a:r>
            <a:r>
              <a:rPr lang="ru-RU" b="0" i="0" dirty="0" err="1">
                <a:solidFill>
                  <a:srgbClr val="111111"/>
                </a:solidFill>
                <a:effectLst/>
                <a:latin typeface="-apple-system"/>
              </a:rPr>
              <a:t>password</a:t>
            </a:r>
            <a:r>
              <a:rPr lang="ru-RU" b="0" i="0" dirty="0">
                <a:solidFill>
                  <a:srgbClr val="111111"/>
                </a:solidFill>
                <a:effectLst/>
                <a:latin typeface="-apple-system"/>
              </a:rPr>
              <a:t> для успешной идентификации и аутентификации в системе. Пара </a:t>
            </a:r>
            <a:r>
              <a:rPr lang="ru-RU" b="0" i="0" dirty="0" err="1">
                <a:solidFill>
                  <a:srgbClr val="111111"/>
                </a:solidFill>
                <a:effectLst/>
                <a:latin typeface="-apple-system"/>
              </a:rPr>
              <a:t>username</a:t>
            </a:r>
            <a:r>
              <a:rPr lang="ru-RU" b="0" i="0" dirty="0">
                <a:solidFill>
                  <a:srgbClr val="111111"/>
                </a:solidFill>
                <a:effectLst/>
                <a:latin typeface="-apple-system"/>
              </a:rPr>
              <a:t>/</a:t>
            </a:r>
            <a:r>
              <a:rPr lang="ru-RU" b="0" i="0" dirty="0" err="1">
                <a:solidFill>
                  <a:srgbClr val="111111"/>
                </a:solidFill>
                <a:effectLst/>
                <a:latin typeface="-apple-system"/>
              </a:rPr>
              <a:t>password</a:t>
            </a:r>
            <a:r>
              <a:rPr lang="ru-RU" b="0" i="0" dirty="0">
                <a:solidFill>
                  <a:srgbClr val="111111"/>
                </a:solidFill>
                <a:effectLst/>
                <a:latin typeface="-apple-system"/>
              </a:rPr>
              <a:t> задается пользователем при его регистрации в системе, при этом в качестве </a:t>
            </a:r>
            <a:r>
              <a:rPr lang="ru-RU" b="0" i="0" dirty="0" err="1">
                <a:solidFill>
                  <a:srgbClr val="111111"/>
                </a:solidFill>
                <a:effectLst/>
                <a:latin typeface="-apple-system"/>
              </a:rPr>
              <a:t>username</a:t>
            </a:r>
            <a:r>
              <a:rPr lang="ru-RU" b="0" i="0" dirty="0">
                <a:solidFill>
                  <a:srgbClr val="111111"/>
                </a:solidFill>
                <a:effectLst/>
                <a:latin typeface="-apple-system"/>
              </a:rPr>
              <a:t> может выступать адрес электронной почты пользователя.</a:t>
            </a:r>
            <a:br>
              <a:rPr lang="ru-RU" dirty="0"/>
            </a:br>
            <a:br>
              <a:rPr lang="ru-RU" dirty="0"/>
            </a:br>
            <a:r>
              <a:rPr lang="ru-RU" b="0" i="0" dirty="0">
                <a:solidFill>
                  <a:srgbClr val="111111"/>
                </a:solidFill>
                <a:effectLst/>
                <a:latin typeface="-apple-system"/>
              </a:rPr>
              <a:t>Применительно к веб-приложениям, существует несколько стандартных протоколов для аутентификации по паролю, которые мы сейчас с вами и рассмотрим.</a:t>
            </a:r>
            <a:endParaRPr lang="en-US" dirty="0"/>
          </a:p>
        </p:txBody>
      </p:sp>
    </p:spTree>
    <p:extLst>
      <p:ext uri="{BB962C8B-B14F-4D97-AF65-F5344CB8AC3E}">
        <p14:creationId xmlns:p14="http://schemas.microsoft.com/office/powerpoint/2010/main" val="3521090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46A8-BB26-4C77-B15E-330AF5F23E5C}"/>
              </a:ext>
            </a:extLst>
          </p:cNvPr>
          <p:cNvSpPr>
            <a:spLocks noGrp="1"/>
          </p:cNvSpPr>
          <p:nvPr>
            <p:ph type="title"/>
          </p:nvPr>
        </p:nvSpPr>
        <p:spPr/>
        <p:txBody>
          <a:bodyPr/>
          <a:lstStyle/>
          <a:p>
            <a:r>
              <a:rPr lang="en-US" b="1" i="0" dirty="0">
                <a:solidFill>
                  <a:srgbClr val="111111"/>
                </a:solidFill>
                <a:effectLst/>
                <a:latin typeface="Fira Sans" panose="020B0503050000020004" pitchFamily="34" charset="0"/>
              </a:rPr>
              <a:t>HTTP authentication</a:t>
            </a:r>
            <a:endParaRPr lang="en-US" dirty="0"/>
          </a:p>
        </p:txBody>
      </p:sp>
      <p:sp>
        <p:nvSpPr>
          <p:cNvPr id="3" name="Content Placeholder 2">
            <a:extLst>
              <a:ext uri="{FF2B5EF4-FFF2-40B4-BE49-F238E27FC236}">
                <a16:creationId xmlns:a16="http://schemas.microsoft.com/office/drawing/2014/main" id="{6CD7DD5D-C1CE-45B0-B816-D7E8C87A517B}"/>
              </a:ext>
            </a:extLst>
          </p:cNvPr>
          <p:cNvSpPr>
            <a:spLocks noGrp="1"/>
          </p:cNvSpPr>
          <p:nvPr>
            <p:ph idx="1"/>
          </p:nvPr>
        </p:nvSpPr>
        <p:spPr/>
        <p:txBody>
          <a:bodyPr/>
          <a:lstStyle/>
          <a:p>
            <a:r>
              <a:rPr lang="ru-RU" b="0" i="0" dirty="0">
                <a:solidFill>
                  <a:srgbClr val="111111"/>
                </a:solidFill>
                <a:effectLst/>
                <a:latin typeface="-apple-system"/>
              </a:rPr>
              <a:t>Этот протокол, описанный в стандартах HTTP 1.0/1.1, существует очень давно и до сих пор активно применяется в корпоративной среде. Применительно к веб-сайтам работает следующим образом:</a:t>
            </a:r>
          </a:p>
          <a:p>
            <a:endParaRPr lang="ru-RU" dirty="0">
              <a:solidFill>
                <a:srgbClr val="111111"/>
              </a:solidFill>
              <a:latin typeface="-apple-system"/>
            </a:endParaRPr>
          </a:p>
          <a:p>
            <a:pPr marL="0" indent="0">
              <a:buNone/>
            </a:pPr>
            <a:r>
              <a:rPr lang="ru-RU" b="0" i="0" dirty="0">
                <a:solidFill>
                  <a:srgbClr val="111111"/>
                </a:solidFill>
                <a:effectLst/>
                <a:latin typeface="-apple-system"/>
              </a:rPr>
              <a:t>1. Сервер, при обращении неавторизованного клиента к защищенному ресурсу, отсылает HTTP статус “401 </a:t>
            </a:r>
            <a:r>
              <a:rPr lang="ru-RU" b="0" i="0" dirty="0" err="1">
                <a:solidFill>
                  <a:srgbClr val="111111"/>
                </a:solidFill>
                <a:effectLst/>
                <a:latin typeface="-apple-system"/>
              </a:rPr>
              <a:t>Unauthorized</a:t>
            </a:r>
            <a:r>
              <a:rPr lang="ru-RU" b="0" i="0" dirty="0">
                <a:solidFill>
                  <a:srgbClr val="111111"/>
                </a:solidFill>
                <a:effectLst/>
                <a:latin typeface="-apple-system"/>
              </a:rPr>
              <a:t>” и добавляет заголовок “WWW-</a:t>
            </a:r>
            <a:r>
              <a:rPr lang="ru-RU" b="0" i="0" dirty="0" err="1">
                <a:solidFill>
                  <a:srgbClr val="111111"/>
                </a:solidFill>
                <a:effectLst/>
                <a:latin typeface="-apple-system"/>
              </a:rPr>
              <a:t>Authenticate</a:t>
            </a:r>
            <a:r>
              <a:rPr lang="ru-RU" b="0" i="0" dirty="0">
                <a:solidFill>
                  <a:srgbClr val="111111"/>
                </a:solidFill>
                <a:effectLst/>
                <a:latin typeface="-apple-system"/>
              </a:rPr>
              <a:t>” с указанием схемы и параметров аутентификации.</a:t>
            </a:r>
          </a:p>
          <a:p>
            <a:endParaRPr lang="en-US" dirty="0"/>
          </a:p>
        </p:txBody>
      </p:sp>
    </p:spTree>
    <p:extLst>
      <p:ext uri="{BB962C8B-B14F-4D97-AF65-F5344CB8AC3E}">
        <p14:creationId xmlns:p14="http://schemas.microsoft.com/office/powerpoint/2010/main" val="3005997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D4F3-4226-4BB3-AC54-4BE78A4F5ACA}"/>
              </a:ext>
            </a:extLst>
          </p:cNvPr>
          <p:cNvSpPr>
            <a:spLocks noGrp="1"/>
          </p:cNvSpPr>
          <p:nvPr>
            <p:ph type="title"/>
          </p:nvPr>
        </p:nvSpPr>
        <p:spPr/>
        <p:txBody>
          <a:bodyPr/>
          <a:lstStyle/>
          <a:p>
            <a:r>
              <a:rPr lang="en-US" b="1" i="0" dirty="0">
                <a:solidFill>
                  <a:srgbClr val="111111"/>
                </a:solidFill>
                <a:effectLst/>
                <a:latin typeface="Fira Sans" panose="020B0503050000020004" pitchFamily="34" charset="0"/>
              </a:rPr>
              <a:t>HTTP authentication</a:t>
            </a:r>
            <a:endParaRPr lang="en-US" dirty="0"/>
          </a:p>
        </p:txBody>
      </p:sp>
      <p:sp>
        <p:nvSpPr>
          <p:cNvPr id="3" name="Content Placeholder 2">
            <a:extLst>
              <a:ext uri="{FF2B5EF4-FFF2-40B4-BE49-F238E27FC236}">
                <a16:creationId xmlns:a16="http://schemas.microsoft.com/office/drawing/2014/main" id="{C817C159-1738-4002-8230-B6116C5557AF}"/>
              </a:ext>
            </a:extLst>
          </p:cNvPr>
          <p:cNvSpPr>
            <a:spLocks noGrp="1"/>
          </p:cNvSpPr>
          <p:nvPr>
            <p:ph idx="1"/>
          </p:nvPr>
        </p:nvSpPr>
        <p:spPr/>
        <p:txBody>
          <a:bodyPr/>
          <a:lstStyle/>
          <a:p>
            <a:pPr marL="0" indent="0" algn="l">
              <a:buNone/>
            </a:pPr>
            <a:r>
              <a:rPr lang="ru-RU" b="0" i="0" dirty="0">
                <a:solidFill>
                  <a:srgbClr val="111111"/>
                </a:solidFill>
                <a:effectLst/>
                <a:latin typeface="-apple-system"/>
              </a:rPr>
              <a:t>2. Браузер, при получении такого ответа, </a:t>
            </a:r>
            <a:r>
              <a:rPr lang="ru-RU" b="0" i="0" u="sng" dirty="0">
                <a:solidFill>
                  <a:srgbClr val="111111"/>
                </a:solidFill>
                <a:effectLst/>
                <a:latin typeface="-apple-system"/>
              </a:rPr>
              <a:t>автоматически</a:t>
            </a:r>
            <a:r>
              <a:rPr lang="ru-RU" b="0" i="0" dirty="0">
                <a:solidFill>
                  <a:srgbClr val="111111"/>
                </a:solidFill>
                <a:effectLst/>
                <a:latin typeface="-apple-system"/>
              </a:rPr>
              <a:t> показывает диалог ввода </a:t>
            </a:r>
            <a:r>
              <a:rPr lang="ru-RU" b="0" i="0" dirty="0" err="1">
                <a:solidFill>
                  <a:srgbClr val="111111"/>
                </a:solidFill>
                <a:effectLst/>
                <a:latin typeface="-apple-system"/>
              </a:rPr>
              <a:t>username</a:t>
            </a:r>
            <a:r>
              <a:rPr lang="ru-RU" b="0" i="0" dirty="0">
                <a:solidFill>
                  <a:srgbClr val="111111"/>
                </a:solidFill>
                <a:effectLst/>
                <a:latin typeface="-apple-system"/>
              </a:rPr>
              <a:t> и </a:t>
            </a:r>
            <a:r>
              <a:rPr lang="ru-RU" b="0" i="0" dirty="0" err="1">
                <a:solidFill>
                  <a:srgbClr val="111111"/>
                </a:solidFill>
                <a:effectLst/>
                <a:latin typeface="-apple-system"/>
              </a:rPr>
              <a:t>password</a:t>
            </a:r>
            <a:r>
              <a:rPr lang="ru-RU" b="0" i="0" dirty="0">
                <a:solidFill>
                  <a:srgbClr val="111111"/>
                </a:solidFill>
                <a:effectLst/>
                <a:latin typeface="-apple-system"/>
              </a:rPr>
              <a:t>. Пользователь вводит детали своей учетной записи.</a:t>
            </a:r>
          </a:p>
          <a:p>
            <a:pPr marL="0" indent="0" algn="l">
              <a:buNone/>
            </a:pPr>
            <a:r>
              <a:rPr lang="ru-RU" b="0" i="0" dirty="0">
                <a:solidFill>
                  <a:srgbClr val="111111"/>
                </a:solidFill>
                <a:effectLst/>
                <a:latin typeface="-apple-system"/>
              </a:rPr>
              <a:t>3. Во всех последующих запросах к этому веб-сайту браузер автоматически добавляет HTTP заголовок “</a:t>
            </a:r>
            <a:r>
              <a:rPr lang="ru-RU" b="0" i="0" dirty="0" err="1">
                <a:solidFill>
                  <a:srgbClr val="111111"/>
                </a:solidFill>
                <a:effectLst/>
                <a:latin typeface="-apple-system"/>
              </a:rPr>
              <a:t>Authorization</a:t>
            </a:r>
            <a:r>
              <a:rPr lang="ru-RU" b="0" i="0" dirty="0">
                <a:solidFill>
                  <a:srgbClr val="111111"/>
                </a:solidFill>
                <a:effectLst/>
                <a:latin typeface="-apple-system"/>
              </a:rPr>
              <a:t>”, в котором передаются данные пользователя для аутентификации сервером.</a:t>
            </a:r>
          </a:p>
          <a:p>
            <a:pPr marL="0" indent="0">
              <a:buNone/>
            </a:pPr>
            <a:r>
              <a:rPr lang="ru-RU" dirty="0"/>
              <a:t>4.</a:t>
            </a:r>
            <a:r>
              <a:rPr lang="ru-RU" b="0" i="0" dirty="0">
                <a:solidFill>
                  <a:srgbClr val="111111"/>
                </a:solidFill>
                <a:effectLst/>
                <a:latin typeface="-apple-system"/>
              </a:rPr>
              <a:t> Сервер аутентифицирует пользователя по данным из этого заголовка. Решение о предоставлении доступа (авторизация) производится отдельно на основании роли пользователя, ACL или других данных учетной записи.</a:t>
            </a:r>
          </a:p>
          <a:p>
            <a:pPr marL="0" indent="0">
              <a:buNone/>
            </a:pPr>
            <a:endParaRPr lang="en-US" dirty="0"/>
          </a:p>
        </p:txBody>
      </p:sp>
    </p:spTree>
    <p:extLst>
      <p:ext uri="{BB962C8B-B14F-4D97-AF65-F5344CB8AC3E}">
        <p14:creationId xmlns:p14="http://schemas.microsoft.com/office/powerpoint/2010/main" val="237765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Базовая терминология</a:t>
            </a:r>
          </a:p>
        </p:txBody>
      </p:sp>
      <p:sp>
        <p:nvSpPr>
          <p:cNvPr id="3" name="Объект 2"/>
          <p:cNvSpPr>
            <a:spLocks noGrp="1"/>
          </p:cNvSpPr>
          <p:nvPr>
            <p:ph idx="1"/>
          </p:nvPr>
        </p:nvSpPr>
        <p:spPr/>
        <p:txBody>
          <a:bodyPr/>
          <a:lstStyle/>
          <a:p>
            <a:r>
              <a:rPr lang="ru-RU" b="1" dirty="0"/>
              <a:t>Идентификация </a:t>
            </a:r>
            <a:r>
              <a:rPr lang="ru-RU" dirty="0"/>
              <a:t>— это процедура распознавания субъекта по его идентификатору</a:t>
            </a:r>
          </a:p>
          <a:p>
            <a:endParaRPr lang="ru-RU" dirty="0"/>
          </a:p>
          <a:p>
            <a:r>
              <a:rPr lang="ru-RU" i="1" dirty="0"/>
              <a:t>Идентификация выполняется при попытке войти в какую-либо систему (например, в операционную систему или в социальную сеть).</a:t>
            </a:r>
          </a:p>
          <a:p>
            <a:pPr marL="0" indent="0">
              <a:buNone/>
            </a:pPr>
            <a:endParaRPr lang="ru-RU" i="1" dirty="0"/>
          </a:p>
          <a:p>
            <a:pPr marL="0" indent="0">
              <a:buNone/>
            </a:pPr>
            <a:r>
              <a:rPr lang="ru-RU" dirty="0"/>
              <a:t>Давайте перейдём к примерам, заодно разберемся, что такое </a:t>
            </a:r>
            <a:r>
              <a:rPr lang="ru-RU" b="1" dirty="0"/>
              <a:t>идентификатор</a:t>
            </a:r>
            <a:r>
              <a:rPr lang="ru-RU" dirty="0"/>
              <a:t>.</a:t>
            </a:r>
          </a:p>
        </p:txBody>
      </p:sp>
    </p:spTree>
    <p:extLst>
      <p:ext uri="{BB962C8B-B14F-4D97-AF65-F5344CB8AC3E}">
        <p14:creationId xmlns:p14="http://schemas.microsoft.com/office/powerpoint/2010/main" val="2396349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C641-33D0-4B2B-A7DC-D6B915B183D0}"/>
              </a:ext>
            </a:extLst>
          </p:cNvPr>
          <p:cNvSpPr>
            <a:spLocks noGrp="1"/>
          </p:cNvSpPr>
          <p:nvPr>
            <p:ph type="title"/>
          </p:nvPr>
        </p:nvSpPr>
        <p:spPr/>
        <p:txBody>
          <a:bodyPr/>
          <a:lstStyle/>
          <a:p>
            <a:r>
              <a:rPr lang="en-US" b="1" i="0" dirty="0">
                <a:solidFill>
                  <a:srgbClr val="111111"/>
                </a:solidFill>
                <a:effectLst/>
                <a:latin typeface="Fira Sans" panose="020B0503050000020004" pitchFamily="34" charset="0"/>
              </a:rPr>
              <a:t>HTTP authentication</a:t>
            </a:r>
            <a:r>
              <a:rPr lang="ru-RU" b="1" i="0" dirty="0">
                <a:solidFill>
                  <a:srgbClr val="111111"/>
                </a:solidFill>
                <a:effectLst/>
                <a:latin typeface="Fira Sans" panose="020B0503050000020004" pitchFamily="34" charset="0"/>
              </a:rPr>
              <a:t> </a:t>
            </a:r>
            <a:r>
              <a:rPr lang="en-US" b="1" i="0" dirty="0">
                <a:solidFill>
                  <a:srgbClr val="111111"/>
                </a:solidFill>
                <a:effectLst/>
                <a:latin typeface="Fira Sans" panose="020B0503050000020004" pitchFamily="34" charset="0"/>
              </a:rPr>
              <a:t>schemas</a:t>
            </a:r>
            <a:endParaRPr lang="en-US" dirty="0"/>
          </a:p>
        </p:txBody>
      </p:sp>
      <p:sp>
        <p:nvSpPr>
          <p:cNvPr id="3" name="Content Placeholder 2">
            <a:extLst>
              <a:ext uri="{FF2B5EF4-FFF2-40B4-BE49-F238E27FC236}">
                <a16:creationId xmlns:a16="http://schemas.microsoft.com/office/drawing/2014/main" id="{D5EA3010-4394-4135-BD2E-B59A2D27533F}"/>
              </a:ext>
            </a:extLst>
          </p:cNvPr>
          <p:cNvSpPr>
            <a:spLocks noGrp="1"/>
          </p:cNvSpPr>
          <p:nvPr>
            <p:ph idx="1"/>
          </p:nvPr>
        </p:nvSpPr>
        <p:spPr/>
        <p:txBody>
          <a:bodyPr/>
          <a:lstStyle/>
          <a:p>
            <a:pPr marL="0" indent="0">
              <a:buNone/>
            </a:pPr>
            <a:r>
              <a:rPr lang="ru-RU" b="0" i="0" dirty="0">
                <a:solidFill>
                  <a:srgbClr val="111111"/>
                </a:solidFill>
                <a:effectLst/>
                <a:latin typeface="-apple-system"/>
              </a:rPr>
              <a:t>Весь процесс стандартизирован и хорошо поддерживается всеми браузерами и веб-серверами. Существует несколько схем аутентификации, отличающихся по уровню безопасности</a:t>
            </a:r>
            <a:r>
              <a:rPr lang="en-US" b="0" i="0" dirty="0">
                <a:solidFill>
                  <a:srgbClr val="111111"/>
                </a:solidFill>
                <a:effectLst/>
                <a:latin typeface="-apple-system"/>
              </a:rPr>
              <a:t>:</a:t>
            </a:r>
          </a:p>
          <a:p>
            <a:pPr marL="0" indent="0">
              <a:buNone/>
            </a:pPr>
            <a:endParaRPr lang="en-US" b="0" i="0" dirty="0">
              <a:solidFill>
                <a:srgbClr val="111111"/>
              </a:solidFill>
              <a:effectLst/>
              <a:latin typeface="-apple-system"/>
            </a:endParaRPr>
          </a:p>
          <a:p>
            <a:pPr marL="0" indent="0">
              <a:buNone/>
            </a:pPr>
            <a:r>
              <a:rPr lang="ru-RU" b="1" i="0" dirty="0">
                <a:solidFill>
                  <a:srgbClr val="111111"/>
                </a:solidFill>
                <a:effectLst/>
                <a:latin typeface="-apple-system"/>
              </a:rPr>
              <a:t>Basic</a:t>
            </a:r>
            <a:r>
              <a:rPr lang="ru-RU" b="0" i="0" dirty="0">
                <a:solidFill>
                  <a:srgbClr val="111111"/>
                </a:solidFill>
                <a:effectLst/>
                <a:latin typeface="-apple-system"/>
              </a:rPr>
              <a:t> — наиболее простая схема, при которой </a:t>
            </a:r>
            <a:r>
              <a:rPr lang="ru-RU" b="0" i="0" dirty="0" err="1">
                <a:solidFill>
                  <a:srgbClr val="111111"/>
                </a:solidFill>
                <a:effectLst/>
                <a:latin typeface="-apple-system"/>
              </a:rPr>
              <a:t>username</a:t>
            </a:r>
            <a:r>
              <a:rPr lang="ru-RU" b="0" i="0" dirty="0">
                <a:solidFill>
                  <a:srgbClr val="111111"/>
                </a:solidFill>
                <a:effectLst/>
                <a:latin typeface="-apple-system"/>
              </a:rPr>
              <a:t> и </a:t>
            </a:r>
            <a:r>
              <a:rPr lang="ru-RU" b="0" i="0" dirty="0" err="1">
                <a:solidFill>
                  <a:srgbClr val="111111"/>
                </a:solidFill>
                <a:effectLst/>
                <a:latin typeface="-apple-system"/>
              </a:rPr>
              <a:t>password</a:t>
            </a:r>
            <a:r>
              <a:rPr lang="ru-RU" b="0" i="0" dirty="0">
                <a:solidFill>
                  <a:srgbClr val="111111"/>
                </a:solidFill>
                <a:effectLst/>
                <a:latin typeface="-apple-system"/>
              </a:rPr>
              <a:t> пользователя передаются в заголовке </a:t>
            </a:r>
            <a:r>
              <a:rPr lang="ru-RU" b="0" i="0" dirty="0" err="1">
                <a:solidFill>
                  <a:srgbClr val="111111"/>
                </a:solidFill>
                <a:effectLst/>
                <a:latin typeface="-apple-system"/>
              </a:rPr>
              <a:t>Authorization</a:t>
            </a:r>
            <a:r>
              <a:rPr lang="ru-RU" b="0" i="0" dirty="0">
                <a:solidFill>
                  <a:srgbClr val="111111"/>
                </a:solidFill>
                <a:effectLst/>
                <a:latin typeface="-apple-system"/>
              </a:rPr>
              <a:t> в незашифрованном виде (base64-encoded). Однако при использовании HTTPS (HTTP </a:t>
            </a:r>
            <a:r>
              <a:rPr lang="ru-RU" b="0" i="0" dirty="0" err="1">
                <a:solidFill>
                  <a:srgbClr val="111111"/>
                </a:solidFill>
                <a:effectLst/>
                <a:latin typeface="-apple-system"/>
              </a:rPr>
              <a:t>over</a:t>
            </a:r>
            <a:r>
              <a:rPr lang="ru-RU" b="0" i="0" dirty="0">
                <a:solidFill>
                  <a:srgbClr val="111111"/>
                </a:solidFill>
                <a:effectLst/>
                <a:latin typeface="-apple-system"/>
              </a:rPr>
              <a:t> SSL) протокола, является относительно безопасной.</a:t>
            </a:r>
            <a:endParaRPr lang="en-US" dirty="0"/>
          </a:p>
        </p:txBody>
      </p:sp>
    </p:spTree>
    <p:extLst>
      <p:ext uri="{BB962C8B-B14F-4D97-AF65-F5344CB8AC3E}">
        <p14:creationId xmlns:p14="http://schemas.microsoft.com/office/powerpoint/2010/main" val="1408134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C641-33D0-4B2B-A7DC-D6B915B183D0}"/>
              </a:ext>
            </a:extLst>
          </p:cNvPr>
          <p:cNvSpPr>
            <a:spLocks noGrp="1"/>
          </p:cNvSpPr>
          <p:nvPr>
            <p:ph type="title"/>
          </p:nvPr>
        </p:nvSpPr>
        <p:spPr/>
        <p:txBody>
          <a:bodyPr/>
          <a:lstStyle/>
          <a:p>
            <a:r>
              <a:rPr lang="en-US" b="1" i="0" dirty="0">
                <a:solidFill>
                  <a:srgbClr val="111111"/>
                </a:solidFill>
                <a:effectLst/>
                <a:latin typeface="Fira Sans" panose="020B0503050000020004" pitchFamily="34" charset="0"/>
              </a:rPr>
              <a:t>HTTP authentication</a:t>
            </a:r>
            <a:r>
              <a:rPr lang="ru-RU" b="1" i="0" dirty="0">
                <a:solidFill>
                  <a:srgbClr val="111111"/>
                </a:solidFill>
                <a:effectLst/>
                <a:latin typeface="Fira Sans" panose="020B0503050000020004" pitchFamily="34" charset="0"/>
              </a:rPr>
              <a:t> </a:t>
            </a:r>
            <a:r>
              <a:rPr lang="en-US" b="1" i="0" dirty="0">
                <a:solidFill>
                  <a:srgbClr val="111111"/>
                </a:solidFill>
                <a:effectLst/>
                <a:latin typeface="Fira Sans" panose="020B0503050000020004" pitchFamily="34" charset="0"/>
              </a:rPr>
              <a:t>schemas</a:t>
            </a:r>
            <a:endParaRPr lang="en-US" dirty="0"/>
          </a:p>
        </p:txBody>
      </p:sp>
      <p:pic>
        <p:nvPicPr>
          <p:cNvPr id="4098" name="Picture 2">
            <a:extLst>
              <a:ext uri="{FF2B5EF4-FFF2-40B4-BE49-F238E27FC236}">
                <a16:creationId xmlns:a16="http://schemas.microsoft.com/office/drawing/2014/main" id="{A6D35B78-A4A0-4FF6-A4E3-3A3AE8DE42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58637"/>
            <a:ext cx="10515600" cy="4085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072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C641-33D0-4B2B-A7DC-D6B915B183D0}"/>
              </a:ext>
            </a:extLst>
          </p:cNvPr>
          <p:cNvSpPr>
            <a:spLocks noGrp="1"/>
          </p:cNvSpPr>
          <p:nvPr>
            <p:ph type="title"/>
          </p:nvPr>
        </p:nvSpPr>
        <p:spPr/>
        <p:txBody>
          <a:bodyPr/>
          <a:lstStyle/>
          <a:p>
            <a:r>
              <a:rPr lang="en-US" b="1" i="0" dirty="0">
                <a:solidFill>
                  <a:srgbClr val="111111"/>
                </a:solidFill>
                <a:effectLst/>
                <a:latin typeface="Fira Sans" panose="020B0503050000020004" pitchFamily="34" charset="0"/>
              </a:rPr>
              <a:t>HTTP authentication</a:t>
            </a:r>
            <a:r>
              <a:rPr lang="ru-RU" b="1" i="0" dirty="0">
                <a:solidFill>
                  <a:srgbClr val="111111"/>
                </a:solidFill>
                <a:effectLst/>
                <a:latin typeface="Fira Sans" panose="020B0503050000020004" pitchFamily="34" charset="0"/>
              </a:rPr>
              <a:t> </a:t>
            </a:r>
            <a:r>
              <a:rPr lang="en-US" b="1" i="0" dirty="0">
                <a:solidFill>
                  <a:srgbClr val="111111"/>
                </a:solidFill>
                <a:effectLst/>
                <a:latin typeface="Fira Sans" panose="020B0503050000020004" pitchFamily="34" charset="0"/>
              </a:rPr>
              <a:t>schemas</a:t>
            </a:r>
            <a:endParaRPr lang="en-US" dirty="0"/>
          </a:p>
        </p:txBody>
      </p:sp>
      <p:sp>
        <p:nvSpPr>
          <p:cNvPr id="3" name="Content Placeholder 2">
            <a:extLst>
              <a:ext uri="{FF2B5EF4-FFF2-40B4-BE49-F238E27FC236}">
                <a16:creationId xmlns:a16="http://schemas.microsoft.com/office/drawing/2014/main" id="{D5EA3010-4394-4135-BD2E-B59A2D27533F}"/>
              </a:ext>
            </a:extLst>
          </p:cNvPr>
          <p:cNvSpPr>
            <a:spLocks noGrp="1"/>
          </p:cNvSpPr>
          <p:nvPr>
            <p:ph idx="1"/>
          </p:nvPr>
        </p:nvSpPr>
        <p:spPr/>
        <p:txBody>
          <a:bodyPr>
            <a:normAutofit lnSpcReduction="10000"/>
          </a:bodyPr>
          <a:lstStyle/>
          <a:p>
            <a:pPr marL="0" indent="0">
              <a:buNone/>
            </a:pPr>
            <a:r>
              <a:rPr lang="ru-RU" b="1" i="0" dirty="0" err="1">
                <a:solidFill>
                  <a:srgbClr val="111111"/>
                </a:solidFill>
                <a:effectLst/>
                <a:latin typeface="-apple-system"/>
              </a:rPr>
              <a:t>Digest</a:t>
            </a:r>
            <a:r>
              <a:rPr lang="ru-RU" b="0" i="0" dirty="0">
                <a:solidFill>
                  <a:srgbClr val="111111"/>
                </a:solidFill>
                <a:effectLst/>
                <a:latin typeface="-apple-system"/>
              </a:rPr>
              <a:t> — </a:t>
            </a:r>
            <a:r>
              <a:rPr lang="ru-RU" b="0" i="0" dirty="0" err="1">
                <a:solidFill>
                  <a:srgbClr val="111111"/>
                </a:solidFill>
                <a:effectLst/>
                <a:latin typeface="-apple-system"/>
              </a:rPr>
              <a:t>challenge</a:t>
            </a:r>
            <a:r>
              <a:rPr lang="ru-RU" b="0" i="0" dirty="0">
                <a:solidFill>
                  <a:srgbClr val="111111"/>
                </a:solidFill>
                <a:effectLst/>
                <a:latin typeface="-apple-system"/>
              </a:rPr>
              <a:t>-</a:t>
            </a:r>
            <a:r>
              <a:rPr lang="ru-RU" b="0" i="0" dirty="0" err="1">
                <a:solidFill>
                  <a:srgbClr val="111111"/>
                </a:solidFill>
                <a:effectLst/>
                <a:latin typeface="-apple-system"/>
              </a:rPr>
              <a:t>response</a:t>
            </a:r>
            <a:r>
              <a:rPr lang="ru-RU" b="0" i="0" dirty="0">
                <a:solidFill>
                  <a:srgbClr val="111111"/>
                </a:solidFill>
                <a:effectLst/>
                <a:latin typeface="-apple-system"/>
              </a:rPr>
              <a:t>-схема, при которой сервер посылает уникальное значение </a:t>
            </a:r>
            <a:r>
              <a:rPr lang="ru-RU" b="0" i="0" dirty="0" err="1">
                <a:solidFill>
                  <a:srgbClr val="111111"/>
                </a:solidFill>
                <a:effectLst/>
                <a:latin typeface="-apple-system"/>
              </a:rPr>
              <a:t>nonce</a:t>
            </a:r>
            <a:r>
              <a:rPr lang="ru-RU" b="0" i="0" dirty="0">
                <a:solidFill>
                  <a:srgbClr val="111111"/>
                </a:solidFill>
                <a:effectLst/>
                <a:latin typeface="-apple-system"/>
              </a:rPr>
              <a:t>, а браузер передает MD5 хэш пароля пользователя, вычисленный с использованием указанного </a:t>
            </a:r>
            <a:r>
              <a:rPr lang="ru-RU" b="0" i="0" dirty="0" err="1">
                <a:solidFill>
                  <a:srgbClr val="111111"/>
                </a:solidFill>
                <a:effectLst/>
                <a:latin typeface="-apple-system"/>
              </a:rPr>
              <a:t>nonce</a:t>
            </a:r>
            <a:r>
              <a:rPr lang="ru-RU" b="0" i="0" dirty="0">
                <a:solidFill>
                  <a:srgbClr val="111111"/>
                </a:solidFill>
                <a:effectLst/>
                <a:latin typeface="-apple-system"/>
              </a:rPr>
              <a:t>. Более безопасная </a:t>
            </a:r>
            <a:r>
              <a:rPr lang="ru-RU" b="0" i="0" dirty="0" err="1">
                <a:solidFill>
                  <a:srgbClr val="111111"/>
                </a:solidFill>
                <a:effectLst/>
                <a:latin typeface="-apple-system"/>
              </a:rPr>
              <a:t>альтернативв</a:t>
            </a:r>
            <a:r>
              <a:rPr lang="ru-RU" b="0" i="0" dirty="0">
                <a:solidFill>
                  <a:srgbClr val="111111"/>
                </a:solidFill>
                <a:effectLst/>
                <a:latin typeface="-apple-system"/>
              </a:rPr>
              <a:t> Basic схемы при незащищенных соединениях</a:t>
            </a:r>
            <a:r>
              <a:rPr lang="en-US" dirty="0">
                <a:solidFill>
                  <a:srgbClr val="111111"/>
                </a:solidFill>
                <a:latin typeface="-apple-system"/>
              </a:rPr>
              <a:t>.</a:t>
            </a:r>
          </a:p>
          <a:p>
            <a:pPr marL="0" indent="0">
              <a:buNone/>
            </a:pPr>
            <a:r>
              <a:rPr lang="ru-RU" b="1" i="0" dirty="0">
                <a:solidFill>
                  <a:srgbClr val="111111"/>
                </a:solidFill>
                <a:effectLst/>
                <a:latin typeface="-apple-system"/>
              </a:rPr>
              <a:t>NTLM</a:t>
            </a:r>
            <a:r>
              <a:rPr lang="ru-RU" b="0" i="0" dirty="0">
                <a:solidFill>
                  <a:srgbClr val="111111"/>
                </a:solidFill>
                <a:effectLst/>
                <a:latin typeface="-apple-system"/>
              </a:rPr>
              <a:t> (известная как Windows </a:t>
            </a:r>
            <a:r>
              <a:rPr lang="ru-RU" b="0" i="0" dirty="0" err="1">
                <a:solidFill>
                  <a:srgbClr val="111111"/>
                </a:solidFill>
                <a:effectLst/>
                <a:latin typeface="-apple-system"/>
              </a:rPr>
              <a:t>authentication</a:t>
            </a:r>
            <a:r>
              <a:rPr lang="ru-RU" b="0" i="0" dirty="0">
                <a:solidFill>
                  <a:srgbClr val="111111"/>
                </a:solidFill>
                <a:effectLst/>
                <a:latin typeface="-apple-system"/>
              </a:rPr>
              <a:t>) — также основана на </a:t>
            </a:r>
            <a:r>
              <a:rPr lang="ru-RU" b="0" i="0" dirty="0" err="1">
                <a:solidFill>
                  <a:srgbClr val="111111"/>
                </a:solidFill>
                <a:effectLst/>
                <a:latin typeface="-apple-system"/>
              </a:rPr>
              <a:t>challenge-response</a:t>
            </a:r>
            <a:r>
              <a:rPr lang="ru-RU" b="0" i="0" dirty="0">
                <a:solidFill>
                  <a:srgbClr val="111111"/>
                </a:solidFill>
                <a:effectLst/>
                <a:latin typeface="-apple-system"/>
              </a:rPr>
              <a:t> подходе, при котором пароль не передается в чистом виде. Эта схема не является стандартом HTTP, но поддерживается большинством браузеров и веб-серверов. Преимущественно используется для аутентификации пользователей Windows Active Directory в веб-приложениях.</a:t>
            </a:r>
            <a:endParaRPr lang="en-US" dirty="0"/>
          </a:p>
        </p:txBody>
      </p:sp>
    </p:spTree>
    <p:extLst>
      <p:ext uri="{BB962C8B-B14F-4D97-AF65-F5344CB8AC3E}">
        <p14:creationId xmlns:p14="http://schemas.microsoft.com/office/powerpoint/2010/main" val="1388654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C641-33D0-4B2B-A7DC-D6B915B183D0}"/>
              </a:ext>
            </a:extLst>
          </p:cNvPr>
          <p:cNvSpPr>
            <a:spLocks noGrp="1"/>
          </p:cNvSpPr>
          <p:nvPr>
            <p:ph type="title"/>
          </p:nvPr>
        </p:nvSpPr>
        <p:spPr/>
        <p:txBody>
          <a:bodyPr/>
          <a:lstStyle/>
          <a:p>
            <a:r>
              <a:rPr lang="en-US" b="1" i="0" dirty="0">
                <a:solidFill>
                  <a:srgbClr val="111111"/>
                </a:solidFill>
                <a:effectLst/>
                <a:latin typeface="Fira Sans" panose="020B0503050000020004" pitchFamily="34" charset="0"/>
              </a:rPr>
              <a:t>HTTP authentication</a:t>
            </a:r>
            <a:r>
              <a:rPr lang="ru-RU" b="1" i="0" dirty="0">
                <a:solidFill>
                  <a:srgbClr val="111111"/>
                </a:solidFill>
                <a:effectLst/>
                <a:latin typeface="Fira Sans" panose="020B0503050000020004" pitchFamily="34" charset="0"/>
              </a:rPr>
              <a:t> </a:t>
            </a:r>
            <a:r>
              <a:rPr lang="en-US" b="1" i="0" dirty="0">
                <a:solidFill>
                  <a:srgbClr val="111111"/>
                </a:solidFill>
                <a:effectLst/>
                <a:latin typeface="Fira Sans" panose="020B0503050000020004" pitchFamily="34" charset="0"/>
              </a:rPr>
              <a:t>schemas</a:t>
            </a:r>
            <a:endParaRPr lang="en-US" dirty="0"/>
          </a:p>
        </p:txBody>
      </p:sp>
      <p:sp>
        <p:nvSpPr>
          <p:cNvPr id="3" name="Content Placeholder 2">
            <a:extLst>
              <a:ext uri="{FF2B5EF4-FFF2-40B4-BE49-F238E27FC236}">
                <a16:creationId xmlns:a16="http://schemas.microsoft.com/office/drawing/2014/main" id="{D5EA3010-4394-4135-BD2E-B59A2D27533F}"/>
              </a:ext>
            </a:extLst>
          </p:cNvPr>
          <p:cNvSpPr>
            <a:spLocks noGrp="1"/>
          </p:cNvSpPr>
          <p:nvPr>
            <p:ph idx="1"/>
          </p:nvPr>
        </p:nvSpPr>
        <p:spPr/>
        <p:txBody>
          <a:bodyPr>
            <a:normAutofit/>
          </a:bodyPr>
          <a:lstStyle/>
          <a:p>
            <a:pPr marL="0" indent="0" algn="l">
              <a:buNone/>
            </a:pPr>
            <a:r>
              <a:rPr lang="ru-RU" b="1" i="0" dirty="0" err="1">
                <a:solidFill>
                  <a:srgbClr val="111111"/>
                </a:solidFill>
                <a:effectLst/>
                <a:latin typeface="-apple-system"/>
              </a:rPr>
              <a:t>Negotiate</a:t>
            </a:r>
            <a:r>
              <a:rPr lang="ru-RU" b="0" i="0" dirty="0">
                <a:solidFill>
                  <a:srgbClr val="111111"/>
                </a:solidFill>
                <a:effectLst/>
                <a:latin typeface="-apple-system"/>
              </a:rPr>
              <a:t> — еще одна схема из семейства Windows </a:t>
            </a:r>
            <a:r>
              <a:rPr lang="ru-RU" b="0" i="0" dirty="0" err="1">
                <a:solidFill>
                  <a:srgbClr val="111111"/>
                </a:solidFill>
                <a:effectLst/>
                <a:latin typeface="-apple-system"/>
              </a:rPr>
              <a:t>authentication</a:t>
            </a:r>
            <a:r>
              <a:rPr lang="ru-RU" b="0" i="0" dirty="0">
                <a:solidFill>
                  <a:srgbClr val="111111"/>
                </a:solidFill>
                <a:effectLst/>
                <a:latin typeface="-apple-system"/>
              </a:rPr>
              <a:t>, которая позволяет клиенту выбрать между NTLM и </a:t>
            </a:r>
            <a:r>
              <a:rPr lang="ru-RU" b="0" i="0" dirty="0" err="1">
                <a:solidFill>
                  <a:srgbClr val="111111"/>
                </a:solidFill>
                <a:effectLst/>
                <a:latin typeface="-apple-system"/>
              </a:rPr>
              <a:t>Kerberos</a:t>
            </a:r>
            <a:r>
              <a:rPr lang="ru-RU" b="0" i="0" dirty="0">
                <a:solidFill>
                  <a:srgbClr val="111111"/>
                </a:solidFill>
                <a:effectLst/>
                <a:latin typeface="-apple-system"/>
              </a:rPr>
              <a:t> аутентификацией. </a:t>
            </a:r>
            <a:r>
              <a:rPr lang="ru-RU" b="1" i="0" dirty="0" err="1">
                <a:solidFill>
                  <a:srgbClr val="111111"/>
                </a:solidFill>
                <a:effectLst/>
                <a:latin typeface="-apple-system"/>
              </a:rPr>
              <a:t>Kerberos</a:t>
            </a:r>
            <a:r>
              <a:rPr lang="ru-RU" b="0" i="0" dirty="0">
                <a:solidFill>
                  <a:srgbClr val="111111"/>
                </a:solidFill>
                <a:effectLst/>
                <a:latin typeface="-apple-system"/>
              </a:rPr>
              <a:t> — более безопасный протокол, основанный на принципе Single </a:t>
            </a:r>
            <a:r>
              <a:rPr lang="ru-RU" b="0" i="0" dirty="0" err="1">
                <a:solidFill>
                  <a:srgbClr val="111111"/>
                </a:solidFill>
                <a:effectLst/>
                <a:latin typeface="-apple-system"/>
              </a:rPr>
              <a:t>Sign</a:t>
            </a:r>
            <a:r>
              <a:rPr lang="ru-RU" b="0" i="0" dirty="0">
                <a:solidFill>
                  <a:srgbClr val="111111"/>
                </a:solidFill>
                <a:effectLst/>
                <a:latin typeface="-apple-system"/>
              </a:rPr>
              <a:t>-On</a:t>
            </a:r>
            <a:r>
              <a:rPr lang="en-US" b="0" i="0" dirty="0">
                <a:solidFill>
                  <a:srgbClr val="111111"/>
                </a:solidFill>
                <a:effectLst/>
                <a:latin typeface="-apple-system"/>
              </a:rPr>
              <a:t>*</a:t>
            </a:r>
            <a:r>
              <a:rPr lang="ru-RU" b="0" i="0" dirty="0">
                <a:solidFill>
                  <a:srgbClr val="111111"/>
                </a:solidFill>
                <a:effectLst/>
                <a:latin typeface="-apple-system"/>
              </a:rPr>
              <a:t>. Однако он может функционировать, только если и клиент, и сервер находятся и являются частью одного и того же домена Windows.</a:t>
            </a:r>
          </a:p>
          <a:p>
            <a:pPr marL="0" indent="0">
              <a:buNone/>
            </a:pPr>
            <a:br>
              <a:rPr lang="ru-RU" dirty="0"/>
            </a:br>
            <a:r>
              <a:rPr lang="ru-RU" b="0" i="0" dirty="0">
                <a:solidFill>
                  <a:srgbClr val="111111"/>
                </a:solidFill>
                <a:effectLst/>
                <a:latin typeface="-apple-system"/>
              </a:rPr>
              <a:t>Стоит отметить, что при использовании HTTP-аутентификации у пользователя нет стандартной возможности выйти из веб-приложения, кроме как закрыть все окна браузера.</a:t>
            </a:r>
            <a:endParaRPr lang="en-US" dirty="0"/>
          </a:p>
        </p:txBody>
      </p:sp>
    </p:spTree>
    <p:extLst>
      <p:ext uri="{BB962C8B-B14F-4D97-AF65-F5344CB8AC3E}">
        <p14:creationId xmlns:p14="http://schemas.microsoft.com/office/powerpoint/2010/main" val="1912624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00472-2809-482B-AC33-61BBCAAEE987}"/>
              </a:ext>
            </a:extLst>
          </p:cNvPr>
          <p:cNvSpPr>
            <a:spLocks noGrp="1"/>
          </p:cNvSpPr>
          <p:nvPr>
            <p:ph type="title"/>
          </p:nvPr>
        </p:nvSpPr>
        <p:spPr/>
        <p:txBody>
          <a:bodyPr/>
          <a:lstStyle/>
          <a:p>
            <a:r>
              <a:rPr lang="en-US" dirty="0"/>
              <a:t>Single Sign-On</a:t>
            </a:r>
          </a:p>
        </p:txBody>
      </p:sp>
      <p:sp>
        <p:nvSpPr>
          <p:cNvPr id="3" name="Content Placeholder 2">
            <a:extLst>
              <a:ext uri="{FF2B5EF4-FFF2-40B4-BE49-F238E27FC236}">
                <a16:creationId xmlns:a16="http://schemas.microsoft.com/office/drawing/2014/main" id="{527CECDE-ADC5-4A9F-A33A-6A61E56AA36D}"/>
              </a:ext>
            </a:extLst>
          </p:cNvPr>
          <p:cNvSpPr>
            <a:spLocks noGrp="1"/>
          </p:cNvSpPr>
          <p:nvPr>
            <p:ph idx="1"/>
          </p:nvPr>
        </p:nvSpPr>
        <p:spPr/>
        <p:txBody>
          <a:bodyPr/>
          <a:lstStyle/>
          <a:p>
            <a:pPr marL="0" indent="0" algn="l">
              <a:buNone/>
            </a:pPr>
            <a:r>
              <a:rPr lang="ru-RU" b="1" i="0" dirty="0">
                <a:solidFill>
                  <a:srgbClr val="202122"/>
                </a:solidFill>
                <a:effectLst/>
                <a:latin typeface="Arial" panose="020B0604020202020204" pitchFamily="34" charset="0"/>
              </a:rPr>
              <a:t>Технология единого входа</a:t>
            </a:r>
            <a:r>
              <a:rPr lang="ru-RU" b="0" i="0" dirty="0">
                <a:solidFill>
                  <a:srgbClr val="202122"/>
                </a:solidFill>
                <a:effectLst/>
                <a:latin typeface="Arial" panose="020B0604020202020204" pitchFamily="34" charset="0"/>
              </a:rPr>
              <a:t>  — технология, при использовании которой </a:t>
            </a:r>
            <a:r>
              <a:rPr lang="ru-RU" b="0" i="0" u="none" strike="noStrike" dirty="0">
                <a:effectLst/>
                <a:latin typeface="Arial" panose="020B0604020202020204" pitchFamily="34" charset="0"/>
              </a:rPr>
              <a:t>пользователь</a:t>
            </a:r>
            <a:r>
              <a:rPr lang="ru-RU" b="0" i="0" dirty="0">
                <a:solidFill>
                  <a:srgbClr val="202122"/>
                </a:solidFill>
                <a:effectLst/>
                <a:latin typeface="Arial" panose="020B0604020202020204" pitchFamily="34" charset="0"/>
              </a:rPr>
              <a:t> переходит из одного раздела портала в другой, либо из одной системы в другую, не связанную с первой системой, без повторной </a:t>
            </a:r>
            <a:r>
              <a:rPr lang="ru-RU" b="0" i="0" u="none" strike="noStrike" dirty="0">
                <a:effectLst/>
                <a:latin typeface="Arial" panose="020B0604020202020204" pitchFamily="34" charset="0"/>
              </a:rPr>
              <a:t>аутентификации</a:t>
            </a:r>
            <a:r>
              <a:rPr lang="ru-RU" b="0" i="0" dirty="0">
                <a:solidFill>
                  <a:srgbClr val="202122"/>
                </a:solidFill>
                <a:effectLst/>
                <a:latin typeface="Arial" panose="020B0604020202020204" pitchFamily="34" charset="0"/>
              </a:rPr>
              <a:t>.</a:t>
            </a:r>
            <a:endParaRPr lang="en-US" b="0" i="0" dirty="0">
              <a:solidFill>
                <a:srgbClr val="202122"/>
              </a:solidFill>
              <a:effectLst/>
              <a:latin typeface="Arial" panose="020B0604020202020204" pitchFamily="34" charset="0"/>
            </a:endParaRPr>
          </a:p>
          <a:p>
            <a:pPr marL="0" indent="0" algn="l">
              <a:buNone/>
            </a:pPr>
            <a:r>
              <a:rPr lang="ru-RU" dirty="0">
                <a:solidFill>
                  <a:srgbClr val="202122"/>
                </a:solidFill>
                <a:latin typeface="Arial" panose="020B0604020202020204" pitchFamily="34" charset="0"/>
              </a:rPr>
              <a:t>Делится на два вида:</a:t>
            </a:r>
          </a:p>
          <a:p>
            <a:r>
              <a:rPr lang="ru-RU" b="0" i="0" dirty="0">
                <a:solidFill>
                  <a:srgbClr val="202122"/>
                </a:solidFill>
                <a:effectLst/>
                <a:latin typeface="Arial" panose="020B0604020202020204" pitchFamily="34" charset="0"/>
              </a:rPr>
              <a:t>Корпоративный (Enterprise) </a:t>
            </a:r>
            <a:r>
              <a:rPr lang="en-US" b="0" i="0" dirty="0">
                <a:solidFill>
                  <a:srgbClr val="202122"/>
                </a:solidFill>
                <a:effectLst/>
                <a:latin typeface="Arial" panose="020B0604020202020204" pitchFamily="34" charset="0"/>
              </a:rPr>
              <a:t>SSO</a:t>
            </a:r>
            <a:r>
              <a:rPr lang="ru-RU" b="0" i="0" dirty="0">
                <a:solidFill>
                  <a:srgbClr val="202122"/>
                </a:solidFill>
                <a:effectLst/>
                <a:latin typeface="Arial" panose="020B0604020202020204" pitchFamily="34" charset="0"/>
              </a:rPr>
              <a:t>, подразумевающий установку агента на рабочие станции пользователей</a:t>
            </a:r>
            <a:endParaRPr lang="en-US" dirty="0">
              <a:solidFill>
                <a:srgbClr val="202122"/>
              </a:solidFill>
              <a:latin typeface="Arial" panose="020B0604020202020204" pitchFamily="34" charset="0"/>
            </a:endParaRPr>
          </a:p>
          <a:p>
            <a:r>
              <a:rPr lang="en-US" dirty="0">
                <a:solidFill>
                  <a:srgbClr val="202122"/>
                </a:solidFill>
                <a:latin typeface="Arial" panose="020B0604020202020204" pitchFamily="34" charset="0"/>
              </a:rPr>
              <a:t>Web SSO,</a:t>
            </a:r>
            <a:r>
              <a:rPr lang="ru-RU" dirty="0">
                <a:solidFill>
                  <a:srgbClr val="202122"/>
                </a:solidFill>
                <a:latin typeface="Arial" panose="020B0604020202020204" pitchFamily="34" charset="0"/>
              </a:rPr>
              <a:t> отдельный провайдер предоставляющий единую точку входа во все разделы портала(</a:t>
            </a:r>
            <a:r>
              <a:rPr lang="ru-RU" dirty="0" err="1">
                <a:solidFill>
                  <a:srgbClr val="202122"/>
                </a:solidFill>
                <a:latin typeface="Arial" panose="020B0604020202020204" pitchFamily="34" charset="0"/>
              </a:rPr>
              <a:t>ов</a:t>
            </a:r>
            <a:r>
              <a:rPr lang="ru-RU" dirty="0">
                <a:solidFill>
                  <a:srgbClr val="202122"/>
                </a:solidFill>
                <a:latin typeface="Arial" panose="020B0604020202020204" pitchFamily="34" charset="0"/>
              </a:rPr>
              <a:t>).</a:t>
            </a:r>
            <a:endParaRPr lang="en-US" dirty="0"/>
          </a:p>
        </p:txBody>
      </p:sp>
    </p:spTree>
    <p:extLst>
      <p:ext uri="{BB962C8B-B14F-4D97-AF65-F5344CB8AC3E}">
        <p14:creationId xmlns:p14="http://schemas.microsoft.com/office/powerpoint/2010/main" val="3994349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ED9D-86B6-4E9D-A4DE-33C119D0945B}"/>
              </a:ext>
            </a:extLst>
          </p:cNvPr>
          <p:cNvSpPr>
            <a:spLocks noGrp="1"/>
          </p:cNvSpPr>
          <p:nvPr>
            <p:ph type="title"/>
          </p:nvPr>
        </p:nvSpPr>
        <p:spPr/>
        <p:txBody>
          <a:bodyPr/>
          <a:lstStyle/>
          <a:p>
            <a:r>
              <a:rPr lang="en-US" b="1" i="0" dirty="0">
                <a:solidFill>
                  <a:srgbClr val="111111"/>
                </a:solidFill>
                <a:effectLst/>
                <a:latin typeface="Fira Sans" panose="020B0503050000020004" pitchFamily="34" charset="0"/>
              </a:rPr>
              <a:t>Forms authentication</a:t>
            </a:r>
            <a:endParaRPr lang="en-US" dirty="0"/>
          </a:p>
        </p:txBody>
      </p:sp>
      <p:sp>
        <p:nvSpPr>
          <p:cNvPr id="3" name="Content Placeholder 2">
            <a:extLst>
              <a:ext uri="{FF2B5EF4-FFF2-40B4-BE49-F238E27FC236}">
                <a16:creationId xmlns:a16="http://schemas.microsoft.com/office/drawing/2014/main" id="{001EC946-4F75-4C01-AE0B-0C355D6D8071}"/>
              </a:ext>
            </a:extLst>
          </p:cNvPr>
          <p:cNvSpPr>
            <a:spLocks noGrp="1"/>
          </p:cNvSpPr>
          <p:nvPr>
            <p:ph idx="1"/>
          </p:nvPr>
        </p:nvSpPr>
        <p:spPr/>
        <p:txBody>
          <a:bodyPr>
            <a:normAutofit/>
          </a:bodyPr>
          <a:lstStyle/>
          <a:p>
            <a:pPr marL="0" indent="0">
              <a:buNone/>
            </a:pPr>
            <a:r>
              <a:rPr lang="ru-RU" b="0" i="0" dirty="0">
                <a:solidFill>
                  <a:srgbClr val="111111"/>
                </a:solidFill>
                <a:effectLst/>
                <a:latin typeface="-apple-system"/>
              </a:rPr>
              <a:t>Для этого протокола нет определенного стандарта, поэтому все его реализации специфичны для конкретных систем, а точнее, для модулей аутентификации фреймворков разработки.</a:t>
            </a:r>
            <a:br>
              <a:rPr lang="ru-RU" dirty="0"/>
            </a:br>
            <a:r>
              <a:rPr lang="ru-RU" b="0" i="0" u="sng" dirty="0">
                <a:solidFill>
                  <a:srgbClr val="111111"/>
                </a:solidFill>
                <a:effectLst/>
                <a:latin typeface="-apple-system"/>
              </a:rPr>
              <a:t>Работает это по следующему принципу</a:t>
            </a:r>
            <a:r>
              <a:rPr lang="ru-RU" b="0" i="0" dirty="0">
                <a:solidFill>
                  <a:srgbClr val="111111"/>
                </a:solidFill>
                <a:effectLst/>
                <a:latin typeface="-apple-system"/>
              </a:rPr>
              <a:t>: в веб-приложение включается HTML-форма, в которую пользователь должен ввести свои </a:t>
            </a:r>
            <a:r>
              <a:rPr lang="ru-RU" b="0" i="0" dirty="0" err="1">
                <a:solidFill>
                  <a:srgbClr val="111111"/>
                </a:solidFill>
                <a:effectLst/>
                <a:latin typeface="-apple-system"/>
              </a:rPr>
              <a:t>username</a:t>
            </a:r>
            <a:r>
              <a:rPr lang="ru-RU" b="0" i="0" dirty="0">
                <a:solidFill>
                  <a:srgbClr val="111111"/>
                </a:solidFill>
                <a:effectLst/>
                <a:latin typeface="-apple-system"/>
              </a:rPr>
              <a:t>/</a:t>
            </a:r>
            <a:r>
              <a:rPr lang="ru-RU" b="0" i="0" dirty="0" err="1">
                <a:solidFill>
                  <a:srgbClr val="111111"/>
                </a:solidFill>
                <a:effectLst/>
                <a:latin typeface="-apple-system"/>
              </a:rPr>
              <a:t>password</a:t>
            </a:r>
            <a:r>
              <a:rPr lang="ru-RU" b="0" i="0" dirty="0">
                <a:solidFill>
                  <a:srgbClr val="111111"/>
                </a:solidFill>
                <a:effectLst/>
                <a:latin typeface="-apple-system"/>
              </a:rPr>
              <a:t> и отправить их на сервер через HTTP POST для аутентификации. В случае успеха веб-приложение создает </a:t>
            </a:r>
            <a:r>
              <a:rPr lang="ru-RU" b="0" i="0" dirty="0" err="1">
                <a:solidFill>
                  <a:srgbClr val="111111"/>
                </a:solidFill>
                <a:effectLst/>
                <a:latin typeface="-apple-system"/>
              </a:rPr>
              <a:t>session</a:t>
            </a:r>
            <a:r>
              <a:rPr lang="ru-RU" b="0" i="0" dirty="0">
                <a:solidFill>
                  <a:srgbClr val="111111"/>
                </a:solidFill>
                <a:effectLst/>
                <a:latin typeface="-apple-system"/>
              </a:rPr>
              <a:t> </a:t>
            </a:r>
            <a:r>
              <a:rPr lang="ru-RU" b="0" i="0" dirty="0" err="1">
                <a:solidFill>
                  <a:srgbClr val="111111"/>
                </a:solidFill>
                <a:effectLst/>
                <a:latin typeface="-apple-system"/>
              </a:rPr>
              <a:t>token</a:t>
            </a:r>
            <a:r>
              <a:rPr lang="ru-RU" b="0" i="0" dirty="0">
                <a:solidFill>
                  <a:srgbClr val="111111"/>
                </a:solidFill>
                <a:effectLst/>
                <a:latin typeface="-apple-system"/>
              </a:rPr>
              <a:t>, который обычно помещается в </a:t>
            </a:r>
            <a:r>
              <a:rPr lang="ru-RU" b="0" i="0" u="sng" dirty="0" err="1">
                <a:solidFill>
                  <a:srgbClr val="111111"/>
                </a:solidFill>
                <a:effectLst/>
                <a:latin typeface="-apple-system"/>
              </a:rPr>
              <a:t>browser</a:t>
            </a:r>
            <a:r>
              <a:rPr lang="ru-RU" b="0" i="0" u="sng" dirty="0">
                <a:solidFill>
                  <a:srgbClr val="111111"/>
                </a:solidFill>
                <a:effectLst/>
                <a:latin typeface="-apple-system"/>
              </a:rPr>
              <a:t> </a:t>
            </a:r>
            <a:r>
              <a:rPr lang="ru-RU" b="0" i="0" u="sng" dirty="0" err="1">
                <a:solidFill>
                  <a:srgbClr val="111111"/>
                </a:solidFill>
                <a:effectLst/>
                <a:latin typeface="-apple-system"/>
              </a:rPr>
              <a:t>cookies</a:t>
            </a:r>
            <a:r>
              <a:rPr lang="ru-RU" b="0" i="0" dirty="0">
                <a:solidFill>
                  <a:srgbClr val="111111"/>
                </a:solidFill>
                <a:effectLst/>
                <a:latin typeface="-apple-system"/>
              </a:rPr>
              <a:t>. При последующих веб-запросах </a:t>
            </a:r>
            <a:r>
              <a:rPr lang="ru-RU" b="0" i="1" dirty="0" err="1">
                <a:solidFill>
                  <a:srgbClr val="111111"/>
                </a:solidFill>
                <a:effectLst/>
                <a:latin typeface="-apple-system"/>
              </a:rPr>
              <a:t>session</a:t>
            </a:r>
            <a:r>
              <a:rPr lang="ru-RU" b="0" i="1" dirty="0">
                <a:solidFill>
                  <a:srgbClr val="111111"/>
                </a:solidFill>
                <a:effectLst/>
                <a:latin typeface="-apple-system"/>
              </a:rPr>
              <a:t> </a:t>
            </a:r>
            <a:r>
              <a:rPr lang="ru-RU" b="0" i="1" dirty="0" err="1">
                <a:solidFill>
                  <a:srgbClr val="111111"/>
                </a:solidFill>
                <a:effectLst/>
                <a:latin typeface="-apple-system"/>
              </a:rPr>
              <a:t>token</a:t>
            </a:r>
            <a:r>
              <a:rPr lang="ru-RU" b="0" i="0" dirty="0">
                <a:solidFill>
                  <a:srgbClr val="111111"/>
                </a:solidFill>
                <a:effectLst/>
                <a:latin typeface="-apple-system"/>
              </a:rPr>
              <a:t> автоматически передается на сервер и позволяет приложению получить информацию о текущем пользователе для авторизации запроса.</a:t>
            </a:r>
            <a:endParaRPr lang="en-US" dirty="0"/>
          </a:p>
        </p:txBody>
      </p:sp>
    </p:spTree>
    <p:extLst>
      <p:ext uri="{BB962C8B-B14F-4D97-AF65-F5344CB8AC3E}">
        <p14:creationId xmlns:p14="http://schemas.microsoft.com/office/powerpoint/2010/main" val="595792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E7789286-1167-4728-850C-2041F0E57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12090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747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ED9D-86B6-4E9D-A4DE-33C119D0945B}"/>
              </a:ext>
            </a:extLst>
          </p:cNvPr>
          <p:cNvSpPr>
            <a:spLocks noGrp="1"/>
          </p:cNvSpPr>
          <p:nvPr>
            <p:ph type="title"/>
          </p:nvPr>
        </p:nvSpPr>
        <p:spPr/>
        <p:txBody>
          <a:bodyPr/>
          <a:lstStyle/>
          <a:p>
            <a:r>
              <a:rPr lang="en-US" b="1" i="0" dirty="0">
                <a:solidFill>
                  <a:srgbClr val="111111"/>
                </a:solidFill>
                <a:effectLst/>
                <a:latin typeface="Fira Sans" panose="020B0503050000020004" pitchFamily="34" charset="0"/>
              </a:rPr>
              <a:t>Forms authentication</a:t>
            </a:r>
            <a:endParaRPr lang="en-US" dirty="0"/>
          </a:p>
        </p:txBody>
      </p:sp>
      <p:sp>
        <p:nvSpPr>
          <p:cNvPr id="3" name="Content Placeholder 2">
            <a:extLst>
              <a:ext uri="{FF2B5EF4-FFF2-40B4-BE49-F238E27FC236}">
                <a16:creationId xmlns:a16="http://schemas.microsoft.com/office/drawing/2014/main" id="{001EC946-4F75-4C01-AE0B-0C355D6D8071}"/>
              </a:ext>
            </a:extLst>
          </p:cNvPr>
          <p:cNvSpPr>
            <a:spLocks noGrp="1"/>
          </p:cNvSpPr>
          <p:nvPr>
            <p:ph idx="1"/>
          </p:nvPr>
        </p:nvSpPr>
        <p:spPr/>
        <p:txBody>
          <a:bodyPr>
            <a:normAutofit/>
          </a:bodyPr>
          <a:lstStyle/>
          <a:p>
            <a:pPr marL="0" indent="0">
              <a:buNone/>
            </a:pPr>
            <a:r>
              <a:rPr lang="ru-RU" b="0" i="0" dirty="0">
                <a:solidFill>
                  <a:srgbClr val="111111"/>
                </a:solidFill>
                <a:effectLst/>
                <a:latin typeface="-apple-system"/>
              </a:rPr>
              <a:t>Приложение может создать </a:t>
            </a:r>
            <a:r>
              <a:rPr lang="ru-RU" b="0" i="0" dirty="0" err="1">
                <a:solidFill>
                  <a:srgbClr val="111111"/>
                </a:solidFill>
                <a:effectLst/>
                <a:latin typeface="-apple-system"/>
              </a:rPr>
              <a:t>session</a:t>
            </a:r>
            <a:r>
              <a:rPr lang="ru-RU" b="0" i="0" dirty="0">
                <a:solidFill>
                  <a:srgbClr val="111111"/>
                </a:solidFill>
                <a:effectLst/>
                <a:latin typeface="-apple-system"/>
              </a:rPr>
              <a:t> </a:t>
            </a:r>
            <a:r>
              <a:rPr lang="ru-RU" b="0" i="0" dirty="0" err="1">
                <a:solidFill>
                  <a:srgbClr val="111111"/>
                </a:solidFill>
                <a:effectLst/>
                <a:latin typeface="-apple-system"/>
              </a:rPr>
              <a:t>token</a:t>
            </a:r>
            <a:r>
              <a:rPr lang="ru-RU" b="0" i="0" dirty="0">
                <a:solidFill>
                  <a:srgbClr val="111111"/>
                </a:solidFill>
                <a:effectLst/>
                <a:latin typeface="-apple-system"/>
              </a:rPr>
              <a:t> двумя способами:</a:t>
            </a:r>
          </a:p>
          <a:p>
            <a:pPr marL="0" indent="0">
              <a:buNone/>
            </a:pPr>
            <a:endParaRPr lang="ru-RU" b="0" i="0" dirty="0">
              <a:solidFill>
                <a:srgbClr val="111111"/>
              </a:solidFill>
              <a:effectLst/>
              <a:latin typeface="-apple-system"/>
            </a:endParaRPr>
          </a:p>
          <a:p>
            <a:pPr marL="0" indent="0" algn="l">
              <a:buNone/>
            </a:pPr>
            <a:r>
              <a:rPr lang="ru-RU" dirty="0">
                <a:solidFill>
                  <a:srgbClr val="111111"/>
                </a:solidFill>
                <a:latin typeface="-apple-system"/>
              </a:rPr>
              <a:t>1. </a:t>
            </a:r>
            <a:r>
              <a:rPr lang="ru-RU" b="0" i="0" dirty="0">
                <a:solidFill>
                  <a:srgbClr val="111111"/>
                </a:solidFill>
                <a:effectLst/>
                <a:latin typeface="-apple-system"/>
              </a:rPr>
              <a:t>Как </a:t>
            </a:r>
            <a:r>
              <a:rPr lang="ru-RU" b="1" i="0" dirty="0">
                <a:solidFill>
                  <a:srgbClr val="111111"/>
                </a:solidFill>
                <a:effectLst/>
                <a:latin typeface="-apple-system"/>
              </a:rPr>
              <a:t>идентификатор </a:t>
            </a:r>
            <a:r>
              <a:rPr lang="ru-RU" b="0" i="0" dirty="0">
                <a:solidFill>
                  <a:srgbClr val="111111"/>
                </a:solidFill>
                <a:effectLst/>
                <a:latin typeface="-apple-system"/>
              </a:rPr>
              <a:t>аутентифицированной </a:t>
            </a:r>
            <a:r>
              <a:rPr lang="ru-RU" b="1" i="0" dirty="0">
                <a:solidFill>
                  <a:srgbClr val="111111"/>
                </a:solidFill>
                <a:effectLst/>
                <a:latin typeface="-apple-system"/>
              </a:rPr>
              <a:t>сессии </a:t>
            </a:r>
            <a:r>
              <a:rPr lang="ru-RU" b="0" i="0" dirty="0">
                <a:solidFill>
                  <a:srgbClr val="111111"/>
                </a:solidFill>
                <a:effectLst/>
                <a:latin typeface="-apple-system"/>
              </a:rPr>
              <a:t>пользователя, которая хранится в памяти сервера или в базе данных. Сессия должна содержать всю необходимую информацию о пользователе для возможности авторизации его запросов.</a:t>
            </a:r>
          </a:p>
          <a:p>
            <a:pPr marL="0" indent="0">
              <a:buNone/>
            </a:pPr>
            <a:r>
              <a:rPr lang="ru-RU" dirty="0"/>
              <a:t>Т.е. у пользователя нет никакой информации о том что содержится в его сессии, есть лишь идентификатор.</a:t>
            </a:r>
            <a:endParaRPr lang="en-US" dirty="0"/>
          </a:p>
        </p:txBody>
      </p:sp>
    </p:spTree>
    <p:extLst>
      <p:ext uri="{BB962C8B-B14F-4D97-AF65-F5344CB8AC3E}">
        <p14:creationId xmlns:p14="http://schemas.microsoft.com/office/powerpoint/2010/main" val="279039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ED9D-86B6-4E9D-A4DE-33C119D0945B}"/>
              </a:ext>
            </a:extLst>
          </p:cNvPr>
          <p:cNvSpPr>
            <a:spLocks noGrp="1"/>
          </p:cNvSpPr>
          <p:nvPr>
            <p:ph type="title"/>
          </p:nvPr>
        </p:nvSpPr>
        <p:spPr/>
        <p:txBody>
          <a:bodyPr/>
          <a:lstStyle/>
          <a:p>
            <a:r>
              <a:rPr lang="en-US" b="1" i="0" dirty="0">
                <a:solidFill>
                  <a:srgbClr val="111111"/>
                </a:solidFill>
                <a:effectLst/>
                <a:latin typeface="Fira Sans" panose="020B0503050000020004" pitchFamily="34" charset="0"/>
              </a:rPr>
              <a:t>Forms authentication</a:t>
            </a:r>
            <a:endParaRPr lang="en-US" dirty="0"/>
          </a:p>
        </p:txBody>
      </p:sp>
      <p:sp>
        <p:nvSpPr>
          <p:cNvPr id="3" name="Content Placeholder 2">
            <a:extLst>
              <a:ext uri="{FF2B5EF4-FFF2-40B4-BE49-F238E27FC236}">
                <a16:creationId xmlns:a16="http://schemas.microsoft.com/office/drawing/2014/main" id="{001EC946-4F75-4C01-AE0B-0C355D6D8071}"/>
              </a:ext>
            </a:extLst>
          </p:cNvPr>
          <p:cNvSpPr>
            <a:spLocks noGrp="1"/>
          </p:cNvSpPr>
          <p:nvPr>
            <p:ph idx="1"/>
          </p:nvPr>
        </p:nvSpPr>
        <p:spPr/>
        <p:txBody>
          <a:bodyPr>
            <a:normAutofit/>
          </a:bodyPr>
          <a:lstStyle/>
          <a:p>
            <a:pPr marL="0" indent="0" algn="l">
              <a:buNone/>
            </a:pPr>
            <a:r>
              <a:rPr lang="ru-RU" b="0" i="0" dirty="0">
                <a:solidFill>
                  <a:srgbClr val="111111"/>
                </a:solidFill>
                <a:effectLst/>
                <a:latin typeface="-apple-system"/>
              </a:rPr>
              <a:t>2. Как зашифрованный и/или подписанный </a:t>
            </a:r>
            <a:r>
              <a:rPr lang="ru-RU" b="1" i="0" dirty="0">
                <a:solidFill>
                  <a:srgbClr val="111111"/>
                </a:solidFill>
                <a:effectLst/>
                <a:latin typeface="-apple-system"/>
              </a:rPr>
              <a:t>объект</a:t>
            </a:r>
            <a:r>
              <a:rPr lang="ru-RU" b="0" i="0" dirty="0">
                <a:solidFill>
                  <a:srgbClr val="111111"/>
                </a:solidFill>
                <a:effectLst/>
                <a:latin typeface="-apple-system"/>
              </a:rPr>
              <a:t>, содержащий данные о пользователе, а также период действия. Этот подход позволяет реализовать </a:t>
            </a:r>
            <a:r>
              <a:rPr lang="ru-RU" b="0" i="0" dirty="0" err="1">
                <a:solidFill>
                  <a:srgbClr val="111111"/>
                </a:solidFill>
                <a:effectLst/>
                <a:latin typeface="-apple-system"/>
              </a:rPr>
              <a:t>stateless</a:t>
            </a:r>
            <a:r>
              <a:rPr lang="ru-RU" b="0" i="0" dirty="0">
                <a:solidFill>
                  <a:srgbClr val="111111"/>
                </a:solidFill>
                <a:effectLst/>
                <a:latin typeface="-apple-system"/>
              </a:rPr>
              <a:t>-архитектуру сервера, однако требует механизма обновления сессионного токена по истечении срока действия. Несколько стандартных форматов таких токенов </a:t>
            </a:r>
            <a:r>
              <a:rPr lang="ru-RU" dirty="0">
                <a:solidFill>
                  <a:srgbClr val="111111"/>
                </a:solidFill>
                <a:latin typeface="-apple-system"/>
              </a:rPr>
              <a:t>мы рассмотрим далее, после протоколов аутентификации, но, важно понимать что веб сервер может применять не стандартизированный подход для шифрования такого объекта.</a:t>
            </a:r>
          </a:p>
        </p:txBody>
      </p:sp>
    </p:spTree>
    <p:extLst>
      <p:ext uri="{BB962C8B-B14F-4D97-AF65-F5344CB8AC3E}">
        <p14:creationId xmlns:p14="http://schemas.microsoft.com/office/powerpoint/2010/main" val="1814769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1AC7-3997-4A97-ACE1-878801F44D00}"/>
              </a:ext>
            </a:extLst>
          </p:cNvPr>
          <p:cNvSpPr>
            <a:spLocks noGrp="1"/>
          </p:cNvSpPr>
          <p:nvPr>
            <p:ph type="title"/>
          </p:nvPr>
        </p:nvSpPr>
        <p:spPr/>
        <p:txBody>
          <a:bodyPr>
            <a:normAutofit/>
          </a:bodyPr>
          <a:lstStyle/>
          <a:p>
            <a:r>
              <a:rPr lang="ru-RU" sz="4000" b="1" i="0" dirty="0">
                <a:solidFill>
                  <a:srgbClr val="111111"/>
                </a:solidFill>
                <a:effectLst/>
                <a:latin typeface="Fira Sans" panose="020B0503050000020004" pitchFamily="34" charset="0"/>
              </a:rPr>
              <a:t>Аутентификация по сертификатам</a:t>
            </a:r>
            <a:endParaRPr lang="en-US" sz="8000" dirty="0"/>
          </a:p>
        </p:txBody>
      </p:sp>
      <p:sp>
        <p:nvSpPr>
          <p:cNvPr id="3" name="Content Placeholder 2">
            <a:extLst>
              <a:ext uri="{FF2B5EF4-FFF2-40B4-BE49-F238E27FC236}">
                <a16:creationId xmlns:a16="http://schemas.microsoft.com/office/drawing/2014/main" id="{35A5AA7F-A314-4166-8511-A0F7C4C3F972}"/>
              </a:ext>
            </a:extLst>
          </p:cNvPr>
          <p:cNvSpPr>
            <a:spLocks noGrp="1"/>
          </p:cNvSpPr>
          <p:nvPr>
            <p:ph idx="1"/>
          </p:nvPr>
        </p:nvSpPr>
        <p:spPr/>
        <p:txBody>
          <a:bodyPr/>
          <a:lstStyle/>
          <a:p>
            <a:pPr marL="0" indent="0">
              <a:buNone/>
            </a:pPr>
            <a:r>
              <a:rPr lang="ru-RU" b="0" i="0" dirty="0">
                <a:solidFill>
                  <a:srgbClr val="111111"/>
                </a:solidFill>
                <a:effectLst/>
                <a:latin typeface="Fira Sans" panose="020B0503050000020004" pitchFamily="34" charset="0"/>
              </a:rPr>
              <a:t>Аутентификации по паролю считается не очень надежным способом, так как пароль часто можно подобрать, а пользователи склонны использовать простые и одинаковые пароли в разных системах, либо записывать их на клочках бумаги. Если злоумышленник смог выяснить пароль, то пользователь зачастую об этом не узнает. Кроме того, разработчики приложений могут допустить ряд концептуальных ошибок, упрощающих взлом учетных записей. Поэтому, вместо простого пароля приходит на помощь сертификат с длинным ключом.</a:t>
            </a:r>
            <a:endParaRPr lang="en-US" dirty="0"/>
          </a:p>
        </p:txBody>
      </p:sp>
    </p:spTree>
    <p:extLst>
      <p:ext uri="{BB962C8B-B14F-4D97-AF65-F5344CB8AC3E}">
        <p14:creationId xmlns:p14="http://schemas.microsoft.com/office/powerpoint/2010/main" val="402146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Базовая терминология</a:t>
            </a:r>
          </a:p>
        </p:txBody>
      </p:sp>
      <p:sp>
        <p:nvSpPr>
          <p:cNvPr id="3" name="Объект 2"/>
          <p:cNvSpPr>
            <a:spLocks noGrp="1"/>
          </p:cNvSpPr>
          <p:nvPr>
            <p:ph idx="1"/>
          </p:nvPr>
        </p:nvSpPr>
        <p:spPr/>
        <p:txBody>
          <a:bodyPr/>
          <a:lstStyle/>
          <a:p>
            <a:pPr marL="0" indent="0" fontAlgn="base">
              <a:buNone/>
            </a:pPr>
            <a:r>
              <a:rPr lang="ru-RU" dirty="0"/>
              <a:t>Когда нам звонят с неизвестного номера, что мы делаем? Правильно, спрашиваем “Кто это”, т.е. узнаём имя. Имя в данном случае и есть </a:t>
            </a:r>
            <a:r>
              <a:rPr lang="ru-RU" b="1" dirty="0"/>
              <a:t>идентификатор</a:t>
            </a:r>
            <a:r>
              <a:rPr lang="ru-RU" dirty="0"/>
              <a:t>, а ответ вашего собеседника — это будет </a:t>
            </a:r>
            <a:r>
              <a:rPr lang="ru-RU" b="1" dirty="0"/>
              <a:t>идентификация</a:t>
            </a:r>
            <a:r>
              <a:rPr lang="ru-RU" dirty="0"/>
              <a:t>.</a:t>
            </a:r>
          </a:p>
          <a:p>
            <a:pPr marL="0" indent="0" fontAlgn="base">
              <a:buNone/>
            </a:pPr>
            <a:r>
              <a:rPr lang="ru-RU" dirty="0"/>
              <a:t>Идентификатором может быть:</a:t>
            </a:r>
          </a:p>
          <a:p>
            <a:pPr fontAlgn="base"/>
            <a:r>
              <a:rPr lang="ru-RU" dirty="0"/>
              <a:t>номер телефона</a:t>
            </a:r>
          </a:p>
          <a:p>
            <a:pPr fontAlgn="base"/>
            <a:r>
              <a:rPr lang="ru-RU" dirty="0"/>
              <a:t>номер паспорта</a:t>
            </a:r>
          </a:p>
          <a:p>
            <a:pPr fontAlgn="base"/>
            <a:r>
              <a:rPr lang="ru-RU" dirty="0"/>
              <a:t>e-</a:t>
            </a:r>
            <a:r>
              <a:rPr lang="ru-RU" dirty="0" err="1"/>
              <a:t>mail</a:t>
            </a:r>
            <a:endParaRPr lang="ru-RU" dirty="0"/>
          </a:p>
          <a:p>
            <a:pPr fontAlgn="base"/>
            <a:r>
              <a:rPr lang="ru-RU" dirty="0"/>
              <a:t>номер страницы в социальной сети и т.д.</a:t>
            </a:r>
          </a:p>
          <a:p>
            <a:endParaRPr lang="ru-RU" dirty="0"/>
          </a:p>
        </p:txBody>
      </p:sp>
    </p:spTree>
    <p:extLst>
      <p:ext uri="{BB962C8B-B14F-4D97-AF65-F5344CB8AC3E}">
        <p14:creationId xmlns:p14="http://schemas.microsoft.com/office/powerpoint/2010/main" val="2602892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1AC7-3997-4A97-ACE1-878801F44D00}"/>
              </a:ext>
            </a:extLst>
          </p:cNvPr>
          <p:cNvSpPr>
            <a:spLocks noGrp="1"/>
          </p:cNvSpPr>
          <p:nvPr>
            <p:ph type="title"/>
          </p:nvPr>
        </p:nvSpPr>
        <p:spPr/>
        <p:txBody>
          <a:bodyPr>
            <a:normAutofit/>
          </a:bodyPr>
          <a:lstStyle/>
          <a:p>
            <a:r>
              <a:rPr lang="ru-RU" sz="4000" b="1" i="0" dirty="0">
                <a:solidFill>
                  <a:srgbClr val="111111"/>
                </a:solidFill>
                <a:effectLst/>
                <a:latin typeface="Fira Sans" panose="020B0503050000020004" pitchFamily="34" charset="0"/>
              </a:rPr>
              <a:t>Аутентификация по сертификатам</a:t>
            </a:r>
            <a:endParaRPr lang="en-US" sz="8000" dirty="0"/>
          </a:p>
        </p:txBody>
      </p:sp>
      <p:sp>
        <p:nvSpPr>
          <p:cNvPr id="3" name="Content Placeholder 2">
            <a:extLst>
              <a:ext uri="{FF2B5EF4-FFF2-40B4-BE49-F238E27FC236}">
                <a16:creationId xmlns:a16="http://schemas.microsoft.com/office/drawing/2014/main" id="{35A5AA7F-A314-4166-8511-A0F7C4C3F972}"/>
              </a:ext>
            </a:extLst>
          </p:cNvPr>
          <p:cNvSpPr>
            <a:spLocks noGrp="1"/>
          </p:cNvSpPr>
          <p:nvPr>
            <p:ph idx="1"/>
          </p:nvPr>
        </p:nvSpPr>
        <p:spPr/>
        <p:txBody>
          <a:bodyPr>
            <a:normAutofit lnSpcReduction="10000"/>
          </a:bodyPr>
          <a:lstStyle/>
          <a:p>
            <a:pPr marL="0" indent="0">
              <a:buNone/>
            </a:pPr>
            <a:r>
              <a:rPr lang="ru-RU" b="0" i="0" dirty="0">
                <a:solidFill>
                  <a:srgbClr val="111111"/>
                </a:solidFill>
                <a:effectLst/>
                <a:latin typeface="-apple-system"/>
              </a:rPr>
              <a:t>Сертификат представляет собой набор атрибутов, идентифицирующих владельца, подписанный </a:t>
            </a:r>
            <a:r>
              <a:rPr lang="ru-RU" b="0" i="1" dirty="0" err="1">
                <a:solidFill>
                  <a:srgbClr val="111111"/>
                </a:solidFill>
                <a:effectLst/>
                <a:latin typeface="-apple-system"/>
              </a:rPr>
              <a:t>certificate</a:t>
            </a:r>
            <a:r>
              <a:rPr lang="ru-RU" b="0" i="1" dirty="0">
                <a:solidFill>
                  <a:srgbClr val="111111"/>
                </a:solidFill>
                <a:effectLst/>
                <a:latin typeface="-apple-system"/>
              </a:rPr>
              <a:t> </a:t>
            </a:r>
            <a:r>
              <a:rPr lang="ru-RU" b="0" i="1" dirty="0" err="1">
                <a:solidFill>
                  <a:srgbClr val="111111"/>
                </a:solidFill>
                <a:effectLst/>
                <a:latin typeface="-apple-system"/>
              </a:rPr>
              <a:t>authority</a:t>
            </a:r>
            <a:r>
              <a:rPr lang="ru-RU" b="0" i="0" dirty="0">
                <a:solidFill>
                  <a:srgbClr val="111111"/>
                </a:solidFill>
                <a:effectLst/>
                <a:latin typeface="-apple-system"/>
              </a:rPr>
              <a:t> (CA). CA выступает в роли посредника, который гарантирует подлинность сертификатов (по аналогии с ФМС, выпускающей паспорта). Также сертификат </a:t>
            </a:r>
            <a:r>
              <a:rPr lang="ru-RU" b="0" i="0" dirty="0" err="1">
                <a:solidFill>
                  <a:srgbClr val="111111"/>
                </a:solidFill>
                <a:effectLst/>
                <a:latin typeface="-apple-system"/>
              </a:rPr>
              <a:t>криптографически</a:t>
            </a:r>
            <a:r>
              <a:rPr lang="ru-RU" b="0" i="0" dirty="0">
                <a:solidFill>
                  <a:srgbClr val="111111"/>
                </a:solidFill>
                <a:effectLst/>
                <a:latin typeface="-apple-system"/>
              </a:rPr>
              <a:t> связан с закрытым ключом, который хранится у владельца сертификата и позволяет однозначно подтвердить факт владения сертификатом.</a:t>
            </a:r>
          </a:p>
          <a:p>
            <a:pPr marL="0" indent="0">
              <a:buNone/>
            </a:pPr>
            <a:r>
              <a:rPr lang="ru-RU" b="0" i="0" dirty="0">
                <a:solidFill>
                  <a:srgbClr val="111111"/>
                </a:solidFill>
                <a:effectLst/>
                <a:latin typeface="-apple-system"/>
              </a:rPr>
              <a:t>На стороне клиента сертификат вместе с закрытым ключом могут храниться в операционной системе, в браузере, в файле, на отдельном физическом устройстве (</a:t>
            </a:r>
            <a:r>
              <a:rPr lang="ru-RU" b="0" i="0" dirty="0" err="1">
                <a:solidFill>
                  <a:srgbClr val="111111"/>
                </a:solidFill>
                <a:effectLst/>
                <a:latin typeface="-apple-system"/>
              </a:rPr>
              <a:t>smart</a:t>
            </a:r>
            <a:r>
              <a:rPr lang="ru-RU" b="0" i="0" dirty="0">
                <a:solidFill>
                  <a:srgbClr val="111111"/>
                </a:solidFill>
                <a:effectLst/>
                <a:latin typeface="-apple-system"/>
              </a:rPr>
              <a:t> </a:t>
            </a:r>
            <a:r>
              <a:rPr lang="ru-RU" b="0" i="0" dirty="0" err="1">
                <a:solidFill>
                  <a:srgbClr val="111111"/>
                </a:solidFill>
                <a:effectLst/>
                <a:latin typeface="-apple-system"/>
              </a:rPr>
              <a:t>card</a:t>
            </a:r>
            <a:r>
              <a:rPr lang="ru-RU" b="0" i="0" dirty="0">
                <a:solidFill>
                  <a:srgbClr val="111111"/>
                </a:solidFill>
                <a:effectLst/>
                <a:latin typeface="-apple-system"/>
              </a:rPr>
              <a:t>, USB </a:t>
            </a:r>
            <a:r>
              <a:rPr lang="ru-RU" b="0" i="0" dirty="0" err="1">
                <a:solidFill>
                  <a:srgbClr val="111111"/>
                </a:solidFill>
                <a:effectLst/>
                <a:latin typeface="-apple-system"/>
              </a:rPr>
              <a:t>token</a:t>
            </a:r>
            <a:r>
              <a:rPr lang="ru-RU" b="0" i="0" dirty="0">
                <a:solidFill>
                  <a:srgbClr val="111111"/>
                </a:solidFill>
                <a:effectLst/>
                <a:latin typeface="-apple-system"/>
              </a:rPr>
              <a:t>). Обычно закрытый ключ дополнительно защищен паролем или PIN-кодом.</a:t>
            </a:r>
            <a:endParaRPr lang="en-US" dirty="0"/>
          </a:p>
        </p:txBody>
      </p:sp>
    </p:spTree>
    <p:extLst>
      <p:ext uri="{BB962C8B-B14F-4D97-AF65-F5344CB8AC3E}">
        <p14:creationId xmlns:p14="http://schemas.microsoft.com/office/powerpoint/2010/main" val="4274972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1AC7-3997-4A97-ACE1-878801F44D00}"/>
              </a:ext>
            </a:extLst>
          </p:cNvPr>
          <p:cNvSpPr>
            <a:spLocks noGrp="1"/>
          </p:cNvSpPr>
          <p:nvPr>
            <p:ph type="title"/>
          </p:nvPr>
        </p:nvSpPr>
        <p:spPr/>
        <p:txBody>
          <a:bodyPr>
            <a:normAutofit/>
          </a:bodyPr>
          <a:lstStyle/>
          <a:p>
            <a:r>
              <a:rPr lang="ru-RU" sz="4000" b="1" i="0" dirty="0">
                <a:solidFill>
                  <a:srgbClr val="111111"/>
                </a:solidFill>
                <a:effectLst/>
                <a:latin typeface="Fira Sans" panose="020B0503050000020004" pitchFamily="34" charset="0"/>
              </a:rPr>
              <a:t>Аутентификация по сертификатам</a:t>
            </a:r>
            <a:endParaRPr lang="en-US" sz="8000" dirty="0"/>
          </a:p>
        </p:txBody>
      </p:sp>
      <p:sp>
        <p:nvSpPr>
          <p:cNvPr id="3" name="Content Placeholder 2">
            <a:extLst>
              <a:ext uri="{FF2B5EF4-FFF2-40B4-BE49-F238E27FC236}">
                <a16:creationId xmlns:a16="http://schemas.microsoft.com/office/drawing/2014/main" id="{35A5AA7F-A314-4166-8511-A0F7C4C3F972}"/>
              </a:ext>
            </a:extLst>
          </p:cNvPr>
          <p:cNvSpPr>
            <a:spLocks noGrp="1"/>
          </p:cNvSpPr>
          <p:nvPr>
            <p:ph idx="1"/>
          </p:nvPr>
        </p:nvSpPr>
        <p:spPr>
          <a:xfrm>
            <a:off x="474215" y="1825625"/>
            <a:ext cx="7071804" cy="4351338"/>
          </a:xfrm>
        </p:spPr>
        <p:txBody>
          <a:bodyPr>
            <a:normAutofit/>
          </a:bodyPr>
          <a:lstStyle/>
          <a:p>
            <a:pPr marL="0" indent="0">
              <a:buNone/>
            </a:pPr>
            <a:r>
              <a:rPr lang="ru-RU" b="0" i="0" dirty="0">
                <a:solidFill>
                  <a:srgbClr val="111111"/>
                </a:solidFill>
                <a:effectLst/>
                <a:latin typeface="-apple-system"/>
              </a:rPr>
              <a:t>В веб-приложениях традиционно используют сертификаты стандарта X.509. Аутентификация с помощью X.509-сертификата происходит в момент соединения с сервером и является частью протокола SSL/TLS. Этот механизм также хорошо поддерживается браузерами, которые позволяют пользователю выбрать и применить сертификат, если веб-сайт допускает такой способ аутентификации.</a:t>
            </a:r>
            <a:endParaRPr lang="en-US" dirty="0"/>
          </a:p>
        </p:txBody>
      </p:sp>
      <p:pic>
        <p:nvPicPr>
          <p:cNvPr id="6146" name="Picture 2">
            <a:extLst>
              <a:ext uri="{FF2B5EF4-FFF2-40B4-BE49-F238E27FC236}">
                <a16:creationId xmlns:a16="http://schemas.microsoft.com/office/drawing/2014/main" id="{1D547156-5201-4C7C-925E-796960BB9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438" y="1973386"/>
            <a:ext cx="4624907" cy="420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36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B637-B9F4-4AC9-AAF7-724BF131CC9D}"/>
              </a:ext>
            </a:extLst>
          </p:cNvPr>
          <p:cNvSpPr>
            <a:spLocks noGrp="1"/>
          </p:cNvSpPr>
          <p:nvPr>
            <p:ph type="title"/>
          </p:nvPr>
        </p:nvSpPr>
        <p:spPr/>
        <p:txBody>
          <a:bodyPr/>
          <a:lstStyle/>
          <a:p>
            <a:r>
              <a:rPr lang="ru-RU" sz="4400" b="1" i="0" dirty="0">
                <a:solidFill>
                  <a:srgbClr val="111111"/>
                </a:solidFill>
                <a:effectLst/>
                <a:latin typeface="Fira Sans" panose="020B0503050000020004" pitchFamily="34" charset="0"/>
              </a:rPr>
              <a:t>Аутентификация по сертификатам</a:t>
            </a:r>
            <a:endParaRPr lang="en-US" dirty="0"/>
          </a:p>
        </p:txBody>
      </p:sp>
      <p:sp>
        <p:nvSpPr>
          <p:cNvPr id="3" name="Content Placeholder 2">
            <a:extLst>
              <a:ext uri="{FF2B5EF4-FFF2-40B4-BE49-F238E27FC236}">
                <a16:creationId xmlns:a16="http://schemas.microsoft.com/office/drawing/2014/main" id="{B2C18F5A-5A1F-499F-B8F1-0AA72E4B871A}"/>
              </a:ext>
            </a:extLst>
          </p:cNvPr>
          <p:cNvSpPr>
            <a:spLocks noGrp="1"/>
          </p:cNvSpPr>
          <p:nvPr>
            <p:ph idx="1"/>
          </p:nvPr>
        </p:nvSpPr>
        <p:spPr/>
        <p:txBody>
          <a:bodyPr/>
          <a:lstStyle/>
          <a:p>
            <a:pPr marL="0" indent="0" algn="l">
              <a:buNone/>
            </a:pPr>
            <a:r>
              <a:rPr lang="ru-RU" b="0" i="0" dirty="0">
                <a:solidFill>
                  <a:srgbClr val="111111"/>
                </a:solidFill>
                <a:effectLst/>
                <a:latin typeface="-apple-system"/>
              </a:rPr>
              <a:t>Во время аутентификации сервер выполняет проверку сертификата на основании следующих правил:</a:t>
            </a:r>
          </a:p>
          <a:p>
            <a:pPr marL="514350" indent="-514350" algn="l">
              <a:buFont typeface="+mj-lt"/>
              <a:buAutoNum type="arabicPeriod"/>
            </a:pPr>
            <a:r>
              <a:rPr lang="ru-RU" b="0" i="0" dirty="0">
                <a:solidFill>
                  <a:srgbClr val="111111"/>
                </a:solidFill>
                <a:effectLst/>
                <a:latin typeface="-apple-system"/>
              </a:rPr>
              <a:t>Сертификат должен быть подписан доверенным </a:t>
            </a:r>
            <a:r>
              <a:rPr lang="ru-RU" b="0" i="0" dirty="0" err="1">
                <a:solidFill>
                  <a:srgbClr val="111111"/>
                </a:solidFill>
                <a:effectLst/>
                <a:latin typeface="-apple-system"/>
              </a:rPr>
              <a:t>certification</a:t>
            </a:r>
            <a:r>
              <a:rPr lang="ru-RU" b="0" i="0" dirty="0">
                <a:solidFill>
                  <a:srgbClr val="111111"/>
                </a:solidFill>
                <a:effectLst/>
                <a:latin typeface="-apple-system"/>
              </a:rPr>
              <a:t> </a:t>
            </a:r>
            <a:r>
              <a:rPr lang="ru-RU" b="0" i="0" dirty="0" err="1">
                <a:solidFill>
                  <a:srgbClr val="111111"/>
                </a:solidFill>
                <a:effectLst/>
                <a:latin typeface="-apple-system"/>
              </a:rPr>
              <a:t>authority</a:t>
            </a:r>
            <a:r>
              <a:rPr lang="ru-RU" b="0" i="0" dirty="0">
                <a:solidFill>
                  <a:srgbClr val="111111"/>
                </a:solidFill>
                <a:effectLst/>
                <a:latin typeface="-apple-system"/>
              </a:rPr>
              <a:t> (проверка цепочки сертификатов).</a:t>
            </a:r>
          </a:p>
          <a:p>
            <a:pPr marL="514350" indent="-514350" algn="l">
              <a:buFont typeface="+mj-lt"/>
              <a:buAutoNum type="arabicPeriod"/>
            </a:pPr>
            <a:r>
              <a:rPr lang="ru-RU" b="0" i="0" dirty="0">
                <a:solidFill>
                  <a:srgbClr val="111111"/>
                </a:solidFill>
                <a:effectLst/>
                <a:latin typeface="-apple-system"/>
              </a:rPr>
              <a:t>Сертификат должен быть действительным на текущую дату (проверка срока действия).</a:t>
            </a:r>
          </a:p>
          <a:p>
            <a:pPr marL="514350" indent="-514350" algn="l">
              <a:buFont typeface="+mj-lt"/>
              <a:buAutoNum type="arabicPeriod"/>
            </a:pPr>
            <a:r>
              <a:rPr lang="ru-RU" b="0" i="0" dirty="0">
                <a:solidFill>
                  <a:srgbClr val="111111"/>
                </a:solidFill>
                <a:effectLst/>
                <a:latin typeface="-apple-system"/>
              </a:rPr>
              <a:t>Сертификат не должен быть отозван соответствующим CA (проверка списков исключения).</a:t>
            </a:r>
          </a:p>
          <a:p>
            <a:endParaRPr lang="en-US" dirty="0"/>
          </a:p>
        </p:txBody>
      </p:sp>
    </p:spTree>
    <p:extLst>
      <p:ext uri="{BB962C8B-B14F-4D97-AF65-F5344CB8AC3E}">
        <p14:creationId xmlns:p14="http://schemas.microsoft.com/office/powerpoint/2010/main" val="2092314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D642D-12CA-4427-8200-D9A6ECC8B75C}"/>
              </a:ext>
            </a:extLst>
          </p:cNvPr>
          <p:cNvSpPr>
            <a:spLocks noGrp="1"/>
          </p:cNvSpPr>
          <p:nvPr>
            <p:ph type="title"/>
          </p:nvPr>
        </p:nvSpPr>
        <p:spPr/>
        <p:txBody>
          <a:bodyPr/>
          <a:lstStyle/>
          <a:p>
            <a:r>
              <a:rPr lang="ru-RU" sz="4400" b="1" i="0" dirty="0">
                <a:solidFill>
                  <a:srgbClr val="111111"/>
                </a:solidFill>
                <a:effectLst/>
                <a:latin typeface="Fira Sans" panose="020B0503050000020004" pitchFamily="34" charset="0"/>
              </a:rPr>
              <a:t>Аутентификация по сертификатам</a:t>
            </a:r>
            <a:endParaRPr lang="en-US" dirty="0"/>
          </a:p>
        </p:txBody>
      </p:sp>
      <p:sp>
        <p:nvSpPr>
          <p:cNvPr id="3" name="Content Placeholder 2">
            <a:extLst>
              <a:ext uri="{FF2B5EF4-FFF2-40B4-BE49-F238E27FC236}">
                <a16:creationId xmlns:a16="http://schemas.microsoft.com/office/drawing/2014/main" id="{777D4774-4740-4773-AC98-C6482D99CB86}"/>
              </a:ext>
            </a:extLst>
          </p:cNvPr>
          <p:cNvSpPr>
            <a:spLocks noGrp="1"/>
          </p:cNvSpPr>
          <p:nvPr>
            <p:ph idx="1"/>
          </p:nvPr>
        </p:nvSpPr>
        <p:spPr/>
        <p:txBody>
          <a:bodyPr/>
          <a:lstStyle/>
          <a:p>
            <a:pPr marL="0" indent="0">
              <a:buNone/>
            </a:pPr>
            <a:r>
              <a:rPr lang="ru-RU" b="0" i="0" dirty="0">
                <a:solidFill>
                  <a:srgbClr val="111111"/>
                </a:solidFill>
                <a:effectLst/>
                <a:latin typeface="-apple-system"/>
              </a:rPr>
              <a:t>Использование сертификатов для аутентификации — куда более надежный способ, чем аутентификация посредством паролей. Это достигается созданием в процессе аутентификации цифровой подписи, наличие которой доказывает факт применения закрытого ключа в конкретной ситуации (</a:t>
            </a:r>
            <a:r>
              <a:rPr lang="ru-RU" b="0" i="0" dirty="0" err="1">
                <a:solidFill>
                  <a:srgbClr val="111111"/>
                </a:solidFill>
                <a:effectLst/>
                <a:latin typeface="-apple-system"/>
              </a:rPr>
              <a:t>non-repudiation</a:t>
            </a:r>
            <a:r>
              <a:rPr lang="ru-RU" b="0" i="0" dirty="0">
                <a:solidFill>
                  <a:srgbClr val="111111"/>
                </a:solidFill>
                <a:effectLst/>
                <a:latin typeface="-apple-system"/>
              </a:rPr>
              <a:t>). Однако трудности с распространением и поддержкой сертификатов делает такой способ аутентификации малодоступным в широких кругах.</a:t>
            </a:r>
            <a:endParaRPr lang="en-US" dirty="0"/>
          </a:p>
        </p:txBody>
      </p:sp>
    </p:spTree>
    <p:extLst>
      <p:ext uri="{BB962C8B-B14F-4D97-AF65-F5344CB8AC3E}">
        <p14:creationId xmlns:p14="http://schemas.microsoft.com/office/powerpoint/2010/main" val="1152582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80B1-51FB-4283-B83E-E62B0C6ABD9F}"/>
              </a:ext>
            </a:extLst>
          </p:cNvPr>
          <p:cNvSpPr>
            <a:spLocks noGrp="1"/>
          </p:cNvSpPr>
          <p:nvPr>
            <p:ph type="title"/>
          </p:nvPr>
        </p:nvSpPr>
        <p:spPr/>
        <p:txBody>
          <a:bodyPr>
            <a:normAutofit/>
          </a:bodyPr>
          <a:lstStyle/>
          <a:p>
            <a:r>
              <a:rPr lang="ru-RU" sz="3600" b="1" i="0" dirty="0">
                <a:solidFill>
                  <a:srgbClr val="111111"/>
                </a:solidFill>
                <a:effectLst/>
                <a:latin typeface="Fira Sans" panose="020B0503050000020004" pitchFamily="34" charset="0"/>
              </a:rPr>
              <a:t>Аутентификация по одноразовым паролям</a:t>
            </a:r>
            <a:endParaRPr lang="en-US" sz="3600" dirty="0"/>
          </a:p>
        </p:txBody>
      </p:sp>
      <p:sp>
        <p:nvSpPr>
          <p:cNvPr id="3" name="Content Placeholder 2">
            <a:extLst>
              <a:ext uri="{FF2B5EF4-FFF2-40B4-BE49-F238E27FC236}">
                <a16:creationId xmlns:a16="http://schemas.microsoft.com/office/drawing/2014/main" id="{4A5D4EB9-23CD-49FF-9405-4BAD054A181B}"/>
              </a:ext>
            </a:extLst>
          </p:cNvPr>
          <p:cNvSpPr>
            <a:spLocks noGrp="1"/>
          </p:cNvSpPr>
          <p:nvPr>
            <p:ph idx="1"/>
          </p:nvPr>
        </p:nvSpPr>
        <p:spPr/>
        <p:txBody>
          <a:bodyPr/>
          <a:lstStyle/>
          <a:p>
            <a:pPr marL="0" indent="0">
              <a:buNone/>
            </a:pPr>
            <a:r>
              <a:rPr lang="ru-RU" b="0" i="0" dirty="0">
                <a:solidFill>
                  <a:srgbClr val="111111"/>
                </a:solidFill>
                <a:effectLst/>
                <a:latin typeface="-apple-system"/>
              </a:rPr>
              <a:t>Аутентификация по одноразовым паролям обычно применяется дополнительно к аутентификации по паролям для реализации</a:t>
            </a:r>
            <a:r>
              <a:rPr lang="ru-RU" b="0" i="1" dirty="0">
                <a:solidFill>
                  <a:srgbClr val="111111"/>
                </a:solidFill>
                <a:effectLst/>
                <a:latin typeface="-apple-system"/>
              </a:rPr>
              <a:t> </a:t>
            </a:r>
            <a:r>
              <a:rPr lang="ru-RU" b="0" i="1" dirty="0" err="1">
                <a:solidFill>
                  <a:srgbClr val="111111"/>
                </a:solidFill>
                <a:effectLst/>
                <a:latin typeface="-apple-system"/>
              </a:rPr>
              <a:t>two-factor</a:t>
            </a:r>
            <a:r>
              <a:rPr lang="ru-RU" b="0" i="1" dirty="0">
                <a:solidFill>
                  <a:srgbClr val="111111"/>
                </a:solidFill>
                <a:effectLst/>
                <a:latin typeface="-apple-system"/>
              </a:rPr>
              <a:t> </a:t>
            </a:r>
            <a:r>
              <a:rPr lang="ru-RU" b="0" i="1" dirty="0" err="1">
                <a:solidFill>
                  <a:srgbClr val="111111"/>
                </a:solidFill>
                <a:effectLst/>
                <a:latin typeface="-apple-system"/>
              </a:rPr>
              <a:t>authentication</a:t>
            </a:r>
            <a:r>
              <a:rPr lang="ru-RU" b="0" i="0" dirty="0">
                <a:solidFill>
                  <a:srgbClr val="111111"/>
                </a:solidFill>
                <a:effectLst/>
                <a:latin typeface="-apple-system"/>
              </a:rPr>
              <a:t> (2FA). В этой концепции пользователю необходимо предоставить данные двух типов для входа в систему: что-то, что он знает (например, пароль), и что-то, чем он владеет (например, устройство для генерации одноразовых паролей). Наличие двух факторов позволяет в значительной степени увеличить уровень безопасности, что м. б. востребовано для определенных видов веб-приложений.</a:t>
            </a:r>
            <a:endParaRPr lang="en-US" dirty="0"/>
          </a:p>
        </p:txBody>
      </p:sp>
    </p:spTree>
    <p:extLst>
      <p:ext uri="{BB962C8B-B14F-4D97-AF65-F5344CB8AC3E}">
        <p14:creationId xmlns:p14="http://schemas.microsoft.com/office/powerpoint/2010/main" val="2874849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36FAE-E324-4DC5-904B-CE5CB47705A2}"/>
              </a:ext>
            </a:extLst>
          </p:cNvPr>
          <p:cNvSpPr>
            <a:spLocks noGrp="1"/>
          </p:cNvSpPr>
          <p:nvPr>
            <p:ph type="title"/>
          </p:nvPr>
        </p:nvSpPr>
        <p:spPr/>
        <p:txBody>
          <a:bodyPr>
            <a:normAutofit/>
          </a:bodyPr>
          <a:lstStyle/>
          <a:p>
            <a:r>
              <a:rPr lang="ru-RU" sz="3600" b="1" i="0" dirty="0">
                <a:solidFill>
                  <a:srgbClr val="111111"/>
                </a:solidFill>
                <a:effectLst/>
                <a:latin typeface="Fira Sans" panose="020B0503050000020004" pitchFamily="34" charset="0"/>
              </a:rPr>
              <a:t>Аутентификация по одноразовым паролям</a:t>
            </a:r>
            <a:endParaRPr lang="en-US" sz="3600" dirty="0"/>
          </a:p>
        </p:txBody>
      </p:sp>
      <p:sp>
        <p:nvSpPr>
          <p:cNvPr id="3" name="Content Placeholder 2">
            <a:extLst>
              <a:ext uri="{FF2B5EF4-FFF2-40B4-BE49-F238E27FC236}">
                <a16:creationId xmlns:a16="http://schemas.microsoft.com/office/drawing/2014/main" id="{5B07C56F-580F-404E-B778-EC4E3D50FA6A}"/>
              </a:ext>
            </a:extLst>
          </p:cNvPr>
          <p:cNvSpPr>
            <a:spLocks noGrp="1"/>
          </p:cNvSpPr>
          <p:nvPr>
            <p:ph idx="1"/>
          </p:nvPr>
        </p:nvSpPr>
        <p:spPr/>
        <p:txBody>
          <a:bodyPr/>
          <a:lstStyle/>
          <a:p>
            <a:pPr marL="0" indent="0">
              <a:buNone/>
            </a:pPr>
            <a:r>
              <a:rPr lang="ru-RU" b="0" i="0" dirty="0">
                <a:solidFill>
                  <a:srgbClr val="111111"/>
                </a:solidFill>
                <a:effectLst/>
                <a:latin typeface="-apple-system"/>
              </a:rPr>
              <a:t>Другой популярный сценарий использования одноразовых паролей — дополнительная аутентификация пользователя во время выполнения важных действий: перевод денег, изменение настроек и т. п.</a:t>
            </a:r>
            <a:br>
              <a:rPr lang="ru-RU" dirty="0"/>
            </a:br>
            <a:r>
              <a:rPr lang="ru-RU" b="0" i="0" dirty="0">
                <a:solidFill>
                  <a:srgbClr val="111111"/>
                </a:solidFill>
                <a:effectLst/>
                <a:latin typeface="-apple-system"/>
              </a:rPr>
              <a:t>Существуют разные источники для создания одноразовых паролей. Наиболее популярные:</a:t>
            </a:r>
          </a:p>
          <a:p>
            <a:r>
              <a:rPr lang="ru-RU" dirty="0">
                <a:solidFill>
                  <a:srgbClr val="111111"/>
                </a:solidFill>
                <a:latin typeface="-apple-system"/>
              </a:rPr>
              <a:t>Аппаратные либо программные токены.</a:t>
            </a:r>
          </a:p>
          <a:p>
            <a:r>
              <a:rPr lang="ru-RU" dirty="0">
                <a:solidFill>
                  <a:srgbClr val="111111"/>
                </a:solidFill>
                <a:latin typeface="-apple-system"/>
              </a:rPr>
              <a:t>Случайно генерируемые коды (</a:t>
            </a:r>
            <a:r>
              <a:rPr lang="en-US" dirty="0">
                <a:solidFill>
                  <a:srgbClr val="111111"/>
                </a:solidFill>
                <a:latin typeface="-apple-system"/>
              </a:rPr>
              <a:t>SMS)</a:t>
            </a:r>
          </a:p>
          <a:p>
            <a:r>
              <a:rPr lang="en-US" dirty="0"/>
              <a:t>Scratch card</a:t>
            </a:r>
            <a:r>
              <a:rPr lang="ru-RU" dirty="0"/>
              <a:t> (см. Предыдущие слайды)</a:t>
            </a:r>
            <a:endParaRPr lang="en-US" dirty="0"/>
          </a:p>
        </p:txBody>
      </p:sp>
    </p:spTree>
    <p:extLst>
      <p:ext uri="{BB962C8B-B14F-4D97-AF65-F5344CB8AC3E}">
        <p14:creationId xmlns:p14="http://schemas.microsoft.com/office/powerpoint/2010/main" val="1083126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36FAE-E324-4DC5-904B-CE5CB47705A2}"/>
              </a:ext>
            </a:extLst>
          </p:cNvPr>
          <p:cNvSpPr>
            <a:spLocks noGrp="1"/>
          </p:cNvSpPr>
          <p:nvPr>
            <p:ph type="title"/>
          </p:nvPr>
        </p:nvSpPr>
        <p:spPr>
          <a:xfrm>
            <a:off x="838200" y="258590"/>
            <a:ext cx="10515600" cy="1325563"/>
          </a:xfrm>
        </p:spPr>
        <p:txBody>
          <a:bodyPr>
            <a:normAutofit/>
          </a:bodyPr>
          <a:lstStyle/>
          <a:p>
            <a:r>
              <a:rPr lang="ru-RU" sz="3600" b="1" i="0" dirty="0">
                <a:solidFill>
                  <a:srgbClr val="111111"/>
                </a:solidFill>
                <a:effectLst/>
                <a:latin typeface="Fira Sans" panose="020B0503050000020004" pitchFamily="34" charset="0"/>
              </a:rPr>
              <a:t>Аутентификация по одноразовым паролям</a:t>
            </a:r>
            <a:endParaRPr lang="en-US" sz="3600" dirty="0"/>
          </a:p>
        </p:txBody>
      </p:sp>
      <p:sp>
        <p:nvSpPr>
          <p:cNvPr id="3" name="Content Placeholder 2">
            <a:extLst>
              <a:ext uri="{FF2B5EF4-FFF2-40B4-BE49-F238E27FC236}">
                <a16:creationId xmlns:a16="http://schemas.microsoft.com/office/drawing/2014/main" id="{5B07C56F-580F-404E-B778-EC4E3D50FA6A}"/>
              </a:ext>
            </a:extLst>
          </p:cNvPr>
          <p:cNvSpPr>
            <a:spLocks noGrp="1"/>
          </p:cNvSpPr>
          <p:nvPr>
            <p:ph idx="1"/>
          </p:nvPr>
        </p:nvSpPr>
        <p:spPr>
          <a:xfrm>
            <a:off x="838200" y="1501523"/>
            <a:ext cx="10515600" cy="4786472"/>
          </a:xfrm>
        </p:spPr>
        <p:txBody>
          <a:bodyPr/>
          <a:lstStyle/>
          <a:p>
            <a:pPr marL="0" indent="0">
              <a:buNone/>
            </a:pPr>
            <a:r>
              <a:rPr lang="ru-RU" b="0" i="0" dirty="0">
                <a:solidFill>
                  <a:srgbClr val="111111"/>
                </a:solidFill>
                <a:effectLst/>
                <a:latin typeface="-apple-system"/>
              </a:rPr>
              <a:t>Аппаратные или программные токены, которые могут генерировать одноразовые пароли на основании секретного ключа, введенного в них, и текущего времени. Секретные ключи пользователей, являющиеся фактором владения, также хранятся на сервере, что позволяет выполнить проверку введенных одноразовых паролей. Пример аппаратной реализаций токенов — </a:t>
            </a:r>
            <a:r>
              <a:rPr lang="en-US" b="0" i="0" dirty="0">
                <a:solidFill>
                  <a:srgbClr val="111111"/>
                </a:solidFill>
                <a:effectLst/>
                <a:latin typeface="-apple-system"/>
              </a:rPr>
              <a:t>YubiKey</a:t>
            </a:r>
            <a:r>
              <a:rPr lang="ru-RU" b="0" i="0" dirty="0">
                <a:solidFill>
                  <a:srgbClr val="111111"/>
                </a:solidFill>
                <a:effectLst/>
                <a:latin typeface="-apple-system"/>
              </a:rPr>
              <a:t>; программной — приложение Google </a:t>
            </a:r>
            <a:r>
              <a:rPr lang="ru-RU" b="0" i="0" dirty="0" err="1">
                <a:solidFill>
                  <a:srgbClr val="111111"/>
                </a:solidFill>
                <a:effectLst/>
                <a:latin typeface="-apple-system"/>
              </a:rPr>
              <a:t>Authenticator</a:t>
            </a:r>
            <a:r>
              <a:rPr lang="ru-RU" b="0" i="0" dirty="0">
                <a:solidFill>
                  <a:srgbClr val="111111"/>
                </a:solidFill>
                <a:effectLst/>
                <a:latin typeface="-apple-system"/>
              </a:rPr>
              <a:t>.</a:t>
            </a:r>
            <a:endParaRPr lang="en-US" dirty="0"/>
          </a:p>
        </p:txBody>
      </p:sp>
      <p:pic>
        <p:nvPicPr>
          <p:cNvPr id="5" name="Picture 4">
            <a:extLst>
              <a:ext uri="{FF2B5EF4-FFF2-40B4-BE49-F238E27FC236}">
                <a16:creationId xmlns:a16="http://schemas.microsoft.com/office/drawing/2014/main" id="{A5B06189-2905-4DD1-B475-BD9ED83D1678}"/>
              </a:ext>
            </a:extLst>
          </p:cNvPr>
          <p:cNvPicPr>
            <a:picLocks noChangeAspect="1"/>
          </p:cNvPicPr>
          <p:nvPr/>
        </p:nvPicPr>
        <p:blipFill>
          <a:blip r:embed="rId2"/>
          <a:stretch>
            <a:fillRect/>
          </a:stretch>
        </p:blipFill>
        <p:spPr>
          <a:xfrm>
            <a:off x="1170323" y="4277478"/>
            <a:ext cx="2695951" cy="2457793"/>
          </a:xfrm>
          <a:prstGeom prst="rect">
            <a:avLst/>
          </a:prstGeom>
        </p:spPr>
      </p:pic>
      <p:pic>
        <p:nvPicPr>
          <p:cNvPr id="8194" name="Picture 2" descr="GAuth Authenticator">
            <a:extLst>
              <a:ext uri="{FF2B5EF4-FFF2-40B4-BE49-F238E27FC236}">
                <a16:creationId xmlns:a16="http://schemas.microsoft.com/office/drawing/2014/main" id="{7CB8D826-A2E2-4B7A-B324-A3D41D117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347" y="421533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759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1D06-0D31-4818-BA9D-D42DB1539D0A}"/>
              </a:ext>
            </a:extLst>
          </p:cNvPr>
          <p:cNvSpPr>
            <a:spLocks noGrp="1"/>
          </p:cNvSpPr>
          <p:nvPr>
            <p:ph type="title"/>
          </p:nvPr>
        </p:nvSpPr>
        <p:spPr/>
        <p:txBody>
          <a:bodyPr>
            <a:normAutofit/>
          </a:bodyPr>
          <a:lstStyle/>
          <a:p>
            <a:r>
              <a:rPr lang="ru-RU" sz="3600" b="1" i="0" dirty="0">
                <a:solidFill>
                  <a:srgbClr val="111111"/>
                </a:solidFill>
                <a:effectLst/>
                <a:latin typeface="Fira Sans" panose="020B0503050000020004" pitchFamily="34" charset="0"/>
              </a:rPr>
              <a:t>Аутентификация по одноразовым паролям</a:t>
            </a:r>
            <a:endParaRPr lang="en-US" sz="3600" dirty="0"/>
          </a:p>
        </p:txBody>
      </p:sp>
      <p:sp>
        <p:nvSpPr>
          <p:cNvPr id="3" name="Content Placeholder 2">
            <a:extLst>
              <a:ext uri="{FF2B5EF4-FFF2-40B4-BE49-F238E27FC236}">
                <a16:creationId xmlns:a16="http://schemas.microsoft.com/office/drawing/2014/main" id="{FFD37C9E-98CC-4232-A277-930637A4A513}"/>
              </a:ext>
            </a:extLst>
          </p:cNvPr>
          <p:cNvSpPr>
            <a:spLocks noGrp="1"/>
          </p:cNvSpPr>
          <p:nvPr>
            <p:ph idx="1"/>
          </p:nvPr>
        </p:nvSpPr>
        <p:spPr/>
        <p:txBody>
          <a:bodyPr/>
          <a:lstStyle/>
          <a:p>
            <a:pPr marL="0" indent="0">
              <a:buNone/>
            </a:pPr>
            <a:r>
              <a:rPr lang="ru-RU" b="0" i="0" dirty="0">
                <a:solidFill>
                  <a:srgbClr val="111111"/>
                </a:solidFill>
                <a:effectLst/>
                <a:latin typeface="-apple-system"/>
              </a:rPr>
              <a:t>Случайно генерируемые коды, передаваемые пользователю через SMS или другой канал связи. В этой ситуации фактор владения — телефон пользователя (точнее — SIM-карта, привязанная к определенному номеру).</a:t>
            </a:r>
          </a:p>
          <a:p>
            <a:endParaRPr lang="en-US" dirty="0"/>
          </a:p>
        </p:txBody>
      </p:sp>
      <p:pic>
        <p:nvPicPr>
          <p:cNvPr id="8" name="Picture 7">
            <a:extLst>
              <a:ext uri="{FF2B5EF4-FFF2-40B4-BE49-F238E27FC236}">
                <a16:creationId xmlns:a16="http://schemas.microsoft.com/office/drawing/2014/main" id="{1EBB4F88-9736-462A-A80B-1B6A30640016}"/>
              </a:ext>
            </a:extLst>
          </p:cNvPr>
          <p:cNvPicPr>
            <a:picLocks noChangeAspect="1"/>
          </p:cNvPicPr>
          <p:nvPr/>
        </p:nvPicPr>
        <p:blipFill>
          <a:blip r:embed="rId2"/>
          <a:stretch>
            <a:fillRect/>
          </a:stretch>
        </p:blipFill>
        <p:spPr>
          <a:xfrm>
            <a:off x="5447930" y="3138042"/>
            <a:ext cx="4986770" cy="3626742"/>
          </a:xfrm>
          <a:prstGeom prst="rect">
            <a:avLst/>
          </a:prstGeom>
        </p:spPr>
      </p:pic>
    </p:spTree>
    <p:extLst>
      <p:ext uri="{BB962C8B-B14F-4D97-AF65-F5344CB8AC3E}">
        <p14:creationId xmlns:p14="http://schemas.microsoft.com/office/powerpoint/2010/main" val="2466260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1D06-0D31-4818-BA9D-D42DB1539D0A}"/>
              </a:ext>
            </a:extLst>
          </p:cNvPr>
          <p:cNvSpPr>
            <a:spLocks noGrp="1"/>
          </p:cNvSpPr>
          <p:nvPr>
            <p:ph type="title"/>
          </p:nvPr>
        </p:nvSpPr>
        <p:spPr/>
        <p:txBody>
          <a:bodyPr>
            <a:normAutofit/>
          </a:bodyPr>
          <a:lstStyle/>
          <a:p>
            <a:r>
              <a:rPr lang="ru-RU" sz="3600" b="1" i="0" dirty="0">
                <a:solidFill>
                  <a:srgbClr val="111111"/>
                </a:solidFill>
                <a:effectLst/>
                <a:latin typeface="Fira Sans" panose="020B0503050000020004" pitchFamily="34" charset="0"/>
              </a:rPr>
              <a:t>Аутентификация по одноразовым паролям</a:t>
            </a:r>
            <a:endParaRPr lang="en-US" sz="3600" dirty="0"/>
          </a:p>
        </p:txBody>
      </p:sp>
      <p:sp>
        <p:nvSpPr>
          <p:cNvPr id="3" name="Content Placeholder 2">
            <a:extLst>
              <a:ext uri="{FF2B5EF4-FFF2-40B4-BE49-F238E27FC236}">
                <a16:creationId xmlns:a16="http://schemas.microsoft.com/office/drawing/2014/main" id="{FFD37C9E-98CC-4232-A277-930637A4A513}"/>
              </a:ext>
            </a:extLst>
          </p:cNvPr>
          <p:cNvSpPr>
            <a:spLocks noGrp="1"/>
          </p:cNvSpPr>
          <p:nvPr>
            <p:ph idx="1"/>
          </p:nvPr>
        </p:nvSpPr>
        <p:spPr>
          <a:xfrm>
            <a:off x="456461" y="1781235"/>
            <a:ext cx="10515600" cy="4841505"/>
          </a:xfrm>
        </p:spPr>
        <p:txBody>
          <a:bodyPr>
            <a:normAutofit/>
          </a:bodyPr>
          <a:lstStyle/>
          <a:p>
            <a:pPr marL="0" indent="0" algn="l">
              <a:buNone/>
            </a:pPr>
            <a:r>
              <a:rPr lang="ru-RU" b="0" i="0" dirty="0">
                <a:solidFill>
                  <a:srgbClr val="111111"/>
                </a:solidFill>
                <a:effectLst/>
                <a:latin typeface="-apple-system"/>
              </a:rPr>
              <a:t>Распечатка или </a:t>
            </a:r>
            <a:r>
              <a:rPr lang="ru-RU" b="0" i="0" dirty="0" err="1">
                <a:solidFill>
                  <a:srgbClr val="111111"/>
                </a:solidFill>
                <a:effectLst/>
                <a:latin typeface="-apple-system"/>
              </a:rPr>
              <a:t>scratch</a:t>
            </a:r>
            <a:r>
              <a:rPr lang="ru-RU" b="0" i="0" dirty="0">
                <a:solidFill>
                  <a:srgbClr val="111111"/>
                </a:solidFill>
                <a:effectLst/>
                <a:latin typeface="-apple-system"/>
              </a:rPr>
              <a:t> </a:t>
            </a:r>
            <a:r>
              <a:rPr lang="ru-RU" b="0" i="0" dirty="0" err="1">
                <a:solidFill>
                  <a:srgbClr val="111111"/>
                </a:solidFill>
                <a:effectLst/>
                <a:latin typeface="-apple-system"/>
              </a:rPr>
              <a:t>card</a:t>
            </a:r>
            <a:r>
              <a:rPr lang="ru-RU" b="0" i="0" dirty="0">
                <a:solidFill>
                  <a:srgbClr val="111111"/>
                </a:solidFill>
                <a:effectLst/>
                <a:latin typeface="-apple-system"/>
              </a:rPr>
              <a:t> со списком заранее</a:t>
            </a:r>
            <a:br>
              <a:rPr lang="en-US" b="0" i="0" dirty="0">
                <a:solidFill>
                  <a:srgbClr val="111111"/>
                </a:solidFill>
                <a:effectLst/>
                <a:latin typeface="-apple-system"/>
              </a:rPr>
            </a:br>
            <a:r>
              <a:rPr lang="ru-RU" b="0" i="0" dirty="0">
                <a:solidFill>
                  <a:srgbClr val="111111"/>
                </a:solidFill>
                <a:effectLst/>
                <a:latin typeface="-apple-system"/>
              </a:rPr>
              <a:t>сформированных одноразовых паролей. </a:t>
            </a:r>
            <a:br>
              <a:rPr lang="en-US" b="0" i="0" dirty="0">
                <a:solidFill>
                  <a:srgbClr val="111111"/>
                </a:solidFill>
                <a:effectLst/>
                <a:latin typeface="-apple-system"/>
              </a:rPr>
            </a:br>
            <a:r>
              <a:rPr lang="ru-RU" b="0" i="0" dirty="0">
                <a:solidFill>
                  <a:srgbClr val="111111"/>
                </a:solidFill>
                <a:effectLst/>
                <a:latin typeface="-apple-system"/>
              </a:rPr>
              <a:t>Для каждого нового входа в систему требуется </a:t>
            </a:r>
            <a:br>
              <a:rPr lang="en-US" b="0" i="0" dirty="0">
                <a:solidFill>
                  <a:srgbClr val="111111"/>
                </a:solidFill>
                <a:effectLst/>
                <a:latin typeface="-apple-system"/>
              </a:rPr>
            </a:br>
            <a:r>
              <a:rPr lang="ru-RU" b="0" i="0" dirty="0">
                <a:solidFill>
                  <a:srgbClr val="111111"/>
                </a:solidFill>
                <a:effectLst/>
                <a:latin typeface="-apple-system"/>
              </a:rPr>
              <a:t>ввести новый одноразовый пароль</a:t>
            </a:r>
            <a:r>
              <a:rPr lang="ru-RU" dirty="0">
                <a:solidFill>
                  <a:srgbClr val="111111"/>
                </a:solidFill>
                <a:latin typeface="-apple-system"/>
              </a:rPr>
              <a:t>.</a:t>
            </a:r>
            <a:endParaRPr lang="en-US" dirty="0">
              <a:solidFill>
                <a:srgbClr val="111111"/>
              </a:solidFill>
              <a:latin typeface="-apple-system"/>
            </a:endParaRPr>
          </a:p>
          <a:p>
            <a:pPr marL="0" indent="0" algn="l">
              <a:buNone/>
            </a:pPr>
            <a:endParaRPr lang="en-US" dirty="0">
              <a:solidFill>
                <a:srgbClr val="111111"/>
              </a:solidFill>
              <a:latin typeface="-apple-system"/>
            </a:endParaRPr>
          </a:p>
          <a:p>
            <a:pPr marL="0" indent="0" algn="l">
              <a:buNone/>
            </a:pPr>
            <a:r>
              <a:rPr lang="ru-RU" b="0" i="0" dirty="0">
                <a:solidFill>
                  <a:srgbClr val="111111"/>
                </a:solidFill>
                <a:effectLst/>
                <a:latin typeface="-apple-system"/>
              </a:rPr>
              <a:t>В веб-приложениях такой механизм аутентификации часто реализуется посредством расширения </a:t>
            </a:r>
            <a:r>
              <a:rPr lang="ru-RU" b="0" i="0" dirty="0" err="1">
                <a:solidFill>
                  <a:srgbClr val="111111"/>
                </a:solidFill>
                <a:effectLst/>
                <a:latin typeface="-apple-system"/>
              </a:rPr>
              <a:t>forms</a:t>
            </a:r>
            <a:r>
              <a:rPr lang="ru-RU" b="0" i="0" dirty="0">
                <a:solidFill>
                  <a:srgbClr val="111111"/>
                </a:solidFill>
                <a:effectLst/>
                <a:latin typeface="-apple-system"/>
              </a:rPr>
              <a:t> </a:t>
            </a:r>
            <a:r>
              <a:rPr lang="ru-RU" b="0" i="0" dirty="0" err="1">
                <a:solidFill>
                  <a:srgbClr val="111111"/>
                </a:solidFill>
                <a:effectLst/>
                <a:latin typeface="-apple-system"/>
              </a:rPr>
              <a:t>authentication</a:t>
            </a:r>
            <a:r>
              <a:rPr lang="ru-RU" b="0" i="0" dirty="0">
                <a:solidFill>
                  <a:srgbClr val="111111"/>
                </a:solidFill>
                <a:effectLst/>
                <a:latin typeface="-apple-system"/>
              </a:rPr>
              <a:t>: после первичной аутентификации по паролю, создается сессия пользователя, однако в контексте этой сессии пользователь не имеет доступа к приложению до тех пор, пока он не выполнит дополнительную аутентификацию по одноразовому паролю.</a:t>
            </a:r>
          </a:p>
        </p:txBody>
      </p:sp>
      <p:pic>
        <p:nvPicPr>
          <p:cNvPr id="5" name="Picture 4">
            <a:extLst>
              <a:ext uri="{FF2B5EF4-FFF2-40B4-BE49-F238E27FC236}">
                <a16:creationId xmlns:a16="http://schemas.microsoft.com/office/drawing/2014/main" id="{E246AFD2-B67E-4478-9A9D-9ABA83822750}"/>
              </a:ext>
            </a:extLst>
          </p:cNvPr>
          <p:cNvPicPr>
            <a:picLocks noChangeAspect="1"/>
          </p:cNvPicPr>
          <p:nvPr/>
        </p:nvPicPr>
        <p:blipFill>
          <a:blip r:embed="rId2"/>
          <a:stretch>
            <a:fillRect/>
          </a:stretch>
        </p:blipFill>
        <p:spPr>
          <a:xfrm>
            <a:off x="7838982" y="1285214"/>
            <a:ext cx="4258466" cy="2691982"/>
          </a:xfrm>
          <a:prstGeom prst="rect">
            <a:avLst/>
          </a:prstGeom>
        </p:spPr>
      </p:pic>
    </p:spTree>
    <p:extLst>
      <p:ext uri="{BB962C8B-B14F-4D97-AF65-F5344CB8AC3E}">
        <p14:creationId xmlns:p14="http://schemas.microsoft.com/office/powerpoint/2010/main" val="570084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9D69-B450-4C1B-A32B-E0B7E69415BF}"/>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Аутентификация по ключам доступа</a:t>
            </a:r>
            <a:endParaRPr lang="en-US" dirty="0"/>
          </a:p>
        </p:txBody>
      </p:sp>
      <p:sp>
        <p:nvSpPr>
          <p:cNvPr id="3" name="Content Placeholder 2">
            <a:extLst>
              <a:ext uri="{FF2B5EF4-FFF2-40B4-BE49-F238E27FC236}">
                <a16:creationId xmlns:a16="http://schemas.microsoft.com/office/drawing/2014/main" id="{460E8F0E-CDF1-48CB-9B39-E494A944BBF3}"/>
              </a:ext>
            </a:extLst>
          </p:cNvPr>
          <p:cNvSpPr>
            <a:spLocks noGrp="1"/>
          </p:cNvSpPr>
          <p:nvPr>
            <p:ph idx="1"/>
          </p:nvPr>
        </p:nvSpPr>
        <p:spPr/>
        <p:txBody>
          <a:bodyPr/>
          <a:lstStyle/>
          <a:p>
            <a:pPr marL="0" indent="0">
              <a:buNone/>
            </a:pPr>
            <a:r>
              <a:rPr lang="ru-RU" b="0" i="0" dirty="0">
                <a:solidFill>
                  <a:srgbClr val="111111"/>
                </a:solidFill>
                <a:effectLst/>
                <a:latin typeface="-apple-system"/>
              </a:rPr>
              <a:t>Этот способ чаще всего используется для аутентификации устройств, сервисов или других приложений при обращении к веб-сервисам. Здесь в качестве секрета применяются ключи доступа (</a:t>
            </a:r>
            <a:r>
              <a:rPr lang="ru-RU" b="0" i="1" dirty="0" err="1">
                <a:solidFill>
                  <a:srgbClr val="111111"/>
                </a:solidFill>
                <a:effectLst/>
                <a:latin typeface="-apple-system"/>
              </a:rPr>
              <a:t>access</a:t>
            </a:r>
            <a:r>
              <a:rPr lang="ru-RU" b="0" i="1" dirty="0">
                <a:solidFill>
                  <a:srgbClr val="111111"/>
                </a:solidFill>
                <a:effectLst/>
                <a:latin typeface="-apple-system"/>
              </a:rPr>
              <a:t> </a:t>
            </a:r>
            <a:r>
              <a:rPr lang="ru-RU" b="0" i="1" dirty="0" err="1">
                <a:solidFill>
                  <a:srgbClr val="111111"/>
                </a:solidFill>
                <a:effectLst/>
                <a:latin typeface="-apple-system"/>
              </a:rPr>
              <a:t>key</a:t>
            </a:r>
            <a:r>
              <a:rPr lang="ru-RU" b="0" i="1" dirty="0">
                <a:solidFill>
                  <a:srgbClr val="111111"/>
                </a:solidFill>
                <a:effectLst/>
                <a:latin typeface="-apple-system"/>
              </a:rPr>
              <a:t>, API </a:t>
            </a:r>
            <a:r>
              <a:rPr lang="ru-RU" b="0" i="1" dirty="0" err="1">
                <a:solidFill>
                  <a:srgbClr val="111111"/>
                </a:solidFill>
                <a:effectLst/>
                <a:latin typeface="-apple-system"/>
              </a:rPr>
              <a:t>key</a:t>
            </a:r>
            <a:r>
              <a:rPr lang="ru-RU" b="0" i="0" dirty="0">
                <a:solidFill>
                  <a:srgbClr val="111111"/>
                </a:solidFill>
                <a:effectLst/>
                <a:latin typeface="-apple-system"/>
              </a:rPr>
              <a:t>) — длинные уникальные строки, содержащие произвольный набор символов, по сути заменяющие собой комбинацию </a:t>
            </a:r>
            <a:r>
              <a:rPr lang="ru-RU" b="0" i="0" dirty="0" err="1">
                <a:solidFill>
                  <a:srgbClr val="111111"/>
                </a:solidFill>
                <a:effectLst/>
                <a:latin typeface="-apple-system"/>
              </a:rPr>
              <a:t>username</a:t>
            </a:r>
            <a:r>
              <a:rPr lang="ru-RU" b="0" i="0" dirty="0">
                <a:solidFill>
                  <a:srgbClr val="111111"/>
                </a:solidFill>
                <a:effectLst/>
                <a:latin typeface="-apple-system"/>
              </a:rPr>
              <a:t>/</a:t>
            </a:r>
            <a:r>
              <a:rPr lang="ru-RU" b="0" i="0" dirty="0" err="1">
                <a:solidFill>
                  <a:srgbClr val="111111"/>
                </a:solidFill>
                <a:effectLst/>
                <a:latin typeface="-apple-system"/>
              </a:rPr>
              <a:t>password</a:t>
            </a:r>
            <a:r>
              <a:rPr lang="ru-RU" b="0" i="0" dirty="0">
                <a:solidFill>
                  <a:srgbClr val="111111"/>
                </a:solidFill>
                <a:effectLst/>
                <a:latin typeface="-apple-system"/>
              </a:rPr>
              <a:t>.</a:t>
            </a:r>
          </a:p>
          <a:p>
            <a:pPr marL="0" indent="0">
              <a:buNone/>
            </a:pPr>
            <a:r>
              <a:rPr lang="ru-RU" dirty="0">
                <a:solidFill>
                  <a:srgbClr val="111111"/>
                </a:solidFill>
                <a:latin typeface="-apple-system"/>
              </a:rPr>
              <a:t>Чаще всего используется при взаимодействии </a:t>
            </a:r>
            <a:r>
              <a:rPr lang="en-US" b="1" dirty="0">
                <a:solidFill>
                  <a:srgbClr val="111111"/>
                </a:solidFill>
                <a:latin typeface="-apple-system"/>
              </a:rPr>
              <a:t>backend-to-backend.</a:t>
            </a:r>
          </a:p>
          <a:p>
            <a:pPr marL="0" indent="0">
              <a:buNone/>
            </a:pPr>
            <a:endParaRPr lang="en-US" b="1" dirty="0">
              <a:solidFill>
                <a:srgbClr val="111111"/>
              </a:solidFill>
              <a:latin typeface="-apple-system"/>
            </a:endParaRPr>
          </a:p>
        </p:txBody>
      </p:sp>
    </p:spTree>
    <p:extLst>
      <p:ext uri="{BB962C8B-B14F-4D97-AF65-F5344CB8AC3E}">
        <p14:creationId xmlns:p14="http://schemas.microsoft.com/office/powerpoint/2010/main" val="108914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Базовая терминология</a:t>
            </a:r>
          </a:p>
        </p:txBody>
      </p:sp>
      <p:sp>
        <p:nvSpPr>
          <p:cNvPr id="3" name="Объект 2"/>
          <p:cNvSpPr>
            <a:spLocks noGrp="1"/>
          </p:cNvSpPr>
          <p:nvPr>
            <p:ph idx="1"/>
          </p:nvPr>
        </p:nvSpPr>
        <p:spPr/>
        <p:txBody>
          <a:bodyPr>
            <a:normAutofit lnSpcReduction="10000"/>
          </a:bodyPr>
          <a:lstStyle/>
          <a:p>
            <a:r>
              <a:rPr lang="ru-RU" b="1" dirty="0"/>
              <a:t>Аутентификация</a:t>
            </a:r>
            <a:r>
              <a:rPr lang="ru-RU" dirty="0"/>
              <a:t> — процедура проверки подлинности, доказательство что субъект именно тот, за кого себя выдает.</a:t>
            </a:r>
          </a:p>
          <a:p>
            <a:pPr marL="0" indent="0" fontAlgn="base">
              <a:buNone/>
            </a:pPr>
            <a:r>
              <a:rPr lang="ru-RU" dirty="0"/>
              <a:t>Чтобы определить чью-то подлинность, можно воспользоваться тремя факторами:</a:t>
            </a:r>
          </a:p>
          <a:p>
            <a:pPr fontAlgn="base"/>
            <a:r>
              <a:rPr lang="ru-RU" b="1" dirty="0"/>
              <a:t>Пароль</a:t>
            </a:r>
            <a:r>
              <a:rPr lang="ru-RU" dirty="0"/>
              <a:t> – то, что мы знаем (слово, PIN-код, код для замка, графический ключ)</a:t>
            </a:r>
          </a:p>
          <a:p>
            <a:pPr fontAlgn="base"/>
            <a:r>
              <a:rPr lang="ru-RU" b="1" dirty="0"/>
              <a:t>Устройство</a:t>
            </a:r>
            <a:r>
              <a:rPr lang="ru-RU" dirty="0"/>
              <a:t> – то, что мы имеем (пластиковая карта, ключ от замка, USB-ключ)</a:t>
            </a:r>
          </a:p>
          <a:p>
            <a:pPr fontAlgn="base"/>
            <a:r>
              <a:rPr lang="ru-RU" b="1" dirty="0"/>
              <a:t>Биометрика</a:t>
            </a:r>
            <a:r>
              <a:rPr lang="ru-RU" dirty="0"/>
              <a:t> – то, что является частью нас (отпечаток пальца, портрет, сетчатка глаза)</a:t>
            </a:r>
          </a:p>
          <a:p>
            <a:endParaRPr lang="ru-RU" dirty="0"/>
          </a:p>
        </p:txBody>
      </p:sp>
    </p:spTree>
    <p:extLst>
      <p:ext uri="{BB962C8B-B14F-4D97-AF65-F5344CB8AC3E}">
        <p14:creationId xmlns:p14="http://schemas.microsoft.com/office/powerpoint/2010/main" val="163166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9D69-B450-4C1B-A32B-E0B7E69415BF}"/>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Аутентификация по ключам доступа</a:t>
            </a:r>
            <a:endParaRPr lang="en-US" dirty="0"/>
          </a:p>
        </p:txBody>
      </p:sp>
      <p:sp>
        <p:nvSpPr>
          <p:cNvPr id="3" name="Content Placeholder 2">
            <a:extLst>
              <a:ext uri="{FF2B5EF4-FFF2-40B4-BE49-F238E27FC236}">
                <a16:creationId xmlns:a16="http://schemas.microsoft.com/office/drawing/2014/main" id="{460E8F0E-CDF1-48CB-9B39-E494A944BBF3}"/>
              </a:ext>
            </a:extLst>
          </p:cNvPr>
          <p:cNvSpPr>
            <a:spLocks noGrp="1"/>
          </p:cNvSpPr>
          <p:nvPr>
            <p:ph idx="1"/>
          </p:nvPr>
        </p:nvSpPr>
        <p:spPr/>
        <p:txBody>
          <a:bodyPr/>
          <a:lstStyle/>
          <a:p>
            <a:pPr marL="0" indent="0">
              <a:buNone/>
            </a:pPr>
            <a:r>
              <a:rPr lang="ru-RU" b="0" i="0" dirty="0">
                <a:solidFill>
                  <a:srgbClr val="111111"/>
                </a:solidFill>
                <a:effectLst/>
                <a:latin typeface="-apple-system"/>
              </a:rPr>
              <a:t>В большинстве случаев, сервер генерирует ключи доступа по запросу пользователей, которые далее сохраняют эти ключи в клиентских приложениях. При создании ключа также возможно ограничить срок действия и уровень доступа, который получит клиентское приложение при аутентификации с помощью этого ключа.</a:t>
            </a:r>
            <a:endParaRPr lang="en-US" b="1" dirty="0">
              <a:solidFill>
                <a:srgbClr val="111111"/>
              </a:solidFill>
              <a:latin typeface="-apple-system"/>
            </a:endParaRPr>
          </a:p>
        </p:txBody>
      </p:sp>
    </p:spTree>
    <p:extLst>
      <p:ext uri="{BB962C8B-B14F-4D97-AF65-F5344CB8AC3E}">
        <p14:creationId xmlns:p14="http://schemas.microsoft.com/office/powerpoint/2010/main" val="2381606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BFDE9-113B-4158-BE7A-814808D47ECE}"/>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Аутентификация по ключам доступа</a:t>
            </a:r>
            <a:endParaRPr lang="en-US" dirty="0"/>
          </a:p>
        </p:txBody>
      </p:sp>
      <p:sp>
        <p:nvSpPr>
          <p:cNvPr id="3" name="Content Placeholder 2">
            <a:extLst>
              <a:ext uri="{FF2B5EF4-FFF2-40B4-BE49-F238E27FC236}">
                <a16:creationId xmlns:a16="http://schemas.microsoft.com/office/drawing/2014/main" id="{C6E2B0A8-DA54-4748-B3F3-F122132EF849}"/>
              </a:ext>
            </a:extLst>
          </p:cNvPr>
          <p:cNvSpPr>
            <a:spLocks noGrp="1"/>
          </p:cNvSpPr>
          <p:nvPr>
            <p:ph idx="1"/>
          </p:nvPr>
        </p:nvSpPr>
        <p:spPr>
          <a:xfrm>
            <a:off x="270029" y="1887769"/>
            <a:ext cx="6343835" cy="4351338"/>
          </a:xfrm>
        </p:spPr>
        <p:txBody>
          <a:bodyPr>
            <a:normAutofit fontScale="92500" lnSpcReduction="20000"/>
          </a:bodyPr>
          <a:lstStyle/>
          <a:p>
            <a:pPr marL="0" indent="0">
              <a:buNone/>
            </a:pPr>
            <a:r>
              <a:rPr lang="ru-RU" b="0" i="0" dirty="0">
                <a:solidFill>
                  <a:srgbClr val="111111"/>
                </a:solidFill>
                <a:effectLst/>
                <a:latin typeface="-apple-system"/>
              </a:rPr>
              <a:t>Хороший пример применения аутентификации по ключу — облако Amazon Web Services. Предположим, у пользователя есть веб-приложение, позволяющее загружать и просматривать фотографии, и он хочет использовать сервис Amazon S3 для хранения файлов. В таком случае, пользователь через консоль AWS может создать ключ, имеющий ограниченный доступ к облаку: только чтение/запись его файлов в Amazon S3. Этот ключ в результате можно применить для аутентификации веб-приложения в облаке AWS.</a:t>
            </a:r>
            <a:br>
              <a:rPr lang="ru-RU" dirty="0"/>
            </a:br>
            <a:endParaRPr lang="en-US" dirty="0"/>
          </a:p>
        </p:txBody>
      </p:sp>
      <p:pic>
        <p:nvPicPr>
          <p:cNvPr id="10242" name="Picture 2">
            <a:extLst>
              <a:ext uri="{FF2B5EF4-FFF2-40B4-BE49-F238E27FC236}">
                <a16:creationId xmlns:a16="http://schemas.microsoft.com/office/drawing/2014/main" id="{658CF45C-1403-484F-80C1-BB9FD42E1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7874" y="2032985"/>
            <a:ext cx="5684126" cy="3698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768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9D69-B450-4C1B-A32B-E0B7E69415BF}"/>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Аутентификация по ключам доступа</a:t>
            </a:r>
            <a:endParaRPr lang="en-US" dirty="0"/>
          </a:p>
        </p:txBody>
      </p:sp>
      <p:sp>
        <p:nvSpPr>
          <p:cNvPr id="3" name="Content Placeholder 2">
            <a:extLst>
              <a:ext uri="{FF2B5EF4-FFF2-40B4-BE49-F238E27FC236}">
                <a16:creationId xmlns:a16="http://schemas.microsoft.com/office/drawing/2014/main" id="{460E8F0E-CDF1-48CB-9B39-E494A944BBF3}"/>
              </a:ext>
            </a:extLst>
          </p:cNvPr>
          <p:cNvSpPr>
            <a:spLocks noGrp="1"/>
          </p:cNvSpPr>
          <p:nvPr>
            <p:ph idx="1"/>
          </p:nvPr>
        </p:nvSpPr>
        <p:spPr/>
        <p:txBody>
          <a:bodyPr/>
          <a:lstStyle/>
          <a:p>
            <a:pPr marL="0" indent="0">
              <a:buNone/>
            </a:pPr>
            <a:r>
              <a:rPr lang="ru-RU" b="0" i="0" dirty="0">
                <a:solidFill>
                  <a:srgbClr val="111111"/>
                </a:solidFill>
                <a:effectLst/>
                <a:latin typeface="-apple-system"/>
              </a:rPr>
              <a:t>Использование ключей позволяет избежать передачи пароля пользователя сторонним приложениям (в примере выше пользователь сохранил в веб-приложении не свой пароль, а ключ доступа). Ключи обладают значительно большей энтропией по сравнению с паролями, поэтому их практически невозможно подобрать. Кроме того, если ключ был раскрыт, это не приводит к компрометации основной учетной записи пользователя — достаточно лишь аннулировать этот ключ и создать новый.</a:t>
            </a:r>
            <a:endParaRPr lang="en-US" b="1" dirty="0">
              <a:solidFill>
                <a:srgbClr val="111111"/>
              </a:solidFill>
              <a:latin typeface="-apple-system"/>
            </a:endParaRPr>
          </a:p>
        </p:txBody>
      </p:sp>
    </p:spTree>
    <p:extLst>
      <p:ext uri="{BB962C8B-B14F-4D97-AF65-F5344CB8AC3E}">
        <p14:creationId xmlns:p14="http://schemas.microsoft.com/office/powerpoint/2010/main" val="3566380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9D69-B450-4C1B-A32B-E0B7E69415BF}"/>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Аутентификация по ключам доступа</a:t>
            </a:r>
            <a:endParaRPr lang="en-US" dirty="0"/>
          </a:p>
        </p:txBody>
      </p:sp>
      <p:sp>
        <p:nvSpPr>
          <p:cNvPr id="3" name="Content Placeholder 2">
            <a:extLst>
              <a:ext uri="{FF2B5EF4-FFF2-40B4-BE49-F238E27FC236}">
                <a16:creationId xmlns:a16="http://schemas.microsoft.com/office/drawing/2014/main" id="{460E8F0E-CDF1-48CB-9B39-E494A944BBF3}"/>
              </a:ext>
            </a:extLst>
          </p:cNvPr>
          <p:cNvSpPr>
            <a:spLocks noGrp="1"/>
          </p:cNvSpPr>
          <p:nvPr>
            <p:ph idx="1"/>
          </p:nvPr>
        </p:nvSpPr>
        <p:spPr>
          <a:xfrm>
            <a:off x="838200" y="1632475"/>
            <a:ext cx="10515600" cy="4351338"/>
          </a:xfrm>
        </p:spPr>
        <p:txBody>
          <a:bodyPr/>
          <a:lstStyle/>
          <a:p>
            <a:pPr marL="0" indent="0">
              <a:buNone/>
            </a:pPr>
            <a:r>
              <a:rPr lang="ru-RU" b="0" i="0" dirty="0">
                <a:solidFill>
                  <a:srgbClr val="111111"/>
                </a:solidFill>
                <a:effectLst/>
                <a:latin typeface="-apple-system"/>
              </a:rPr>
              <a:t>С технической точки зрения, здесь не существует единого протокола: ключи могут передаваться в разных частях HTTP-запроса: URL </a:t>
            </a:r>
            <a:r>
              <a:rPr lang="ru-RU" b="0" i="0" dirty="0" err="1">
                <a:solidFill>
                  <a:srgbClr val="111111"/>
                </a:solidFill>
                <a:effectLst/>
                <a:latin typeface="-apple-system"/>
              </a:rPr>
              <a:t>query</a:t>
            </a:r>
            <a:r>
              <a:rPr lang="ru-RU" b="0" i="0" dirty="0">
                <a:solidFill>
                  <a:srgbClr val="111111"/>
                </a:solidFill>
                <a:effectLst/>
                <a:latin typeface="-apple-system"/>
              </a:rPr>
              <a:t>, </a:t>
            </a:r>
            <a:r>
              <a:rPr lang="ru-RU" b="0" i="0" dirty="0" err="1">
                <a:solidFill>
                  <a:srgbClr val="111111"/>
                </a:solidFill>
                <a:effectLst/>
                <a:latin typeface="-apple-system"/>
              </a:rPr>
              <a:t>request</a:t>
            </a:r>
            <a:r>
              <a:rPr lang="ru-RU" b="0" i="0" dirty="0">
                <a:solidFill>
                  <a:srgbClr val="111111"/>
                </a:solidFill>
                <a:effectLst/>
                <a:latin typeface="-apple-system"/>
              </a:rPr>
              <a:t> </a:t>
            </a:r>
            <a:r>
              <a:rPr lang="ru-RU" b="0" i="0" dirty="0" err="1">
                <a:solidFill>
                  <a:srgbClr val="111111"/>
                </a:solidFill>
                <a:effectLst/>
                <a:latin typeface="-apple-system"/>
              </a:rPr>
              <a:t>body</a:t>
            </a:r>
            <a:r>
              <a:rPr lang="ru-RU" b="0" i="0" dirty="0">
                <a:solidFill>
                  <a:srgbClr val="111111"/>
                </a:solidFill>
                <a:effectLst/>
                <a:latin typeface="-apple-system"/>
              </a:rPr>
              <a:t> или HTTP </a:t>
            </a:r>
            <a:r>
              <a:rPr lang="ru-RU" b="0" i="0" dirty="0" err="1">
                <a:solidFill>
                  <a:srgbClr val="111111"/>
                </a:solidFill>
                <a:effectLst/>
                <a:latin typeface="-apple-system"/>
              </a:rPr>
              <a:t>header</a:t>
            </a:r>
            <a:r>
              <a:rPr lang="ru-RU" b="0" i="0" dirty="0">
                <a:solidFill>
                  <a:srgbClr val="111111"/>
                </a:solidFill>
                <a:effectLst/>
                <a:latin typeface="-apple-system"/>
              </a:rPr>
              <a:t>. Как и в случае аутентификации по паролю, наиболее оптимальный вариант — использование HTTP </a:t>
            </a:r>
            <a:r>
              <a:rPr lang="ru-RU" b="0" i="0" dirty="0" err="1">
                <a:solidFill>
                  <a:srgbClr val="111111"/>
                </a:solidFill>
                <a:effectLst/>
                <a:latin typeface="-apple-system"/>
              </a:rPr>
              <a:t>header</a:t>
            </a:r>
            <a:r>
              <a:rPr lang="ru-RU" b="0" i="0" dirty="0">
                <a:solidFill>
                  <a:srgbClr val="111111"/>
                </a:solidFill>
                <a:effectLst/>
                <a:latin typeface="-apple-system"/>
              </a:rPr>
              <a:t>. В некоторых случаях используют HTTP-схему </a:t>
            </a:r>
            <a:r>
              <a:rPr lang="ru-RU" b="0" i="0" dirty="0" err="1">
                <a:solidFill>
                  <a:srgbClr val="111111"/>
                </a:solidFill>
                <a:effectLst/>
                <a:latin typeface="-apple-system"/>
              </a:rPr>
              <a:t>Bearer</a:t>
            </a:r>
            <a:r>
              <a:rPr lang="ru-RU" b="0" i="0" dirty="0">
                <a:solidFill>
                  <a:srgbClr val="111111"/>
                </a:solidFill>
                <a:effectLst/>
                <a:latin typeface="-apple-system"/>
              </a:rPr>
              <a:t> для передачи токена в заголовке </a:t>
            </a:r>
            <a:br>
              <a:rPr lang="en-US" b="0" i="0" dirty="0">
                <a:solidFill>
                  <a:srgbClr val="111111"/>
                </a:solidFill>
                <a:effectLst/>
                <a:latin typeface="-apple-system"/>
              </a:rPr>
            </a:br>
            <a:r>
              <a:rPr lang="ru-RU" b="0" i="0" dirty="0">
                <a:solidFill>
                  <a:srgbClr val="111111"/>
                </a:solidFill>
                <a:effectLst/>
                <a:latin typeface="-apple-system"/>
              </a:rPr>
              <a:t>(</a:t>
            </a:r>
            <a:r>
              <a:rPr lang="ru-RU" b="0" i="0" dirty="0" err="1">
                <a:solidFill>
                  <a:srgbClr val="111111"/>
                </a:solidFill>
                <a:effectLst/>
                <a:latin typeface="-apple-system"/>
              </a:rPr>
              <a:t>Authorization</a:t>
            </a:r>
            <a:r>
              <a:rPr lang="ru-RU" b="0" i="0" dirty="0">
                <a:solidFill>
                  <a:srgbClr val="111111"/>
                </a:solidFill>
                <a:effectLst/>
                <a:latin typeface="-apple-system"/>
              </a:rPr>
              <a:t>: </a:t>
            </a:r>
            <a:r>
              <a:rPr lang="en-US" b="0" i="0" dirty="0" err="1">
                <a:solidFill>
                  <a:srgbClr val="111111"/>
                </a:solidFill>
                <a:effectLst/>
                <a:latin typeface="-apple-system"/>
              </a:rPr>
              <a:t>ApiKey</a:t>
            </a:r>
            <a:r>
              <a:rPr lang="en-US" b="0" i="0" dirty="0">
                <a:solidFill>
                  <a:srgbClr val="111111"/>
                </a:solidFill>
                <a:effectLst/>
                <a:latin typeface="-apple-system"/>
              </a:rPr>
              <a:t> </a:t>
            </a:r>
            <a:r>
              <a:rPr lang="ru-RU" b="0" i="0" dirty="0">
                <a:solidFill>
                  <a:srgbClr val="111111"/>
                </a:solidFill>
                <a:effectLst/>
                <a:latin typeface="-apple-system"/>
              </a:rPr>
              <a:t>[</a:t>
            </a:r>
            <a:r>
              <a:rPr lang="ru-RU" b="0" i="0" dirty="0" err="1">
                <a:solidFill>
                  <a:srgbClr val="111111"/>
                </a:solidFill>
                <a:effectLst/>
                <a:latin typeface="-apple-system"/>
              </a:rPr>
              <a:t>token</a:t>
            </a:r>
            <a:r>
              <a:rPr lang="ru-RU" b="0" i="0" dirty="0">
                <a:solidFill>
                  <a:srgbClr val="111111"/>
                </a:solidFill>
                <a:effectLst/>
                <a:latin typeface="-apple-system"/>
              </a:rPr>
              <a:t>]). Чтобы избежать перехвата ключей, соединение с сервером должно быть обязательно защищено протоколом SSL/TLS.</a:t>
            </a:r>
            <a:endParaRPr lang="en-US" b="1" dirty="0">
              <a:solidFill>
                <a:srgbClr val="111111"/>
              </a:solidFill>
              <a:latin typeface="-apple-system"/>
            </a:endParaRPr>
          </a:p>
        </p:txBody>
      </p:sp>
      <p:pic>
        <p:nvPicPr>
          <p:cNvPr id="12290" name="Picture 2">
            <a:extLst>
              <a:ext uri="{FF2B5EF4-FFF2-40B4-BE49-F238E27FC236}">
                <a16:creationId xmlns:a16="http://schemas.microsoft.com/office/drawing/2014/main" id="{49BEBBD1-2E59-4334-B40C-547B15705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010" y="5091985"/>
            <a:ext cx="8418990" cy="1766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918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9D69-B450-4C1B-A32B-E0B7E69415BF}"/>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Аутентификация по ключам доступа</a:t>
            </a:r>
            <a:endParaRPr lang="en-US" dirty="0"/>
          </a:p>
        </p:txBody>
      </p:sp>
      <p:sp>
        <p:nvSpPr>
          <p:cNvPr id="3" name="Content Placeholder 2">
            <a:extLst>
              <a:ext uri="{FF2B5EF4-FFF2-40B4-BE49-F238E27FC236}">
                <a16:creationId xmlns:a16="http://schemas.microsoft.com/office/drawing/2014/main" id="{460E8F0E-CDF1-48CB-9B39-E494A944BBF3}"/>
              </a:ext>
            </a:extLst>
          </p:cNvPr>
          <p:cNvSpPr>
            <a:spLocks noGrp="1"/>
          </p:cNvSpPr>
          <p:nvPr>
            <p:ph idx="1"/>
          </p:nvPr>
        </p:nvSpPr>
        <p:spPr/>
        <p:txBody>
          <a:bodyPr/>
          <a:lstStyle/>
          <a:p>
            <a:pPr marL="0" indent="0">
              <a:buNone/>
            </a:pPr>
            <a:r>
              <a:rPr lang="ru-RU" b="0" i="0" dirty="0">
                <a:solidFill>
                  <a:srgbClr val="111111"/>
                </a:solidFill>
                <a:effectLst/>
                <a:latin typeface="-apple-system"/>
              </a:rPr>
              <a:t>Кроме того, существуют более сложные схемы аутентификации по ключам для незащищенных соединений. В этом случае, ключ обычно состоит их двух частей: публичной и секретной. Публичная часть используется для идентификации клиента, а секретная часть позволяет сгенерировать подпись. Например, по аналогии с </a:t>
            </a:r>
            <a:r>
              <a:rPr lang="ru-RU" b="0" i="0" dirty="0" err="1">
                <a:solidFill>
                  <a:srgbClr val="111111"/>
                </a:solidFill>
                <a:effectLst/>
                <a:latin typeface="-apple-system"/>
              </a:rPr>
              <a:t>digest</a:t>
            </a:r>
            <a:r>
              <a:rPr lang="ru-RU" b="0" i="0" dirty="0">
                <a:solidFill>
                  <a:srgbClr val="111111"/>
                </a:solidFill>
                <a:effectLst/>
                <a:latin typeface="-apple-system"/>
              </a:rPr>
              <a:t> </a:t>
            </a:r>
            <a:r>
              <a:rPr lang="ru-RU" b="0" i="0" dirty="0" err="1">
                <a:solidFill>
                  <a:srgbClr val="111111"/>
                </a:solidFill>
                <a:effectLst/>
                <a:latin typeface="-apple-system"/>
              </a:rPr>
              <a:t>authentication</a:t>
            </a:r>
            <a:r>
              <a:rPr lang="ru-RU" b="0" i="0" dirty="0">
                <a:solidFill>
                  <a:srgbClr val="111111"/>
                </a:solidFill>
                <a:effectLst/>
                <a:latin typeface="-apple-system"/>
              </a:rPr>
              <a:t> схемой, сервер может послать клиенту уникальное значение </a:t>
            </a:r>
            <a:r>
              <a:rPr lang="ru-RU" b="0" i="0" dirty="0" err="1">
                <a:solidFill>
                  <a:srgbClr val="111111"/>
                </a:solidFill>
                <a:effectLst/>
                <a:latin typeface="-apple-system"/>
              </a:rPr>
              <a:t>nonce</a:t>
            </a:r>
            <a:r>
              <a:rPr lang="ru-RU" b="0" i="0" dirty="0">
                <a:solidFill>
                  <a:srgbClr val="111111"/>
                </a:solidFill>
                <a:effectLst/>
                <a:latin typeface="-apple-system"/>
              </a:rPr>
              <a:t> или </a:t>
            </a:r>
            <a:r>
              <a:rPr lang="ru-RU" b="0" i="0" dirty="0" err="1">
                <a:solidFill>
                  <a:srgbClr val="111111"/>
                </a:solidFill>
                <a:effectLst/>
                <a:latin typeface="-apple-system"/>
              </a:rPr>
              <a:t>timestamp</a:t>
            </a:r>
            <a:r>
              <a:rPr lang="ru-RU" b="0" i="0" dirty="0">
                <a:solidFill>
                  <a:srgbClr val="111111"/>
                </a:solidFill>
                <a:effectLst/>
                <a:latin typeface="-apple-system"/>
              </a:rPr>
              <a:t>, а клиент — возвратить хэш или HMAC этого значения, вычисленный с использованием секретной части ключа. Это позволяет избежать передачи всего ключа в оригинальном виде и защищает от </a:t>
            </a:r>
            <a:r>
              <a:rPr lang="ru-RU" b="0" i="0" dirty="0" err="1">
                <a:solidFill>
                  <a:srgbClr val="111111"/>
                </a:solidFill>
                <a:effectLst/>
                <a:latin typeface="-apple-system"/>
              </a:rPr>
              <a:t>replay</a:t>
            </a:r>
            <a:r>
              <a:rPr lang="ru-RU" b="0" i="0" dirty="0">
                <a:solidFill>
                  <a:srgbClr val="111111"/>
                </a:solidFill>
                <a:effectLst/>
                <a:latin typeface="-apple-system"/>
              </a:rPr>
              <a:t> </a:t>
            </a:r>
            <a:r>
              <a:rPr lang="ru-RU" b="0" i="0" dirty="0" err="1">
                <a:solidFill>
                  <a:srgbClr val="111111"/>
                </a:solidFill>
                <a:effectLst/>
                <a:latin typeface="-apple-system"/>
              </a:rPr>
              <a:t>attacks</a:t>
            </a:r>
            <a:r>
              <a:rPr lang="ru-RU" b="0" i="0" dirty="0">
                <a:solidFill>
                  <a:srgbClr val="111111"/>
                </a:solidFill>
                <a:effectLst/>
                <a:latin typeface="-apple-system"/>
              </a:rPr>
              <a:t>.</a:t>
            </a:r>
            <a:endParaRPr lang="en-US" b="1" dirty="0">
              <a:solidFill>
                <a:srgbClr val="111111"/>
              </a:solidFill>
              <a:latin typeface="-apple-system"/>
            </a:endParaRPr>
          </a:p>
        </p:txBody>
      </p:sp>
    </p:spTree>
    <p:extLst>
      <p:ext uri="{BB962C8B-B14F-4D97-AF65-F5344CB8AC3E}">
        <p14:creationId xmlns:p14="http://schemas.microsoft.com/office/powerpoint/2010/main" val="3084118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01543-0397-4559-A592-F8B213B9ECAE}"/>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Аутентификация по токенам</a:t>
            </a:r>
            <a:endParaRPr lang="en-US" dirty="0"/>
          </a:p>
        </p:txBody>
      </p:sp>
      <p:sp>
        <p:nvSpPr>
          <p:cNvPr id="3" name="Content Placeholder 2">
            <a:extLst>
              <a:ext uri="{FF2B5EF4-FFF2-40B4-BE49-F238E27FC236}">
                <a16:creationId xmlns:a16="http://schemas.microsoft.com/office/drawing/2014/main" id="{2D048BEF-5C22-4AC9-8FE3-762F26CABC23}"/>
              </a:ext>
            </a:extLst>
          </p:cNvPr>
          <p:cNvSpPr>
            <a:spLocks noGrp="1"/>
          </p:cNvSpPr>
          <p:nvPr>
            <p:ph idx="1"/>
          </p:nvPr>
        </p:nvSpPr>
        <p:spPr/>
        <p:txBody>
          <a:bodyPr/>
          <a:lstStyle/>
          <a:p>
            <a:pPr marL="0" indent="0">
              <a:buNone/>
            </a:pPr>
            <a:r>
              <a:rPr lang="ru-RU" b="0" i="0" dirty="0">
                <a:solidFill>
                  <a:srgbClr val="111111"/>
                </a:solidFill>
                <a:effectLst/>
                <a:latin typeface="-apple-system"/>
              </a:rPr>
              <a:t>Такой способ аутентификации чаще всего применяется при построении распределенных систем </a:t>
            </a:r>
            <a:r>
              <a:rPr lang="ru-RU" b="0" i="1" dirty="0">
                <a:solidFill>
                  <a:srgbClr val="111111"/>
                </a:solidFill>
                <a:effectLst/>
                <a:latin typeface="-apple-system"/>
              </a:rPr>
              <a:t>Single </a:t>
            </a:r>
            <a:r>
              <a:rPr lang="ru-RU" b="0" i="1" dirty="0" err="1">
                <a:solidFill>
                  <a:srgbClr val="111111"/>
                </a:solidFill>
                <a:effectLst/>
                <a:latin typeface="-apple-system"/>
              </a:rPr>
              <a:t>Sign</a:t>
            </a:r>
            <a:r>
              <a:rPr lang="ru-RU" b="0" i="1" dirty="0">
                <a:solidFill>
                  <a:srgbClr val="111111"/>
                </a:solidFill>
                <a:effectLst/>
                <a:latin typeface="-apple-system"/>
              </a:rPr>
              <a:t>-On</a:t>
            </a:r>
            <a:r>
              <a:rPr lang="ru-RU" b="0" i="0" dirty="0">
                <a:solidFill>
                  <a:srgbClr val="111111"/>
                </a:solidFill>
                <a:effectLst/>
                <a:latin typeface="-apple-system"/>
              </a:rPr>
              <a:t> (SSO), где одно приложение (</a:t>
            </a:r>
            <a:r>
              <a:rPr lang="ru-RU" b="0" i="1" dirty="0" err="1">
                <a:solidFill>
                  <a:srgbClr val="111111"/>
                </a:solidFill>
                <a:effectLst/>
                <a:latin typeface="-apple-system"/>
              </a:rPr>
              <a:t>service</a:t>
            </a:r>
            <a:r>
              <a:rPr lang="ru-RU" b="0" i="1" dirty="0">
                <a:solidFill>
                  <a:srgbClr val="111111"/>
                </a:solidFill>
                <a:effectLst/>
                <a:latin typeface="-apple-system"/>
              </a:rPr>
              <a:t> </a:t>
            </a:r>
            <a:r>
              <a:rPr lang="ru-RU" b="0" i="1" dirty="0" err="1">
                <a:solidFill>
                  <a:srgbClr val="111111"/>
                </a:solidFill>
                <a:effectLst/>
                <a:latin typeface="-apple-system"/>
              </a:rPr>
              <a:t>provider</a:t>
            </a:r>
            <a:r>
              <a:rPr lang="ru-RU" b="0" i="0" dirty="0">
                <a:solidFill>
                  <a:srgbClr val="111111"/>
                </a:solidFill>
                <a:effectLst/>
                <a:latin typeface="-apple-system"/>
              </a:rPr>
              <a:t> или </a:t>
            </a:r>
            <a:r>
              <a:rPr lang="ru-RU" b="0" i="1" dirty="0" err="1">
                <a:solidFill>
                  <a:srgbClr val="111111"/>
                </a:solidFill>
                <a:effectLst/>
                <a:latin typeface="-apple-system"/>
              </a:rPr>
              <a:t>relying</a:t>
            </a:r>
            <a:r>
              <a:rPr lang="ru-RU" b="0" i="1" dirty="0">
                <a:solidFill>
                  <a:srgbClr val="111111"/>
                </a:solidFill>
                <a:effectLst/>
                <a:latin typeface="-apple-system"/>
              </a:rPr>
              <a:t> </a:t>
            </a:r>
            <a:r>
              <a:rPr lang="ru-RU" b="0" i="1" dirty="0" err="1">
                <a:solidFill>
                  <a:srgbClr val="111111"/>
                </a:solidFill>
                <a:effectLst/>
                <a:latin typeface="-apple-system"/>
              </a:rPr>
              <a:t>party</a:t>
            </a:r>
            <a:r>
              <a:rPr lang="ru-RU" b="0" i="0" dirty="0">
                <a:solidFill>
                  <a:srgbClr val="111111"/>
                </a:solidFill>
                <a:effectLst/>
                <a:latin typeface="-apple-system"/>
              </a:rPr>
              <a:t>) делегирует функцию аутентификации пользователей другому приложению (</a:t>
            </a:r>
            <a:r>
              <a:rPr lang="ru-RU" b="0" i="1" dirty="0" err="1">
                <a:solidFill>
                  <a:srgbClr val="111111"/>
                </a:solidFill>
                <a:effectLst/>
                <a:latin typeface="-apple-system"/>
              </a:rPr>
              <a:t>identity</a:t>
            </a:r>
            <a:r>
              <a:rPr lang="ru-RU" b="0" i="1" dirty="0">
                <a:solidFill>
                  <a:srgbClr val="111111"/>
                </a:solidFill>
                <a:effectLst/>
                <a:latin typeface="-apple-system"/>
              </a:rPr>
              <a:t> </a:t>
            </a:r>
            <a:r>
              <a:rPr lang="ru-RU" b="0" i="1" dirty="0" err="1">
                <a:solidFill>
                  <a:srgbClr val="111111"/>
                </a:solidFill>
                <a:effectLst/>
                <a:latin typeface="-apple-system"/>
              </a:rPr>
              <a:t>provider</a:t>
            </a:r>
            <a:r>
              <a:rPr lang="ru-RU" b="0" i="0" dirty="0">
                <a:solidFill>
                  <a:srgbClr val="111111"/>
                </a:solidFill>
                <a:effectLst/>
                <a:latin typeface="-apple-system"/>
              </a:rPr>
              <a:t> или </a:t>
            </a:r>
            <a:r>
              <a:rPr lang="ru-RU" b="0" i="1" dirty="0" err="1">
                <a:solidFill>
                  <a:srgbClr val="111111"/>
                </a:solidFill>
                <a:effectLst/>
                <a:latin typeface="-apple-system"/>
              </a:rPr>
              <a:t>authentication</a:t>
            </a:r>
            <a:r>
              <a:rPr lang="ru-RU" b="0" i="1" dirty="0">
                <a:solidFill>
                  <a:srgbClr val="111111"/>
                </a:solidFill>
                <a:effectLst/>
                <a:latin typeface="-apple-system"/>
              </a:rPr>
              <a:t> </a:t>
            </a:r>
            <a:r>
              <a:rPr lang="ru-RU" b="0" i="1" dirty="0" err="1">
                <a:solidFill>
                  <a:srgbClr val="111111"/>
                </a:solidFill>
                <a:effectLst/>
                <a:latin typeface="-apple-system"/>
              </a:rPr>
              <a:t>service</a:t>
            </a:r>
            <a:r>
              <a:rPr lang="ru-RU" b="0" i="0" dirty="0">
                <a:solidFill>
                  <a:srgbClr val="111111"/>
                </a:solidFill>
                <a:effectLst/>
                <a:latin typeface="-apple-system"/>
              </a:rPr>
              <a:t>). Типичный пример этого способа — вход в приложение через учетную запись в социальных сетях. Здесь социальные сети являются сервисами аутентификации, а приложение </a:t>
            </a:r>
            <a:r>
              <a:rPr lang="ru-RU" b="0" i="0" u="sng" dirty="0">
                <a:solidFill>
                  <a:srgbClr val="111111"/>
                </a:solidFill>
                <a:effectLst/>
                <a:latin typeface="-apple-system"/>
              </a:rPr>
              <a:t>доверяет</a:t>
            </a:r>
            <a:r>
              <a:rPr lang="ru-RU" b="0" i="0" dirty="0">
                <a:solidFill>
                  <a:srgbClr val="111111"/>
                </a:solidFill>
                <a:effectLst/>
                <a:latin typeface="-apple-system"/>
              </a:rPr>
              <a:t> функцию аутентификации пользователей социальным сетям.</a:t>
            </a:r>
            <a:endParaRPr lang="en-US" dirty="0"/>
          </a:p>
        </p:txBody>
      </p:sp>
    </p:spTree>
    <p:extLst>
      <p:ext uri="{BB962C8B-B14F-4D97-AF65-F5344CB8AC3E}">
        <p14:creationId xmlns:p14="http://schemas.microsoft.com/office/powerpoint/2010/main" val="12591373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6004-74F1-49BB-8721-EC79E3E6E68B}"/>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Аутентификация по токенам</a:t>
            </a:r>
            <a:endParaRPr lang="en-US" dirty="0"/>
          </a:p>
        </p:txBody>
      </p:sp>
      <p:sp>
        <p:nvSpPr>
          <p:cNvPr id="3" name="Content Placeholder 2">
            <a:extLst>
              <a:ext uri="{FF2B5EF4-FFF2-40B4-BE49-F238E27FC236}">
                <a16:creationId xmlns:a16="http://schemas.microsoft.com/office/drawing/2014/main" id="{067402D9-E0DC-4F93-84F3-34581C6AB1D2}"/>
              </a:ext>
            </a:extLst>
          </p:cNvPr>
          <p:cNvSpPr>
            <a:spLocks noGrp="1"/>
          </p:cNvSpPr>
          <p:nvPr>
            <p:ph idx="1"/>
          </p:nvPr>
        </p:nvSpPr>
        <p:spPr/>
        <p:txBody>
          <a:bodyPr>
            <a:normAutofit fontScale="92500"/>
          </a:bodyPr>
          <a:lstStyle/>
          <a:p>
            <a:pPr marL="0" indent="0" algn="l">
              <a:buNone/>
            </a:pPr>
            <a:r>
              <a:rPr lang="ru-RU" b="0" i="0" dirty="0">
                <a:solidFill>
                  <a:srgbClr val="111111"/>
                </a:solidFill>
                <a:effectLst/>
                <a:latin typeface="-apple-system"/>
              </a:rPr>
              <a:t>Реализация этого способа заключается в том, что </a:t>
            </a:r>
            <a:r>
              <a:rPr lang="ru-RU" b="0" i="0" dirty="0" err="1">
                <a:solidFill>
                  <a:srgbClr val="111111"/>
                </a:solidFill>
                <a:effectLst/>
                <a:latin typeface="-apple-system"/>
              </a:rPr>
              <a:t>identity</a:t>
            </a:r>
            <a:r>
              <a:rPr lang="ru-RU" b="0" i="0" dirty="0">
                <a:solidFill>
                  <a:srgbClr val="111111"/>
                </a:solidFill>
                <a:effectLst/>
                <a:latin typeface="-apple-system"/>
              </a:rPr>
              <a:t> </a:t>
            </a:r>
            <a:r>
              <a:rPr lang="ru-RU" b="0" i="0" dirty="0" err="1">
                <a:solidFill>
                  <a:srgbClr val="111111"/>
                </a:solidFill>
                <a:effectLst/>
                <a:latin typeface="-apple-system"/>
              </a:rPr>
              <a:t>provider</a:t>
            </a:r>
            <a:r>
              <a:rPr lang="ru-RU" b="0" i="0" dirty="0">
                <a:solidFill>
                  <a:srgbClr val="111111"/>
                </a:solidFill>
                <a:effectLst/>
                <a:latin typeface="-apple-system"/>
              </a:rPr>
              <a:t> (IP) предоставляет достоверные сведения о пользователе </a:t>
            </a:r>
            <a:r>
              <a:rPr lang="ru-RU" b="0" i="0" u="sng" dirty="0">
                <a:solidFill>
                  <a:srgbClr val="111111"/>
                </a:solidFill>
                <a:effectLst/>
                <a:latin typeface="-apple-system"/>
              </a:rPr>
              <a:t>в виде токена</a:t>
            </a:r>
            <a:r>
              <a:rPr lang="ru-RU" b="0" i="0" dirty="0">
                <a:solidFill>
                  <a:srgbClr val="111111"/>
                </a:solidFill>
                <a:effectLst/>
                <a:latin typeface="-apple-system"/>
              </a:rPr>
              <a:t>, а </a:t>
            </a:r>
            <a:r>
              <a:rPr lang="ru-RU" b="0" i="0" dirty="0" err="1">
                <a:solidFill>
                  <a:srgbClr val="111111"/>
                </a:solidFill>
                <a:effectLst/>
                <a:latin typeface="-apple-system"/>
              </a:rPr>
              <a:t>service</a:t>
            </a:r>
            <a:r>
              <a:rPr lang="ru-RU" b="0" i="0" dirty="0">
                <a:solidFill>
                  <a:srgbClr val="111111"/>
                </a:solidFill>
                <a:effectLst/>
                <a:latin typeface="-apple-system"/>
              </a:rPr>
              <a:t> </a:t>
            </a:r>
            <a:r>
              <a:rPr lang="ru-RU" b="0" i="0" dirty="0" err="1">
                <a:solidFill>
                  <a:srgbClr val="111111"/>
                </a:solidFill>
                <a:effectLst/>
                <a:latin typeface="-apple-system"/>
              </a:rPr>
              <a:t>provider</a:t>
            </a:r>
            <a:r>
              <a:rPr lang="ru-RU" b="0" i="0" dirty="0">
                <a:solidFill>
                  <a:srgbClr val="111111"/>
                </a:solidFill>
                <a:effectLst/>
                <a:latin typeface="-apple-system"/>
              </a:rPr>
              <a:t> (SP) приложение использует этот токен для идентификации, аутентификации и авторизации пользователя.</a:t>
            </a:r>
            <a:br>
              <a:rPr lang="ru-RU" dirty="0"/>
            </a:br>
            <a:r>
              <a:rPr lang="ru-RU" b="0" i="0" dirty="0">
                <a:solidFill>
                  <a:srgbClr val="111111"/>
                </a:solidFill>
                <a:effectLst/>
                <a:latin typeface="-apple-system"/>
              </a:rPr>
              <a:t>На общем уровне, весь процесс выглядит следующим образом:</a:t>
            </a:r>
            <a:br>
              <a:rPr lang="ru-RU" dirty="0"/>
            </a:br>
            <a:r>
              <a:rPr lang="en-US" dirty="0"/>
              <a:t>1. </a:t>
            </a:r>
            <a:r>
              <a:rPr lang="ru-RU" b="0" i="0" dirty="0">
                <a:solidFill>
                  <a:srgbClr val="111111"/>
                </a:solidFill>
                <a:effectLst/>
                <a:latin typeface="-apple-system"/>
              </a:rPr>
              <a:t>Клиент аутентифицируется в </a:t>
            </a:r>
            <a:r>
              <a:rPr lang="en-US" b="0" i="0" dirty="0">
                <a:solidFill>
                  <a:srgbClr val="111111"/>
                </a:solidFill>
                <a:effectLst/>
                <a:latin typeface="-apple-system"/>
              </a:rPr>
              <a:t>IP</a:t>
            </a:r>
            <a:r>
              <a:rPr lang="ru-RU" b="0" i="0" dirty="0">
                <a:solidFill>
                  <a:srgbClr val="111111"/>
                </a:solidFill>
                <a:effectLst/>
                <a:latin typeface="-apple-system"/>
              </a:rPr>
              <a:t> одним из способов, специфичным для него (пароль, ключ доступа, сертификат, </a:t>
            </a:r>
            <a:r>
              <a:rPr lang="ru-RU" b="0" i="0" dirty="0" err="1">
                <a:solidFill>
                  <a:srgbClr val="111111"/>
                </a:solidFill>
                <a:effectLst/>
                <a:latin typeface="-apple-system"/>
              </a:rPr>
              <a:t>Kerberos</a:t>
            </a:r>
            <a:r>
              <a:rPr lang="ru-RU" b="0" i="0" dirty="0">
                <a:solidFill>
                  <a:srgbClr val="111111"/>
                </a:solidFill>
                <a:effectLst/>
                <a:latin typeface="-apple-system"/>
              </a:rPr>
              <a:t>, </a:t>
            </a:r>
            <a:r>
              <a:rPr lang="ru-RU" b="0" i="0" dirty="0" err="1">
                <a:solidFill>
                  <a:srgbClr val="111111"/>
                </a:solidFill>
                <a:effectLst/>
                <a:latin typeface="-apple-system"/>
              </a:rPr>
              <a:t>итд</a:t>
            </a:r>
            <a:r>
              <a:rPr lang="ru-RU" b="0" i="0" dirty="0">
                <a:solidFill>
                  <a:srgbClr val="111111"/>
                </a:solidFill>
                <a:effectLst/>
                <a:latin typeface="-apple-system"/>
              </a:rPr>
              <a:t>.).</a:t>
            </a:r>
            <a:endParaRPr lang="en-US" b="0" i="0" dirty="0">
              <a:solidFill>
                <a:srgbClr val="111111"/>
              </a:solidFill>
              <a:effectLst/>
              <a:latin typeface="-apple-system"/>
            </a:endParaRPr>
          </a:p>
          <a:p>
            <a:pPr marL="0" indent="0" algn="l">
              <a:buNone/>
            </a:pPr>
            <a:r>
              <a:rPr lang="en-US" b="0" i="0" dirty="0">
                <a:solidFill>
                  <a:srgbClr val="111111"/>
                </a:solidFill>
                <a:effectLst/>
                <a:latin typeface="-apple-system"/>
              </a:rPr>
              <a:t>2. </a:t>
            </a:r>
            <a:r>
              <a:rPr lang="ru-RU" b="0" i="0" dirty="0">
                <a:solidFill>
                  <a:srgbClr val="111111"/>
                </a:solidFill>
                <a:effectLst/>
                <a:latin typeface="-apple-system"/>
              </a:rPr>
              <a:t>Клиент просит </a:t>
            </a:r>
            <a:r>
              <a:rPr lang="en-US" b="0" i="0" dirty="0">
                <a:solidFill>
                  <a:srgbClr val="111111"/>
                </a:solidFill>
                <a:effectLst/>
                <a:latin typeface="-apple-system"/>
              </a:rPr>
              <a:t>IP </a:t>
            </a:r>
            <a:r>
              <a:rPr lang="ru-RU" b="0" i="0" dirty="0">
                <a:solidFill>
                  <a:srgbClr val="111111"/>
                </a:solidFill>
                <a:effectLst/>
                <a:latin typeface="-apple-system"/>
              </a:rPr>
              <a:t>предоставить ему токен для конкретного SP-приложения. </a:t>
            </a:r>
            <a:r>
              <a:rPr lang="en-US" b="0" i="0" dirty="0">
                <a:solidFill>
                  <a:srgbClr val="111111"/>
                </a:solidFill>
                <a:effectLst/>
                <a:latin typeface="-apple-system"/>
              </a:rPr>
              <a:t>IP </a:t>
            </a:r>
            <a:r>
              <a:rPr lang="ru-RU" b="0" i="0" dirty="0">
                <a:solidFill>
                  <a:srgbClr val="111111"/>
                </a:solidFill>
                <a:effectLst/>
                <a:latin typeface="-apple-system"/>
              </a:rPr>
              <a:t>генерирует токен и отправляет его клиенту.</a:t>
            </a:r>
          </a:p>
          <a:p>
            <a:pPr marL="0" indent="0" algn="l">
              <a:buNone/>
            </a:pPr>
            <a:r>
              <a:rPr lang="en-US" dirty="0">
                <a:solidFill>
                  <a:srgbClr val="111111"/>
                </a:solidFill>
                <a:latin typeface="-apple-system"/>
              </a:rPr>
              <a:t>3. </a:t>
            </a:r>
            <a:r>
              <a:rPr lang="ru-RU" b="0" i="0" dirty="0">
                <a:solidFill>
                  <a:srgbClr val="111111"/>
                </a:solidFill>
                <a:effectLst/>
                <a:latin typeface="-apple-system"/>
              </a:rPr>
              <a:t>Клиент аутентифицируется в SP-приложении при помощи этого токена.</a:t>
            </a:r>
          </a:p>
          <a:p>
            <a:endParaRPr lang="en-US" dirty="0"/>
          </a:p>
        </p:txBody>
      </p:sp>
    </p:spTree>
    <p:extLst>
      <p:ext uri="{BB962C8B-B14F-4D97-AF65-F5344CB8AC3E}">
        <p14:creationId xmlns:p14="http://schemas.microsoft.com/office/powerpoint/2010/main" val="2614836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237ED1EA-D7E6-4751-A407-243A6280D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5450"/>
            <a:ext cx="12192000" cy="600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1511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6004-74F1-49BB-8721-EC79E3E6E68B}"/>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Аутентификация по токенам</a:t>
            </a:r>
            <a:endParaRPr lang="en-US" dirty="0"/>
          </a:p>
        </p:txBody>
      </p:sp>
      <p:sp>
        <p:nvSpPr>
          <p:cNvPr id="3" name="Content Placeholder 2">
            <a:extLst>
              <a:ext uri="{FF2B5EF4-FFF2-40B4-BE49-F238E27FC236}">
                <a16:creationId xmlns:a16="http://schemas.microsoft.com/office/drawing/2014/main" id="{067402D9-E0DC-4F93-84F3-34581C6AB1D2}"/>
              </a:ext>
            </a:extLst>
          </p:cNvPr>
          <p:cNvSpPr>
            <a:spLocks noGrp="1"/>
          </p:cNvSpPr>
          <p:nvPr>
            <p:ph idx="1"/>
          </p:nvPr>
        </p:nvSpPr>
        <p:spPr/>
        <p:txBody>
          <a:bodyPr>
            <a:normAutofit/>
          </a:bodyPr>
          <a:lstStyle/>
          <a:p>
            <a:pPr marL="0" indent="0" algn="l">
              <a:buNone/>
            </a:pPr>
            <a:r>
              <a:rPr lang="ru-RU" b="0" i="0" dirty="0">
                <a:solidFill>
                  <a:srgbClr val="111111"/>
                </a:solidFill>
                <a:effectLst/>
                <a:latin typeface="-apple-system"/>
              </a:rPr>
              <a:t>Процесс, описанный </a:t>
            </a:r>
            <a:r>
              <a:rPr lang="ru-RU" dirty="0">
                <a:solidFill>
                  <a:srgbClr val="111111"/>
                </a:solidFill>
                <a:latin typeface="-apple-system"/>
              </a:rPr>
              <a:t>на предыдущем слайде</a:t>
            </a:r>
            <a:r>
              <a:rPr lang="ru-RU" b="0" i="0" dirty="0">
                <a:solidFill>
                  <a:srgbClr val="111111"/>
                </a:solidFill>
                <a:effectLst/>
                <a:latin typeface="-apple-system"/>
              </a:rPr>
              <a:t>, отражает механизм аутентификации </a:t>
            </a:r>
            <a:r>
              <a:rPr lang="ru-RU" b="0" i="1" dirty="0">
                <a:solidFill>
                  <a:srgbClr val="111111"/>
                </a:solidFill>
                <a:effectLst/>
                <a:latin typeface="-apple-system"/>
              </a:rPr>
              <a:t>активного</a:t>
            </a:r>
            <a:r>
              <a:rPr lang="ru-RU" b="0" i="0" dirty="0">
                <a:solidFill>
                  <a:srgbClr val="111111"/>
                </a:solidFill>
                <a:effectLst/>
                <a:latin typeface="-apple-system"/>
              </a:rPr>
              <a:t> клиента, т. е. такого, который может выполнять запрограммированную последовательность действий (например, </a:t>
            </a:r>
            <a:r>
              <a:rPr lang="ru-RU" b="0" i="0" dirty="0" err="1">
                <a:solidFill>
                  <a:srgbClr val="111111"/>
                </a:solidFill>
                <a:effectLst/>
                <a:latin typeface="-apple-system"/>
              </a:rPr>
              <a:t>iOS</a:t>
            </a:r>
            <a:r>
              <a:rPr lang="ru-RU" b="0" i="0" dirty="0">
                <a:solidFill>
                  <a:srgbClr val="111111"/>
                </a:solidFill>
                <a:effectLst/>
                <a:latin typeface="-apple-system"/>
              </a:rPr>
              <a:t>/</a:t>
            </a:r>
            <a:r>
              <a:rPr lang="ru-RU" b="0" i="0" dirty="0" err="1">
                <a:solidFill>
                  <a:srgbClr val="111111"/>
                </a:solidFill>
                <a:effectLst/>
                <a:latin typeface="-apple-system"/>
              </a:rPr>
              <a:t>Android</a:t>
            </a:r>
            <a:r>
              <a:rPr lang="ru-RU" b="0" i="0" dirty="0">
                <a:solidFill>
                  <a:srgbClr val="111111"/>
                </a:solidFill>
                <a:effectLst/>
                <a:latin typeface="-apple-system"/>
              </a:rPr>
              <a:t> приложения). Браузер же — </a:t>
            </a:r>
            <a:r>
              <a:rPr lang="ru-RU" b="0" i="1" dirty="0">
                <a:solidFill>
                  <a:srgbClr val="111111"/>
                </a:solidFill>
                <a:effectLst/>
                <a:latin typeface="-apple-system"/>
              </a:rPr>
              <a:t>пассивный</a:t>
            </a:r>
            <a:r>
              <a:rPr lang="ru-RU" b="0" i="0" dirty="0">
                <a:solidFill>
                  <a:srgbClr val="111111"/>
                </a:solidFill>
                <a:effectLst/>
                <a:latin typeface="-apple-system"/>
              </a:rPr>
              <a:t> клиент в том смысле, что он только может отображать страницы, запрошенные пользователем. В этом случае аутентификация достигается посредством автоматического перенаправления браузера между веб-приложениями </a:t>
            </a:r>
            <a:r>
              <a:rPr lang="ru-RU" b="0" i="0" dirty="0" err="1">
                <a:solidFill>
                  <a:srgbClr val="111111"/>
                </a:solidFill>
                <a:effectLst/>
                <a:latin typeface="-apple-system"/>
              </a:rPr>
              <a:t>identity</a:t>
            </a:r>
            <a:r>
              <a:rPr lang="ru-RU" b="0" i="0" dirty="0">
                <a:solidFill>
                  <a:srgbClr val="111111"/>
                </a:solidFill>
                <a:effectLst/>
                <a:latin typeface="-apple-system"/>
              </a:rPr>
              <a:t> </a:t>
            </a:r>
            <a:r>
              <a:rPr lang="ru-RU" b="0" i="0" dirty="0" err="1">
                <a:solidFill>
                  <a:srgbClr val="111111"/>
                </a:solidFill>
                <a:effectLst/>
                <a:latin typeface="-apple-system"/>
              </a:rPr>
              <a:t>provider</a:t>
            </a:r>
            <a:r>
              <a:rPr lang="ru-RU" b="0" i="0" dirty="0">
                <a:solidFill>
                  <a:srgbClr val="111111"/>
                </a:solidFill>
                <a:effectLst/>
                <a:latin typeface="-apple-system"/>
              </a:rPr>
              <a:t> и </a:t>
            </a:r>
            <a:r>
              <a:rPr lang="ru-RU" b="0" i="0" dirty="0" err="1">
                <a:solidFill>
                  <a:srgbClr val="111111"/>
                </a:solidFill>
                <a:effectLst/>
                <a:latin typeface="-apple-system"/>
              </a:rPr>
              <a:t>service</a:t>
            </a:r>
            <a:r>
              <a:rPr lang="ru-RU" b="0" i="0" dirty="0">
                <a:solidFill>
                  <a:srgbClr val="111111"/>
                </a:solidFill>
                <a:effectLst/>
                <a:latin typeface="-apple-system"/>
              </a:rPr>
              <a:t> </a:t>
            </a:r>
            <a:r>
              <a:rPr lang="ru-RU" b="0" i="0" dirty="0" err="1">
                <a:solidFill>
                  <a:srgbClr val="111111"/>
                </a:solidFill>
                <a:effectLst/>
                <a:latin typeface="-apple-system"/>
              </a:rPr>
              <a:t>provider</a:t>
            </a:r>
            <a:r>
              <a:rPr lang="ru-RU" b="0" i="0" dirty="0">
                <a:solidFill>
                  <a:srgbClr val="111111"/>
                </a:solidFill>
                <a:effectLst/>
                <a:latin typeface="-apple-system"/>
              </a:rPr>
              <a:t>.</a:t>
            </a:r>
            <a:endParaRPr lang="en-US" dirty="0"/>
          </a:p>
        </p:txBody>
      </p:sp>
    </p:spTree>
    <p:extLst>
      <p:ext uri="{BB962C8B-B14F-4D97-AF65-F5344CB8AC3E}">
        <p14:creationId xmlns:p14="http://schemas.microsoft.com/office/powerpoint/2010/main" val="29618382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DBFD5BE9-96E5-4F31-965D-742897CE5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3900"/>
            <a:ext cx="121920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41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Базовая терминология</a:t>
            </a:r>
          </a:p>
        </p:txBody>
      </p:sp>
      <p:sp>
        <p:nvSpPr>
          <p:cNvPr id="3" name="Объект 2"/>
          <p:cNvSpPr>
            <a:spLocks noGrp="1"/>
          </p:cNvSpPr>
          <p:nvPr>
            <p:ph idx="1"/>
          </p:nvPr>
        </p:nvSpPr>
        <p:spPr/>
        <p:txBody>
          <a:bodyPr/>
          <a:lstStyle/>
          <a:p>
            <a:pPr marL="0" indent="0">
              <a:buNone/>
            </a:pPr>
            <a:r>
              <a:rPr lang="ru-RU" dirty="0"/>
              <a:t>Когда определили ID, проверили подлинность, уже можно предоставить и доступ, то есть, выполнить авторизацию.</a:t>
            </a:r>
            <a:endParaRPr lang="en-US" dirty="0"/>
          </a:p>
          <a:p>
            <a:pPr marL="0" indent="0">
              <a:buNone/>
            </a:pPr>
            <a:r>
              <a:rPr lang="ru-RU" b="1" dirty="0"/>
              <a:t>Авторизация</a:t>
            </a:r>
            <a:r>
              <a:rPr lang="ru-RU" dirty="0"/>
              <a:t> – это предоставление доступа к какому-либо ресурсу</a:t>
            </a:r>
            <a:r>
              <a:rPr lang="en-US" dirty="0"/>
              <a:t>.</a:t>
            </a:r>
          </a:p>
          <a:p>
            <a:pPr marL="0" indent="0" fontAlgn="base">
              <a:buNone/>
            </a:pPr>
            <a:r>
              <a:rPr lang="ru-RU" dirty="0"/>
              <a:t>Разберемся на примерах, что же это за загадочная авторизация:</a:t>
            </a:r>
          </a:p>
          <a:p>
            <a:pPr fontAlgn="base"/>
            <a:r>
              <a:rPr lang="ru-RU" dirty="0"/>
              <a:t>Открытие двери после проворачивания ключа в замке</a:t>
            </a:r>
          </a:p>
          <a:p>
            <a:pPr fontAlgn="base"/>
            <a:r>
              <a:rPr lang="ru-RU" dirty="0"/>
              <a:t>Доступ к электронной почте после ввода пароля</a:t>
            </a:r>
          </a:p>
          <a:p>
            <a:pPr fontAlgn="base"/>
            <a:r>
              <a:rPr lang="ru-RU" dirty="0"/>
              <a:t>Разблокировка смартфона после сканирования отпечатка пальца</a:t>
            </a:r>
          </a:p>
          <a:p>
            <a:pPr fontAlgn="base"/>
            <a:r>
              <a:rPr lang="ru-RU" dirty="0"/>
              <a:t>Выдача средств в банке после проверки паспорта и данных о вашем счете</a:t>
            </a:r>
          </a:p>
          <a:p>
            <a:pPr marL="0" indent="0">
              <a:buNone/>
            </a:pPr>
            <a:endParaRPr lang="ru-RU" dirty="0"/>
          </a:p>
        </p:txBody>
      </p:sp>
    </p:spTree>
    <p:extLst>
      <p:ext uri="{BB962C8B-B14F-4D97-AF65-F5344CB8AC3E}">
        <p14:creationId xmlns:p14="http://schemas.microsoft.com/office/powerpoint/2010/main" val="3846183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FC836-7A74-4C6D-8B40-254DB2ACC8FA}"/>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Аутентификация по токенам</a:t>
            </a:r>
            <a:endParaRPr lang="en-US" dirty="0"/>
          </a:p>
        </p:txBody>
      </p:sp>
      <p:sp>
        <p:nvSpPr>
          <p:cNvPr id="3" name="Content Placeholder 2">
            <a:extLst>
              <a:ext uri="{FF2B5EF4-FFF2-40B4-BE49-F238E27FC236}">
                <a16:creationId xmlns:a16="http://schemas.microsoft.com/office/drawing/2014/main" id="{C79DCE51-FD6C-4C3D-A60A-3F824F1FB8A9}"/>
              </a:ext>
            </a:extLst>
          </p:cNvPr>
          <p:cNvSpPr>
            <a:spLocks noGrp="1"/>
          </p:cNvSpPr>
          <p:nvPr>
            <p:ph idx="1"/>
          </p:nvPr>
        </p:nvSpPr>
        <p:spPr/>
        <p:txBody>
          <a:bodyPr/>
          <a:lstStyle/>
          <a:p>
            <a:pPr marL="0" indent="0">
              <a:buNone/>
            </a:pPr>
            <a:r>
              <a:rPr lang="ru-RU" b="0" i="0" dirty="0">
                <a:solidFill>
                  <a:srgbClr val="111111"/>
                </a:solidFill>
                <a:effectLst/>
                <a:latin typeface="-apple-system"/>
              </a:rPr>
              <a:t>Сам токен обычно представляет собой структуру данных, которая содержит информацию, кто сгенерировал токен, кто может быть получателем токена, срок действия, набор сведений о самом пользователе (</a:t>
            </a:r>
            <a:r>
              <a:rPr lang="ru-RU" b="0" i="0" dirty="0" err="1">
                <a:solidFill>
                  <a:srgbClr val="111111"/>
                </a:solidFill>
                <a:effectLst/>
                <a:latin typeface="-apple-system"/>
              </a:rPr>
              <a:t>claims</a:t>
            </a:r>
            <a:r>
              <a:rPr lang="ru-RU" b="0" i="0" dirty="0">
                <a:solidFill>
                  <a:srgbClr val="111111"/>
                </a:solidFill>
                <a:effectLst/>
                <a:latin typeface="-apple-system"/>
              </a:rPr>
              <a:t>). Кроме того, токен дополнительно подписывается для предотвращения несанкционированных изменений и гарантий подлинности.</a:t>
            </a:r>
            <a:endParaRPr lang="en-US" dirty="0"/>
          </a:p>
        </p:txBody>
      </p:sp>
    </p:spTree>
    <p:extLst>
      <p:ext uri="{BB962C8B-B14F-4D97-AF65-F5344CB8AC3E}">
        <p14:creationId xmlns:p14="http://schemas.microsoft.com/office/powerpoint/2010/main" val="36111758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FC836-7A74-4C6D-8B40-254DB2ACC8FA}"/>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Аутентификация по токенам</a:t>
            </a:r>
            <a:endParaRPr lang="en-US" dirty="0"/>
          </a:p>
        </p:txBody>
      </p:sp>
      <p:sp>
        <p:nvSpPr>
          <p:cNvPr id="3" name="Content Placeholder 2">
            <a:extLst>
              <a:ext uri="{FF2B5EF4-FFF2-40B4-BE49-F238E27FC236}">
                <a16:creationId xmlns:a16="http://schemas.microsoft.com/office/drawing/2014/main" id="{C79DCE51-FD6C-4C3D-A60A-3F824F1FB8A9}"/>
              </a:ext>
            </a:extLst>
          </p:cNvPr>
          <p:cNvSpPr>
            <a:spLocks noGrp="1"/>
          </p:cNvSpPr>
          <p:nvPr>
            <p:ph idx="1"/>
          </p:nvPr>
        </p:nvSpPr>
        <p:spPr/>
        <p:txBody>
          <a:bodyPr>
            <a:normAutofit fontScale="92500" lnSpcReduction="10000"/>
          </a:bodyPr>
          <a:lstStyle/>
          <a:p>
            <a:pPr marL="0" indent="0" algn="l">
              <a:buNone/>
            </a:pPr>
            <a:r>
              <a:rPr lang="ru-RU" b="0" i="0" dirty="0">
                <a:solidFill>
                  <a:srgbClr val="111111"/>
                </a:solidFill>
                <a:effectLst/>
                <a:latin typeface="-apple-system"/>
              </a:rPr>
              <a:t>При аутентификации с помощью токена SP-приложение должно выполнить следующие проверки:</a:t>
            </a:r>
            <a:endParaRPr lang="en-US" b="0" i="0" dirty="0">
              <a:solidFill>
                <a:srgbClr val="111111"/>
              </a:solidFill>
              <a:effectLst/>
              <a:latin typeface="-apple-system"/>
            </a:endParaRPr>
          </a:p>
          <a:p>
            <a:pPr marL="514350" indent="-514350" algn="l">
              <a:buFont typeface="+mj-lt"/>
              <a:buAutoNum type="arabicPeriod"/>
            </a:pPr>
            <a:r>
              <a:rPr lang="ru-RU" b="0" i="0" dirty="0">
                <a:solidFill>
                  <a:srgbClr val="111111"/>
                </a:solidFill>
                <a:effectLst/>
                <a:latin typeface="-apple-system"/>
              </a:rPr>
              <a:t>Токен был выдан доверенным </a:t>
            </a:r>
            <a:r>
              <a:rPr lang="en-US" b="0" i="0" dirty="0">
                <a:solidFill>
                  <a:srgbClr val="111111"/>
                </a:solidFill>
                <a:effectLst/>
                <a:latin typeface="-apple-system"/>
              </a:rPr>
              <a:t>IP</a:t>
            </a:r>
            <a:r>
              <a:rPr lang="ru-RU" b="0" i="0" dirty="0">
                <a:solidFill>
                  <a:srgbClr val="111111"/>
                </a:solidFill>
                <a:effectLst/>
                <a:latin typeface="-apple-system"/>
              </a:rPr>
              <a:t> приложением </a:t>
            </a:r>
            <a:br>
              <a:rPr lang="en-US" b="0" i="0" dirty="0">
                <a:solidFill>
                  <a:srgbClr val="111111"/>
                </a:solidFill>
                <a:effectLst/>
                <a:latin typeface="-apple-system"/>
              </a:rPr>
            </a:br>
            <a:r>
              <a:rPr lang="ru-RU" b="0" i="0" dirty="0">
                <a:solidFill>
                  <a:srgbClr val="111111"/>
                </a:solidFill>
                <a:effectLst/>
                <a:latin typeface="-apple-system"/>
              </a:rPr>
              <a:t>(проверка поля </a:t>
            </a:r>
            <a:r>
              <a:rPr lang="ru-RU" b="0" i="1" dirty="0" err="1">
                <a:solidFill>
                  <a:srgbClr val="111111"/>
                </a:solidFill>
                <a:effectLst/>
                <a:latin typeface="-apple-system"/>
              </a:rPr>
              <a:t>issuer</a:t>
            </a:r>
            <a:r>
              <a:rPr lang="ru-RU" b="0" i="0" dirty="0">
                <a:solidFill>
                  <a:srgbClr val="111111"/>
                </a:solidFill>
                <a:effectLst/>
                <a:latin typeface="-apple-system"/>
              </a:rPr>
              <a:t>).</a:t>
            </a:r>
            <a:endParaRPr lang="en-US" b="0" i="0" dirty="0">
              <a:solidFill>
                <a:srgbClr val="111111"/>
              </a:solidFill>
              <a:effectLst/>
              <a:latin typeface="-apple-system"/>
            </a:endParaRPr>
          </a:p>
          <a:p>
            <a:pPr marL="514350" indent="-514350" algn="l">
              <a:buFont typeface="+mj-lt"/>
              <a:buAutoNum type="arabicPeriod"/>
            </a:pPr>
            <a:r>
              <a:rPr lang="ru-RU" b="0" i="0" dirty="0">
                <a:solidFill>
                  <a:srgbClr val="111111"/>
                </a:solidFill>
                <a:effectLst/>
                <a:latin typeface="-apple-system"/>
              </a:rPr>
              <a:t>Токен предназначается текущему SP-приложению </a:t>
            </a:r>
            <a:br>
              <a:rPr lang="en-US" b="0" i="0" dirty="0">
                <a:solidFill>
                  <a:srgbClr val="111111"/>
                </a:solidFill>
                <a:effectLst/>
                <a:latin typeface="-apple-system"/>
              </a:rPr>
            </a:br>
            <a:r>
              <a:rPr lang="ru-RU" b="0" i="0" dirty="0">
                <a:solidFill>
                  <a:srgbClr val="111111"/>
                </a:solidFill>
                <a:effectLst/>
                <a:latin typeface="-apple-system"/>
              </a:rPr>
              <a:t>(проверка поля </a:t>
            </a:r>
            <a:r>
              <a:rPr lang="ru-RU" b="0" i="1" dirty="0" err="1">
                <a:solidFill>
                  <a:srgbClr val="111111"/>
                </a:solidFill>
                <a:effectLst/>
                <a:latin typeface="-apple-system"/>
              </a:rPr>
              <a:t>audience</a:t>
            </a:r>
            <a:r>
              <a:rPr lang="ru-RU" b="0" i="0" dirty="0">
                <a:solidFill>
                  <a:srgbClr val="111111"/>
                </a:solidFill>
                <a:effectLst/>
                <a:latin typeface="-apple-system"/>
              </a:rPr>
              <a:t>).</a:t>
            </a:r>
            <a:endParaRPr lang="en-US" b="0" i="0" dirty="0">
              <a:solidFill>
                <a:srgbClr val="111111"/>
              </a:solidFill>
              <a:effectLst/>
              <a:latin typeface="-apple-system"/>
            </a:endParaRPr>
          </a:p>
          <a:p>
            <a:pPr marL="514350" indent="-514350" algn="l">
              <a:buFont typeface="+mj-lt"/>
              <a:buAutoNum type="arabicPeriod"/>
            </a:pPr>
            <a:r>
              <a:rPr lang="ru-RU" b="0" i="0" dirty="0">
                <a:solidFill>
                  <a:srgbClr val="111111"/>
                </a:solidFill>
                <a:effectLst/>
                <a:latin typeface="-apple-system"/>
              </a:rPr>
              <a:t>Срок действия токена еще не истек </a:t>
            </a:r>
            <a:br>
              <a:rPr lang="en-US" b="0" i="0" dirty="0">
                <a:solidFill>
                  <a:srgbClr val="111111"/>
                </a:solidFill>
                <a:effectLst/>
                <a:latin typeface="-apple-system"/>
              </a:rPr>
            </a:br>
            <a:r>
              <a:rPr lang="ru-RU" b="0" i="0" dirty="0">
                <a:solidFill>
                  <a:srgbClr val="111111"/>
                </a:solidFill>
                <a:effectLst/>
                <a:latin typeface="-apple-system"/>
              </a:rPr>
              <a:t>(проверка поля </a:t>
            </a:r>
            <a:r>
              <a:rPr lang="ru-RU" b="0" i="1" dirty="0" err="1">
                <a:solidFill>
                  <a:srgbClr val="111111"/>
                </a:solidFill>
                <a:effectLst/>
                <a:latin typeface="-apple-system"/>
              </a:rPr>
              <a:t>expiration</a:t>
            </a:r>
            <a:r>
              <a:rPr lang="ru-RU" b="0" i="1" dirty="0">
                <a:solidFill>
                  <a:srgbClr val="111111"/>
                </a:solidFill>
                <a:effectLst/>
                <a:latin typeface="-apple-system"/>
              </a:rPr>
              <a:t> </a:t>
            </a:r>
            <a:r>
              <a:rPr lang="ru-RU" b="0" i="1" dirty="0" err="1">
                <a:solidFill>
                  <a:srgbClr val="111111"/>
                </a:solidFill>
                <a:effectLst/>
                <a:latin typeface="-apple-system"/>
              </a:rPr>
              <a:t>date</a:t>
            </a:r>
            <a:r>
              <a:rPr lang="ru-RU" b="0" i="0" dirty="0">
                <a:solidFill>
                  <a:srgbClr val="111111"/>
                </a:solidFill>
                <a:effectLst/>
                <a:latin typeface="-apple-system"/>
              </a:rPr>
              <a:t>).</a:t>
            </a:r>
            <a:endParaRPr lang="en-US" b="0" i="0" dirty="0">
              <a:solidFill>
                <a:srgbClr val="111111"/>
              </a:solidFill>
              <a:effectLst/>
              <a:latin typeface="-apple-system"/>
            </a:endParaRPr>
          </a:p>
          <a:p>
            <a:pPr marL="514350" indent="-514350" algn="l">
              <a:buFont typeface="+mj-lt"/>
              <a:buAutoNum type="arabicPeriod"/>
            </a:pPr>
            <a:r>
              <a:rPr lang="ru-RU" b="0" i="0" dirty="0">
                <a:solidFill>
                  <a:srgbClr val="111111"/>
                </a:solidFill>
                <a:effectLst/>
                <a:latin typeface="-apple-system"/>
              </a:rPr>
              <a:t>Токен подлинный и не был изменен (проверка подписи).</a:t>
            </a:r>
            <a:endParaRPr lang="en-US" b="0" i="0" dirty="0">
              <a:solidFill>
                <a:srgbClr val="111111"/>
              </a:solidFill>
              <a:effectLst/>
              <a:latin typeface="-apple-system"/>
            </a:endParaRPr>
          </a:p>
          <a:p>
            <a:pPr marL="0" indent="0" algn="l">
              <a:buNone/>
            </a:pPr>
            <a:r>
              <a:rPr lang="ru-RU" b="0" i="0" dirty="0">
                <a:solidFill>
                  <a:srgbClr val="111111"/>
                </a:solidFill>
                <a:effectLst/>
                <a:latin typeface="-apple-system"/>
              </a:rPr>
              <a:t>В случае успешной проверки SP-приложение выполняет авторизацию запроса на основании данных о пользователе, содержащихся в токене.</a:t>
            </a:r>
            <a:endParaRPr lang="en-US" dirty="0"/>
          </a:p>
        </p:txBody>
      </p:sp>
    </p:spTree>
    <p:extLst>
      <p:ext uri="{BB962C8B-B14F-4D97-AF65-F5344CB8AC3E}">
        <p14:creationId xmlns:p14="http://schemas.microsoft.com/office/powerpoint/2010/main" val="2644939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67D8-C4AE-4D6D-ACCA-8A855FF35871}"/>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Аутентификация по токенам</a:t>
            </a:r>
            <a:endParaRPr lang="en-US" dirty="0"/>
          </a:p>
        </p:txBody>
      </p:sp>
      <p:sp>
        <p:nvSpPr>
          <p:cNvPr id="3" name="Content Placeholder 2">
            <a:extLst>
              <a:ext uri="{FF2B5EF4-FFF2-40B4-BE49-F238E27FC236}">
                <a16:creationId xmlns:a16="http://schemas.microsoft.com/office/drawing/2014/main" id="{A06BC030-FA44-4C3E-8A9C-A357857B7121}"/>
              </a:ext>
            </a:extLst>
          </p:cNvPr>
          <p:cNvSpPr>
            <a:spLocks noGrp="1"/>
          </p:cNvSpPr>
          <p:nvPr>
            <p:ph idx="1"/>
          </p:nvPr>
        </p:nvSpPr>
        <p:spPr/>
        <p:txBody>
          <a:bodyPr/>
          <a:lstStyle/>
          <a:p>
            <a:pPr marL="0" indent="0">
              <a:buNone/>
            </a:pPr>
            <a:r>
              <a:rPr lang="ru-RU" b="0" i="0" dirty="0">
                <a:solidFill>
                  <a:srgbClr val="111111"/>
                </a:solidFill>
                <a:effectLst/>
                <a:latin typeface="-apple-system"/>
              </a:rPr>
              <a:t>Существует несколько стандартов, в точности определяющих протокол взаимодействия между клиентами (активными и пассивными) и IP/SP-приложениями и </a:t>
            </a:r>
            <a:r>
              <a:rPr lang="ru-RU" b="1" i="0" dirty="0">
                <a:solidFill>
                  <a:srgbClr val="111111"/>
                </a:solidFill>
                <a:effectLst/>
                <a:latin typeface="-apple-system"/>
              </a:rPr>
              <a:t>формат </a:t>
            </a:r>
            <a:r>
              <a:rPr lang="ru-RU" b="0" i="0" dirty="0">
                <a:solidFill>
                  <a:srgbClr val="111111"/>
                </a:solidFill>
                <a:effectLst/>
                <a:latin typeface="-apple-system"/>
              </a:rPr>
              <a:t>поддерживаемых </a:t>
            </a:r>
            <a:r>
              <a:rPr lang="ru-RU" b="1" i="0" dirty="0">
                <a:solidFill>
                  <a:srgbClr val="111111"/>
                </a:solidFill>
                <a:effectLst/>
                <a:latin typeface="-apple-system"/>
              </a:rPr>
              <a:t>токенов</a:t>
            </a:r>
            <a:r>
              <a:rPr lang="ru-RU" b="0" i="0" dirty="0">
                <a:solidFill>
                  <a:srgbClr val="111111"/>
                </a:solidFill>
                <a:effectLst/>
                <a:latin typeface="-apple-system"/>
              </a:rPr>
              <a:t>. Среди наиболее популярных стандартов</a:t>
            </a:r>
            <a:r>
              <a:rPr lang="en-US" dirty="0">
                <a:solidFill>
                  <a:srgbClr val="111111"/>
                </a:solidFill>
                <a:latin typeface="-apple-system"/>
              </a:rPr>
              <a:t>:</a:t>
            </a:r>
          </a:p>
          <a:p>
            <a:r>
              <a:rPr lang="ru-RU" b="0" i="0" dirty="0">
                <a:solidFill>
                  <a:srgbClr val="111111"/>
                </a:solidFill>
                <a:effectLst/>
                <a:latin typeface="-apple-system"/>
              </a:rPr>
              <a:t> O</a:t>
            </a:r>
            <a:r>
              <a:rPr lang="en-US" b="0" i="0" dirty="0">
                <a:solidFill>
                  <a:srgbClr val="111111"/>
                </a:solidFill>
                <a:effectLst/>
                <a:latin typeface="-apple-system"/>
              </a:rPr>
              <a:t>A</a:t>
            </a:r>
            <a:r>
              <a:rPr lang="ru-RU" b="0" i="0" dirty="0" err="1">
                <a:solidFill>
                  <a:srgbClr val="111111"/>
                </a:solidFill>
                <a:effectLst/>
                <a:latin typeface="-apple-system"/>
              </a:rPr>
              <a:t>uth</a:t>
            </a:r>
            <a:r>
              <a:rPr lang="en-US" b="0" i="0" dirty="0">
                <a:solidFill>
                  <a:srgbClr val="111111"/>
                </a:solidFill>
                <a:effectLst/>
                <a:latin typeface="-apple-system"/>
              </a:rPr>
              <a:t> 2.0</a:t>
            </a:r>
          </a:p>
          <a:p>
            <a:r>
              <a:rPr lang="en-US" b="0" i="0" dirty="0">
                <a:solidFill>
                  <a:srgbClr val="111111"/>
                </a:solidFill>
                <a:effectLst/>
                <a:latin typeface="-apple-system"/>
              </a:rPr>
              <a:t> </a:t>
            </a:r>
            <a:r>
              <a:rPr lang="ru-RU" b="0" i="0" dirty="0" err="1">
                <a:solidFill>
                  <a:srgbClr val="111111"/>
                </a:solidFill>
                <a:effectLst/>
                <a:latin typeface="-apple-system"/>
              </a:rPr>
              <a:t>OpenID</a:t>
            </a:r>
            <a:r>
              <a:rPr lang="ru-RU" b="0" i="0" dirty="0">
                <a:solidFill>
                  <a:srgbClr val="111111"/>
                </a:solidFill>
                <a:effectLst/>
                <a:latin typeface="-apple-system"/>
              </a:rPr>
              <a:t> Connect</a:t>
            </a:r>
            <a:endParaRPr lang="en-US" b="0" i="0" dirty="0">
              <a:solidFill>
                <a:srgbClr val="111111"/>
              </a:solidFill>
              <a:effectLst/>
              <a:latin typeface="-apple-system"/>
            </a:endParaRPr>
          </a:p>
          <a:p>
            <a:r>
              <a:rPr lang="en-US" dirty="0">
                <a:solidFill>
                  <a:srgbClr val="111111"/>
                </a:solidFill>
                <a:latin typeface="-apple-system"/>
              </a:rPr>
              <a:t> </a:t>
            </a:r>
            <a:r>
              <a:rPr lang="ru-RU" b="0" i="0" dirty="0">
                <a:solidFill>
                  <a:srgbClr val="111111"/>
                </a:solidFill>
                <a:effectLst/>
                <a:latin typeface="-apple-system"/>
              </a:rPr>
              <a:t>SAML</a:t>
            </a:r>
          </a:p>
          <a:p>
            <a:r>
              <a:rPr lang="ru-RU" b="0" i="0" dirty="0">
                <a:solidFill>
                  <a:srgbClr val="111111"/>
                </a:solidFill>
                <a:effectLst/>
                <a:latin typeface="-apple-system"/>
              </a:rPr>
              <a:t> WS-Federation</a:t>
            </a:r>
            <a:endParaRPr lang="en-US" dirty="0"/>
          </a:p>
        </p:txBody>
      </p:sp>
    </p:spTree>
    <p:extLst>
      <p:ext uri="{BB962C8B-B14F-4D97-AF65-F5344CB8AC3E}">
        <p14:creationId xmlns:p14="http://schemas.microsoft.com/office/powerpoint/2010/main" val="23173047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DAC1-8C9A-44D4-9978-F9EB79F6B744}"/>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Форматы токенов</a:t>
            </a:r>
            <a:endParaRPr lang="en-US" dirty="0"/>
          </a:p>
        </p:txBody>
      </p:sp>
      <p:sp>
        <p:nvSpPr>
          <p:cNvPr id="3" name="Content Placeholder 2">
            <a:extLst>
              <a:ext uri="{FF2B5EF4-FFF2-40B4-BE49-F238E27FC236}">
                <a16:creationId xmlns:a16="http://schemas.microsoft.com/office/drawing/2014/main" id="{175AD96E-B29D-4A56-8EDA-1D99D2F09E1E}"/>
              </a:ext>
            </a:extLst>
          </p:cNvPr>
          <p:cNvSpPr>
            <a:spLocks noGrp="1"/>
          </p:cNvSpPr>
          <p:nvPr>
            <p:ph idx="1"/>
          </p:nvPr>
        </p:nvSpPr>
        <p:spPr/>
        <p:txBody>
          <a:bodyPr/>
          <a:lstStyle/>
          <a:p>
            <a:pPr marL="0" indent="0">
              <a:buNone/>
            </a:pPr>
            <a:r>
              <a:rPr lang="ru-RU" b="1" i="0" dirty="0">
                <a:solidFill>
                  <a:srgbClr val="111111"/>
                </a:solidFill>
                <a:effectLst/>
                <a:latin typeface="-apple-system"/>
              </a:rPr>
              <a:t>Simple Web </a:t>
            </a:r>
            <a:r>
              <a:rPr lang="ru-RU" b="1" i="0" dirty="0" err="1">
                <a:solidFill>
                  <a:srgbClr val="111111"/>
                </a:solidFill>
                <a:effectLst/>
                <a:latin typeface="-apple-system"/>
              </a:rPr>
              <a:t>Token</a:t>
            </a:r>
            <a:r>
              <a:rPr lang="ru-RU" b="0" i="0" dirty="0">
                <a:solidFill>
                  <a:srgbClr val="111111"/>
                </a:solidFill>
                <a:effectLst/>
                <a:latin typeface="-apple-system"/>
              </a:rPr>
              <a:t> (SWT) — наиболее простой формат, представляющий собой набор произвольных пар имя/значение в формате кодирования HTML </a:t>
            </a:r>
            <a:r>
              <a:rPr lang="ru-RU" b="0" i="0" dirty="0" err="1">
                <a:solidFill>
                  <a:srgbClr val="111111"/>
                </a:solidFill>
                <a:effectLst/>
                <a:latin typeface="-apple-system"/>
              </a:rPr>
              <a:t>form</a:t>
            </a:r>
            <a:r>
              <a:rPr lang="ru-RU" b="0" i="0" dirty="0">
                <a:solidFill>
                  <a:srgbClr val="111111"/>
                </a:solidFill>
                <a:effectLst/>
                <a:latin typeface="-apple-system"/>
              </a:rPr>
              <a:t>. Стандарт определяет несколько зарезервированных имен: </a:t>
            </a:r>
            <a:r>
              <a:rPr lang="ru-RU" b="0" i="0" dirty="0" err="1">
                <a:solidFill>
                  <a:srgbClr val="111111"/>
                </a:solidFill>
                <a:effectLst/>
                <a:latin typeface="-apple-system"/>
              </a:rPr>
              <a:t>Issuer</a:t>
            </a:r>
            <a:r>
              <a:rPr lang="ru-RU" b="0" i="0" dirty="0">
                <a:solidFill>
                  <a:srgbClr val="111111"/>
                </a:solidFill>
                <a:effectLst/>
                <a:latin typeface="-apple-system"/>
              </a:rPr>
              <a:t>, </a:t>
            </a:r>
            <a:r>
              <a:rPr lang="ru-RU" b="0" i="0" dirty="0" err="1">
                <a:solidFill>
                  <a:srgbClr val="111111"/>
                </a:solidFill>
                <a:effectLst/>
                <a:latin typeface="-apple-system"/>
              </a:rPr>
              <a:t>Audience</a:t>
            </a:r>
            <a:r>
              <a:rPr lang="ru-RU" b="0" i="0" dirty="0">
                <a:solidFill>
                  <a:srgbClr val="111111"/>
                </a:solidFill>
                <a:effectLst/>
                <a:latin typeface="-apple-system"/>
              </a:rPr>
              <a:t>, </a:t>
            </a:r>
            <a:r>
              <a:rPr lang="ru-RU" b="0" i="0" dirty="0" err="1">
                <a:solidFill>
                  <a:srgbClr val="111111"/>
                </a:solidFill>
                <a:effectLst/>
                <a:latin typeface="-apple-system"/>
              </a:rPr>
              <a:t>ExpiresOn</a:t>
            </a:r>
            <a:r>
              <a:rPr lang="ru-RU" b="0" i="0" dirty="0">
                <a:solidFill>
                  <a:srgbClr val="111111"/>
                </a:solidFill>
                <a:effectLst/>
                <a:latin typeface="-apple-system"/>
              </a:rPr>
              <a:t> и HMACSHA256. Токен подписывается с помощью симметричного ключа, таким образом оба IP- и SP-приложения должны иметь этот ключ для возможности создания/проверки токена.</a:t>
            </a:r>
            <a:endParaRPr lang="en-US" dirty="0"/>
          </a:p>
        </p:txBody>
      </p:sp>
    </p:spTree>
    <p:extLst>
      <p:ext uri="{BB962C8B-B14F-4D97-AF65-F5344CB8AC3E}">
        <p14:creationId xmlns:p14="http://schemas.microsoft.com/office/powerpoint/2010/main" val="11089244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DAC1-8C9A-44D4-9978-F9EB79F6B744}"/>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Форматы токенов</a:t>
            </a:r>
            <a:endParaRPr lang="en-US" dirty="0"/>
          </a:p>
        </p:txBody>
      </p:sp>
      <p:sp>
        <p:nvSpPr>
          <p:cNvPr id="3" name="Content Placeholder 2">
            <a:extLst>
              <a:ext uri="{FF2B5EF4-FFF2-40B4-BE49-F238E27FC236}">
                <a16:creationId xmlns:a16="http://schemas.microsoft.com/office/drawing/2014/main" id="{175AD96E-B29D-4A56-8EDA-1D99D2F09E1E}"/>
              </a:ext>
            </a:extLst>
          </p:cNvPr>
          <p:cNvSpPr>
            <a:spLocks noGrp="1"/>
          </p:cNvSpPr>
          <p:nvPr>
            <p:ph idx="1"/>
          </p:nvPr>
        </p:nvSpPr>
        <p:spPr/>
        <p:txBody>
          <a:bodyPr/>
          <a:lstStyle/>
          <a:p>
            <a:pPr marL="0" indent="0">
              <a:buNone/>
            </a:pPr>
            <a:r>
              <a:rPr lang="ru-RU" dirty="0"/>
              <a:t>Пример </a:t>
            </a:r>
            <a:r>
              <a:rPr lang="en-US" dirty="0"/>
              <a:t>SWT </a:t>
            </a:r>
            <a:r>
              <a:rPr lang="ru-RU" dirty="0"/>
              <a:t>токена (после декодирования).</a:t>
            </a:r>
            <a:endParaRPr lang="en-US" dirty="0"/>
          </a:p>
          <a:p>
            <a:pPr marL="0" indent="0">
              <a:buNone/>
            </a:pPr>
            <a:endParaRPr lang="ru-RU" dirty="0"/>
          </a:p>
          <a:p>
            <a:pPr marL="0" indent="0">
              <a:buNone/>
            </a:pPr>
            <a:r>
              <a:rPr lang="en-US" dirty="0"/>
              <a:t>Issuer=http://auth.myservice.com&amp;</a:t>
            </a:r>
          </a:p>
          <a:p>
            <a:pPr marL="0" indent="0">
              <a:buNone/>
            </a:pPr>
            <a:r>
              <a:rPr lang="en-US" dirty="0"/>
              <a:t>Audience=http://myservice.com&amp;</a:t>
            </a:r>
          </a:p>
          <a:p>
            <a:pPr marL="0" indent="0">
              <a:buNone/>
            </a:pPr>
            <a:r>
              <a:rPr lang="en-US" dirty="0" err="1"/>
              <a:t>ExpiresOn</a:t>
            </a:r>
            <a:r>
              <a:rPr lang="en-US" dirty="0"/>
              <a:t>=1435937883&amp;</a:t>
            </a:r>
          </a:p>
          <a:p>
            <a:pPr marL="0" indent="0">
              <a:buNone/>
            </a:pPr>
            <a:r>
              <a:rPr lang="en-US" dirty="0" err="1"/>
              <a:t>UserName</a:t>
            </a:r>
            <a:r>
              <a:rPr lang="en-US" dirty="0"/>
              <a:t>=John Smith&amp;</a:t>
            </a:r>
          </a:p>
          <a:p>
            <a:pPr marL="0" indent="0">
              <a:buNone/>
            </a:pPr>
            <a:r>
              <a:rPr lang="en-US" dirty="0" err="1"/>
              <a:t>UserRole</a:t>
            </a:r>
            <a:r>
              <a:rPr lang="en-US" dirty="0"/>
              <a:t>=Admin&amp;</a:t>
            </a:r>
          </a:p>
          <a:p>
            <a:pPr marL="0" indent="0">
              <a:buNone/>
            </a:pPr>
            <a:r>
              <a:rPr lang="en-US" dirty="0"/>
              <a:t>HMACSHA256=KOUQRPSpy64rvT2KnYyQKtFFXUIggnesSpE7ADA4o9w</a:t>
            </a:r>
          </a:p>
        </p:txBody>
      </p:sp>
    </p:spTree>
    <p:extLst>
      <p:ext uri="{BB962C8B-B14F-4D97-AF65-F5344CB8AC3E}">
        <p14:creationId xmlns:p14="http://schemas.microsoft.com/office/powerpoint/2010/main" val="6203458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DAC1-8C9A-44D4-9978-F9EB79F6B744}"/>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Форматы токенов</a:t>
            </a:r>
            <a:endParaRPr lang="en-US" dirty="0"/>
          </a:p>
        </p:txBody>
      </p:sp>
      <p:sp>
        <p:nvSpPr>
          <p:cNvPr id="3" name="Content Placeholder 2">
            <a:extLst>
              <a:ext uri="{FF2B5EF4-FFF2-40B4-BE49-F238E27FC236}">
                <a16:creationId xmlns:a16="http://schemas.microsoft.com/office/drawing/2014/main" id="{175AD96E-B29D-4A56-8EDA-1D99D2F09E1E}"/>
              </a:ext>
            </a:extLst>
          </p:cNvPr>
          <p:cNvSpPr>
            <a:spLocks noGrp="1"/>
          </p:cNvSpPr>
          <p:nvPr>
            <p:ph idx="1"/>
          </p:nvPr>
        </p:nvSpPr>
        <p:spPr/>
        <p:txBody>
          <a:bodyPr/>
          <a:lstStyle/>
          <a:p>
            <a:pPr marL="0" indent="0">
              <a:buNone/>
            </a:pPr>
            <a:r>
              <a:rPr lang="ru-RU" b="1" i="0" dirty="0">
                <a:solidFill>
                  <a:srgbClr val="111111"/>
                </a:solidFill>
                <a:effectLst/>
                <a:latin typeface="-apple-system"/>
              </a:rPr>
              <a:t>JSON Web </a:t>
            </a:r>
            <a:r>
              <a:rPr lang="ru-RU" b="1" i="0" dirty="0" err="1">
                <a:solidFill>
                  <a:srgbClr val="111111"/>
                </a:solidFill>
                <a:effectLst/>
                <a:latin typeface="-apple-system"/>
              </a:rPr>
              <a:t>Token</a:t>
            </a:r>
            <a:r>
              <a:rPr lang="ru-RU" b="1" i="0" dirty="0">
                <a:solidFill>
                  <a:srgbClr val="111111"/>
                </a:solidFill>
                <a:effectLst/>
                <a:latin typeface="-apple-system"/>
              </a:rPr>
              <a:t> (JWT)</a:t>
            </a:r>
            <a:r>
              <a:rPr lang="ru-RU" b="0" i="0" dirty="0">
                <a:solidFill>
                  <a:srgbClr val="111111"/>
                </a:solidFill>
                <a:effectLst/>
                <a:latin typeface="-apple-system"/>
              </a:rPr>
              <a:t> — содержит три блока, разделенных точками: заголовок, набор полей (</a:t>
            </a:r>
            <a:r>
              <a:rPr lang="ru-RU" b="0" i="0" dirty="0" err="1">
                <a:solidFill>
                  <a:srgbClr val="111111"/>
                </a:solidFill>
                <a:effectLst/>
                <a:latin typeface="-apple-system"/>
              </a:rPr>
              <a:t>claims</a:t>
            </a:r>
            <a:r>
              <a:rPr lang="ru-RU" b="0" i="0" dirty="0">
                <a:solidFill>
                  <a:srgbClr val="111111"/>
                </a:solidFill>
                <a:effectLst/>
                <a:latin typeface="-apple-system"/>
              </a:rPr>
              <a:t>) и подпись. Первые два блока представлены в JSON-формате и дополнительно закодированы в формат base64. Набор полей содержит произвольные пары имя/значения, притом стандарт JWT определяет несколько зарезервированных имен (</a:t>
            </a:r>
            <a:r>
              <a:rPr lang="ru-RU" b="0" i="0" dirty="0" err="1">
                <a:solidFill>
                  <a:srgbClr val="111111"/>
                </a:solidFill>
                <a:effectLst/>
                <a:latin typeface="-apple-system"/>
              </a:rPr>
              <a:t>iss</a:t>
            </a:r>
            <a:r>
              <a:rPr lang="ru-RU" b="0" i="0" dirty="0">
                <a:solidFill>
                  <a:srgbClr val="111111"/>
                </a:solidFill>
                <a:effectLst/>
                <a:latin typeface="-apple-system"/>
              </a:rPr>
              <a:t>, </a:t>
            </a:r>
            <a:r>
              <a:rPr lang="ru-RU" b="0" i="0" dirty="0" err="1">
                <a:solidFill>
                  <a:srgbClr val="111111"/>
                </a:solidFill>
                <a:effectLst/>
                <a:latin typeface="-apple-system"/>
              </a:rPr>
              <a:t>aud</a:t>
            </a:r>
            <a:r>
              <a:rPr lang="ru-RU" b="0" i="0" dirty="0">
                <a:solidFill>
                  <a:srgbClr val="111111"/>
                </a:solidFill>
                <a:effectLst/>
                <a:latin typeface="-apple-system"/>
              </a:rPr>
              <a:t>, </a:t>
            </a:r>
            <a:r>
              <a:rPr lang="ru-RU" b="0" i="0" dirty="0" err="1">
                <a:solidFill>
                  <a:srgbClr val="111111"/>
                </a:solidFill>
                <a:effectLst/>
                <a:latin typeface="-apple-system"/>
              </a:rPr>
              <a:t>exp</a:t>
            </a:r>
            <a:r>
              <a:rPr lang="ru-RU" b="0" i="0" dirty="0">
                <a:solidFill>
                  <a:srgbClr val="111111"/>
                </a:solidFill>
                <a:effectLst/>
                <a:latin typeface="-apple-system"/>
              </a:rPr>
              <a:t> и другие). Подпись может генерироваться при помощи и симметричных алгоритмов шифрования, и асимметричных. Кроме того, существует отдельный стандарт, отписывающий формат зашифрованного JWT-токена.</a:t>
            </a:r>
            <a:endParaRPr lang="en-US" dirty="0"/>
          </a:p>
        </p:txBody>
      </p:sp>
    </p:spTree>
    <p:extLst>
      <p:ext uri="{BB962C8B-B14F-4D97-AF65-F5344CB8AC3E}">
        <p14:creationId xmlns:p14="http://schemas.microsoft.com/office/powerpoint/2010/main" val="37124454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DAC1-8C9A-44D4-9978-F9EB79F6B744}"/>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Форматы токенов</a:t>
            </a:r>
            <a:endParaRPr lang="en-US" dirty="0"/>
          </a:p>
        </p:txBody>
      </p:sp>
      <p:pic>
        <p:nvPicPr>
          <p:cNvPr id="9" name="Picture 8">
            <a:extLst>
              <a:ext uri="{FF2B5EF4-FFF2-40B4-BE49-F238E27FC236}">
                <a16:creationId xmlns:a16="http://schemas.microsoft.com/office/drawing/2014/main" id="{EA8AA1AE-B441-47FA-B86E-7A226131EE66}"/>
              </a:ext>
            </a:extLst>
          </p:cNvPr>
          <p:cNvPicPr>
            <a:picLocks noChangeAspect="1"/>
          </p:cNvPicPr>
          <p:nvPr/>
        </p:nvPicPr>
        <p:blipFill>
          <a:blip r:embed="rId2"/>
          <a:stretch>
            <a:fillRect/>
          </a:stretch>
        </p:blipFill>
        <p:spPr>
          <a:xfrm>
            <a:off x="0" y="2012481"/>
            <a:ext cx="12192000" cy="4590815"/>
          </a:xfrm>
          <a:prstGeom prst="rect">
            <a:avLst/>
          </a:prstGeom>
        </p:spPr>
      </p:pic>
    </p:spTree>
    <p:extLst>
      <p:ext uri="{BB962C8B-B14F-4D97-AF65-F5344CB8AC3E}">
        <p14:creationId xmlns:p14="http://schemas.microsoft.com/office/powerpoint/2010/main" val="42029336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DAC1-8C9A-44D4-9978-F9EB79F6B744}"/>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Форматы токенов</a:t>
            </a:r>
            <a:endParaRPr lang="en-US" dirty="0"/>
          </a:p>
        </p:txBody>
      </p:sp>
      <p:sp>
        <p:nvSpPr>
          <p:cNvPr id="3" name="Content Placeholder 2">
            <a:extLst>
              <a:ext uri="{FF2B5EF4-FFF2-40B4-BE49-F238E27FC236}">
                <a16:creationId xmlns:a16="http://schemas.microsoft.com/office/drawing/2014/main" id="{175AD96E-B29D-4A56-8EDA-1D99D2F09E1E}"/>
              </a:ext>
            </a:extLst>
          </p:cNvPr>
          <p:cNvSpPr>
            <a:spLocks noGrp="1"/>
          </p:cNvSpPr>
          <p:nvPr>
            <p:ph idx="1"/>
          </p:nvPr>
        </p:nvSpPr>
        <p:spPr/>
        <p:txBody>
          <a:bodyPr/>
          <a:lstStyle/>
          <a:p>
            <a:pPr marL="0" indent="0">
              <a:buNone/>
            </a:pPr>
            <a:r>
              <a:rPr lang="ru-RU" b="1" dirty="0"/>
              <a:t>Security </a:t>
            </a:r>
            <a:r>
              <a:rPr lang="ru-RU" b="1" dirty="0" err="1"/>
              <a:t>Assertion</a:t>
            </a:r>
            <a:r>
              <a:rPr lang="ru-RU" b="1" dirty="0"/>
              <a:t> </a:t>
            </a:r>
            <a:r>
              <a:rPr lang="ru-RU" b="1" dirty="0" err="1"/>
              <a:t>Markup</a:t>
            </a:r>
            <a:r>
              <a:rPr lang="ru-RU" b="1" dirty="0"/>
              <a:t> Language (SAML)</a:t>
            </a:r>
            <a:r>
              <a:rPr lang="ru-RU" dirty="0"/>
              <a:t> — определяет токены (SAML </a:t>
            </a:r>
            <a:r>
              <a:rPr lang="ru-RU" dirty="0" err="1"/>
              <a:t>assertions</a:t>
            </a:r>
            <a:r>
              <a:rPr lang="ru-RU" dirty="0"/>
              <a:t>) в XML-формате, включающем информацию об эмитенте, о субъекте, необходимые условия для проверки токена, набор дополнительных утверждений (</a:t>
            </a:r>
            <a:r>
              <a:rPr lang="ru-RU" dirty="0" err="1"/>
              <a:t>statements</a:t>
            </a:r>
            <a:r>
              <a:rPr lang="ru-RU" dirty="0"/>
              <a:t>) о пользователе. Подпись SAML-токенов осуществляется при помощи ассиметричной криптографии. Кроме того, в отличие от предыдущих форматов, SAML-токены содержат механизм для подтверждения владения токеном, что позволяет предотвратить перехват токенов через </a:t>
            </a:r>
            <a:r>
              <a:rPr lang="ru-RU" dirty="0" err="1"/>
              <a:t>man</a:t>
            </a:r>
            <a:r>
              <a:rPr lang="ru-RU" dirty="0"/>
              <a:t>-</a:t>
            </a:r>
            <a:r>
              <a:rPr lang="ru-RU" dirty="0" err="1"/>
              <a:t>in</a:t>
            </a:r>
            <a:r>
              <a:rPr lang="ru-RU" dirty="0"/>
              <a:t>-</a:t>
            </a:r>
            <a:r>
              <a:rPr lang="ru-RU" dirty="0" err="1"/>
              <a:t>the</a:t>
            </a:r>
            <a:r>
              <a:rPr lang="ru-RU" dirty="0"/>
              <a:t>-</a:t>
            </a:r>
            <a:r>
              <a:rPr lang="ru-RU" dirty="0" err="1"/>
              <a:t>middle</a:t>
            </a:r>
            <a:r>
              <a:rPr lang="ru-RU" dirty="0"/>
              <a:t>-атаки при использовании незащищенных соединений.</a:t>
            </a:r>
          </a:p>
          <a:p>
            <a:pPr marL="0" indent="0">
              <a:buNone/>
            </a:pPr>
            <a:endParaRPr lang="en-US" dirty="0"/>
          </a:p>
        </p:txBody>
      </p:sp>
    </p:spTree>
    <p:extLst>
      <p:ext uri="{BB962C8B-B14F-4D97-AF65-F5344CB8AC3E}">
        <p14:creationId xmlns:p14="http://schemas.microsoft.com/office/powerpoint/2010/main" val="17861316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5F95-E4FB-499A-9537-430893805562}"/>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Стандарт </a:t>
            </a:r>
            <a:r>
              <a:rPr lang="en-US" b="1" i="0" dirty="0">
                <a:solidFill>
                  <a:srgbClr val="111111"/>
                </a:solidFill>
                <a:effectLst/>
                <a:latin typeface="Fira Sans" panose="020B0503050000020004" pitchFamily="34" charset="0"/>
              </a:rPr>
              <a:t>SAML</a:t>
            </a:r>
            <a:endParaRPr lang="en-US" dirty="0"/>
          </a:p>
        </p:txBody>
      </p:sp>
      <p:sp>
        <p:nvSpPr>
          <p:cNvPr id="3" name="Content Placeholder 2">
            <a:extLst>
              <a:ext uri="{FF2B5EF4-FFF2-40B4-BE49-F238E27FC236}">
                <a16:creationId xmlns:a16="http://schemas.microsoft.com/office/drawing/2014/main" id="{E4625D2B-621C-49F6-88B8-E857348E2DB2}"/>
              </a:ext>
            </a:extLst>
          </p:cNvPr>
          <p:cNvSpPr>
            <a:spLocks noGrp="1"/>
          </p:cNvSpPr>
          <p:nvPr>
            <p:ph idx="1"/>
          </p:nvPr>
        </p:nvSpPr>
        <p:spPr/>
        <p:txBody>
          <a:bodyPr/>
          <a:lstStyle/>
          <a:p>
            <a:pPr marL="0" indent="0">
              <a:buNone/>
            </a:pPr>
            <a:r>
              <a:rPr lang="ru-RU" b="0" i="0" dirty="0">
                <a:solidFill>
                  <a:srgbClr val="111111"/>
                </a:solidFill>
                <a:effectLst/>
                <a:latin typeface="-apple-system"/>
              </a:rPr>
              <a:t>Стандарт </a:t>
            </a:r>
            <a:r>
              <a:rPr lang="en-US" b="0" i="0" dirty="0">
                <a:solidFill>
                  <a:srgbClr val="111111"/>
                </a:solidFill>
                <a:effectLst/>
                <a:latin typeface="-apple-system"/>
              </a:rPr>
              <a:t>Security Assertion Markup Language (SAML) </a:t>
            </a:r>
            <a:r>
              <a:rPr lang="ru-RU" b="0" i="0" dirty="0">
                <a:solidFill>
                  <a:srgbClr val="111111"/>
                </a:solidFill>
                <a:effectLst/>
                <a:latin typeface="-apple-system"/>
              </a:rPr>
              <a:t>описывает способы взаимодействия и протоколы между </a:t>
            </a:r>
            <a:r>
              <a:rPr lang="en-US" b="0" i="0" dirty="0">
                <a:solidFill>
                  <a:srgbClr val="111111"/>
                </a:solidFill>
                <a:effectLst/>
                <a:latin typeface="-apple-system"/>
              </a:rPr>
              <a:t>identity provider </a:t>
            </a:r>
            <a:r>
              <a:rPr lang="ru-RU" b="0" i="0" dirty="0">
                <a:solidFill>
                  <a:srgbClr val="111111"/>
                </a:solidFill>
                <a:effectLst/>
                <a:latin typeface="-apple-system"/>
              </a:rPr>
              <a:t>и </a:t>
            </a:r>
            <a:r>
              <a:rPr lang="en-US" b="0" i="0" dirty="0">
                <a:solidFill>
                  <a:srgbClr val="111111"/>
                </a:solidFill>
                <a:effectLst/>
                <a:latin typeface="-apple-system"/>
              </a:rPr>
              <a:t>service provider </a:t>
            </a:r>
            <a:r>
              <a:rPr lang="ru-RU" b="0" i="0" dirty="0">
                <a:solidFill>
                  <a:srgbClr val="111111"/>
                </a:solidFill>
                <a:effectLst/>
                <a:latin typeface="-apple-system"/>
              </a:rPr>
              <a:t>для обмена данными аутентификации и авторизации посредством токенов.</a:t>
            </a:r>
          </a:p>
          <a:p>
            <a:pPr marL="0" indent="0">
              <a:buNone/>
            </a:pPr>
            <a:r>
              <a:rPr lang="ru-RU" b="0" i="0" dirty="0">
                <a:solidFill>
                  <a:srgbClr val="111111"/>
                </a:solidFill>
                <a:effectLst/>
                <a:latin typeface="-apple-system"/>
              </a:rPr>
              <a:t>Этот основополагающий стандарт — достаточно сложный и поддерживает много различных сценариев интеграции систем. </a:t>
            </a:r>
          </a:p>
          <a:p>
            <a:pPr marL="0" indent="0">
              <a:buNone/>
            </a:pPr>
            <a:endParaRPr lang="ru-RU" dirty="0">
              <a:solidFill>
                <a:srgbClr val="111111"/>
              </a:solidFill>
              <a:latin typeface="-apple-system"/>
            </a:endParaRPr>
          </a:p>
          <a:p>
            <a:pPr marL="0" indent="0">
              <a:buNone/>
            </a:pPr>
            <a:r>
              <a:rPr lang="ru-RU" b="0" i="0" dirty="0">
                <a:solidFill>
                  <a:srgbClr val="111111"/>
                </a:solidFill>
                <a:effectLst/>
                <a:latin typeface="-apple-system"/>
              </a:rPr>
              <a:t>Рассмотрим основные «строительные блоки» стандарта.</a:t>
            </a:r>
            <a:endParaRPr lang="en-US" dirty="0"/>
          </a:p>
        </p:txBody>
      </p:sp>
    </p:spTree>
    <p:extLst>
      <p:ext uri="{BB962C8B-B14F-4D97-AF65-F5344CB8AC3E}">
        <p14:creationId xmlns:p14="http://schemas.microsoft.com/office/powerpoint/2010/main" val="30027709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5F95-E4FB-499A-9537-430893805562}"/>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Стандарт </a:t>
            </a:r>
            <a:r>
              <a:rPr lang="en-US" b="1" i="0" dirty="0">
                <a:solidFill>
                  <a:srgbClr val="111111"/>
                </a:solidFill>
                <a:effectLst/>
                <a:latin typeface="Fira Sans" panose="020B0503050000020004" pitchFamily="34" charset="0"/>
              </a:rPr>
              <a:t>SAML</a:t>
            </a:r>
            <a:endParaRPr lang="en-US" dirty="0"/>
          </a:p>
        </p:txBody>
      </p:sp>
      <p:sp>
        <p:nvSpPr>
          <p:cNvPr id="3" name="Content Placeholder 2">
            <a:extLst>
              <a:ext uri="{FF2B5EF4-FFF2-40B4-BE49-F238E27FC236}">
                <a16:creationId xmlns:a16="http://schemas.microsoft.com/office/drawing/2014/main" id="{E4625D2B-621C-49F6-88B8-E857348E2DB2}"/>
              </a:ext>
            </a:extLst>
          </p:cNvPr>
          <p:cNvSpPr>
            <a:spLocks noGrp="1"/>
          </p:cNvSpPr>
          <p:nvPr>
            <p:ph idx="1"/>
          </p:nvPr>
        </p:nvSpPr>
        <p:spPr/>
        <p:txBody>
          <a:bodyPr>
            <a:normAutofit/>
          </a:bodyPr>
          <a:lstStyle/>
          <a:p>
            <a:pPr marL="0" indent="0">
              <a:buNone/>
            </a:pPr>
            <a:r>
              <a:rPr lang="ru-RU" b="1" dirty="0" err="1"/>
              <a:t>Assertions</a:t>
            </a:r>
            <a:r>
              <a:rPr lang="ru-RU" b="1" dirty="0"/>
              <a:t> </a:t>
            </a:r>
            <a:r>
              <a:rPr lang="ru-RU" dirty="0"/>
              <a:t>— собственный формат SAML токенов в XML формате.</a:t>
            </a:r>
          </a:p>
          <a:p>
            <a:pPr marL="0" indent="0">
              <a:buNone/>
            </a:pPr>
            <a:r>
              <a:rPr lang="ru-RU" b="1" dirty="0" err="1"/>
              <a:t>Protocols</a:t>
            </a:r>
            <a:r>
              <a:rPr lang="ru-RU" b="1" dirty="0"/>
              <a:t> </a:t>
            </a:r>
            <a:r>
              <a:rPr lang="ru-RU" dirty="0"/>
              <a:t>— набор поддерживаемых сообщений между участниками, среди которых — запрос на создание нового токена, получение существующих токенов, выход из системы (</a:t>
            </a:r>
            <a:r>
              <a:rPr lang="ru-RU" dirty="0" err="1"/>
              <a:t>logout</a:t>
            </a:r>
            <a:r>
              <a:rPr lang="ru-RU" dirty="0"/>
              <a:t>), управление идентификаторами пользователей, и другие.</a:t>
            </a:r>
          </a:p>
          <a:p>
            <a:pPr marL="0" indent="0">
              <a:buNone/>
            </a:pPr>
            <a:r>
              <a:rPr lang="ru-RU" b="1" dirty="0" err="1"/>
              <a:t>Bindings</a:t>
            </a:r>
            <a:r>
              <a:rPr lang="ru-RU" dirty="0"/>
              <a:t> — механизмы передачи сообщений через различные транспортные протоколы. Поддерживаются такие способы, как HTTP </a:t>
            </a:r>
            <a:r>
              <a:rPr lang="ru-RU" dirty="0" err="1"/>
              <a:t>Redirect</a:t>
            </a:r>
            <a:r>
              <a:rPr lang="ru-RU" dirty="0"/>
              <a:t>, HTTP POST, HTTP </a:t>
            </a:r>
            <a:r>
              <a:rPr lang="ru-RU" dirty="0" err="1"/>
              <a:t>Artifact</a:t>
            </a:r>
            <a:r>
              <a:rPr lang="ru-RU" dirty="0"/>
              <a:t> (ссылка на сообщения), SAML SOAP, SAML URI (адрес получения сообщения) и другие.</a:t>
            </a:r>
          </a:p>
        </p:txBody>
      </p:sp>
    </p:spTree>
    <p:extLst>
      <p:ext uri="{BB962C8B-B14F-4D97-AF65-F5344CB8AC3E}">
        <p14:creationId xmlns:p14="http://schemas.microsoft.com/office/powerpoint/2010/main" val="108238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599395" y="169842"/>
            <a:ext cx="10941291" cy="6248772"/>
          </a:xfrm>
          <a:prstGeom prst="rect">
            <a:avLst/>
          </a:prstGeom>
        </p:spPr>
      </p:pic>
    </p:spTree>
    <p:extLst>
      <p:ext uri="{BB962C8B-B14F-4D97-AF65-F5344CB8AC3E}">
        <p14:creationId xmlns:p14="http://schemas.microsoft.com/office/powerpoint/2010/main" val="15894800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5F95-E4FB-499A-9537-430893805562}"/>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Стандарт </a:t>
            </a:r>
            <a:r>
              <a:rPr lang="en-US" b="1" i="0" dirty="0">
                <a:solidFill>
                  <a:srgbClr val="111111"/>
                </a:solidFill>
                <a:effectLst/>
                <a:latin typeface="Fira Sans" panose="020B0503050000020004" pitchFamily="34" charset="0"/>
              </a:rPr>
              <a:t>SAML</a:t>
            </a:r>
            <a:endParaRPr lang="en-US" dirty="0"/>
          </a:p>
        </p:txBody>
      </p:sp>
      <p:sp>
        <p:nvSpPr>
          <p:cNvPr id="3" name="Content Placeholder 2">
            <a:extLst>
              <a:ext uri="{FF2B5EF4-FFF2-40B4-BE49-F238E27FC236}">
                <a16:creationId xmlns:a16="http://schemas.microsoft.com/office/drawing/2014/main" id="{E4625D2B-621C-49F6-88B8-E857348E2DB2}"/>
              </a:ext>
            </a:extLst>
          </p:cNvPr>
          <p:cNvSpPr>
            <a:spLocks noGrp="1"/>
          </p:cNvSpPr>
          <p:nvPr>
            <p:ph idx="1"/>
          </p:nvPr>
        </p:nvSpPr>
        <p:spPr/>
        <p:txBody>
          <a:bodyPr>
            <a:normAutofit/>
          </a:bodyPr>
          <a:lstStyle/>
          <a:p>
            <a:pPr marL="0" indent="0">
              <a:buNone/>
            </a:pPr>
            <a:r>
              <a:rPr lang="ru-RU" b="1" dirty="0" err="1"/>
              <a:t>Profiles</a:t>
            </a:r>
            <a:r>
              <a:rPr lang="ru-RU" dirty="0"/>
              <a:t> — типичные сценарии использования стандарта, определяющие набор </a:t>
            </a:r>
            <a:r>
              <a:rPr lang="ru-RU" dirty="0" err="1"/>
              <a:t>assertions</a:t>
            </a:r>
            <a:r>
              <a:rPr lang="ru-RU" dirty="0"/>
              <a:t>, </a:t>
            </a:r>
            <a:r>
              <a:rPr lang="ru-RU" dirty="0" err="1"/>
              <a:t>protocols</a:t>
            </a:r>
            <a:r>
              <a:rPr lang="ru-RU" dirty="0"/>
              <a:t> и </a:t>
            </a:r>
            <a:r>
              <a:rPr lang="ru-RU" dirty="0" err="1"/>
              <a:t>bindings</a:t>
            </a:r>
            <a:r>
              <a:rPr lang="ru-RU" dirty="0"/>
              <a:t> необходимых для их реализации, что позволяет достичь лучшей совместимости. Web </a:t>
            </a:r>
            <a:r>
              <a:rPr lang="ru-RU" dirty="0" err="1"/>
              <a:t>Browser</a:t>
            </a:r>
            <a:r>
              <a:rPr lang="ru-RU" dirty="0"/>
              <a:t> SSO — один из примеров таких профилей.</a:t>
            </a:r>
          </a:p>
          <a:p>
            <a:pPr marL="0" indent="0">
              <a:buNone/>
            </a:pPr>
            <a:endParaRPr lang="ru-RU" dirty="0"/>
          </a:p>
          <a:p>
            <a:pPr marL="0" indent="0">
              <a:buNone/>
            </a:pPr>
            <a:r>
              <a:rPr lang="ru-RU" dirty="0"/>
              <a:t>Более подробно рассмотреть этот стандарт можно по ссылке</a:t>
            </a:r>
          </a:p>
          <a:p>
            <a:pPr marL="0" indent="0">
              <a:buNone/>
            </a:pPr>
            <a:r>
              <a:rPr lang="en-US" dirty="0">
                <a:hlinkClick r:id="rId2"/>
              </a:rPr>
              <a:t>https://rtfm.co.ua/what-is-saml-obzor-struktura-i-trassirovka-zaprosov-na-primere-jenkins-i-okta-saml-sso/#SAML_profiles</a:t>
            </a:r>
            <a:endParaRPr lang="ru-RU" dirty="0"/>
          </a:p>
          <a:p>
            <a:pPr marL="0" indent="0">
              <a:buNone/>
            </a:pPr>
            <a:endParaRPr lang="ru-RU" dirty="0"/>
          </a:p>
          <a:p>
            <a:pPr marL="0" indent="0">
              <a:buNone/>
            </a:pPr>
            <a:endParaRPr lang="ru-RU" dirty="0"/>
          </a:p>
        </p:txBody>
      </p:sp>
    </p:spTree>
    <p:extLst>
      <p:ext uri="{BB962C8B-B14F-4D97-AF65-F5344CB8AC3E}">
        <p14:creationId xmlns:p14="http://schemas.microsoft.com/office/powerpoint/2010/main" val="28866830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5F95-E4FB-499A-9537-430893805562}"/>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Стандарты </a:t>
            </a:r>
            <a:r>
              <a:rPr lang="en-US" b="1" i="0" dirty="0">
                <a:solidFill>
                  <a:srgbClr val="111111"/>
                </a:solidFill>
                <a:effectLst/>
                <a:latin typeface="Fira Sans" panose="020B0503050000020004" pitchFamily="34" charset="0"/>
              </a:rPr>
              <a:t>WS-Trust </a:t>
            </a:r>
            <a:r>
              <a:rPr lang="ru-RU" b="1" i="0" dirty="0">
                <a:solidFill>
                  <a:srgbClr val="111111"/>
                </a:solidFill>
                <a:effectLst/>
                <a:latin typeface="Fira Sans" panose="020B0503050000020004" pitchFamily="34" charset="0"/>
              </a:rPr>
              <a:t>и </a:t>
            </a:r>
            <a:r>
              <a:rPr lang="en-US" b="1" i="0" dirty="0">
                <a:solidFill>
                  <a:srgbClr val="111111"/>
                </a:solidFill>
                <a:effectLst/>
                <a:latin typeface="Fira Sans" panose="020B0503050000020004" pitchFamily="34" charset="0"/>
              </a:rPr>
              <a:t>WS-Federation</a:t>
            </a:r>
            <a:endParaRPr lang="en-US" dirty="0"/>
          </a:p>
        </p:txBody>
      </p:sp>
      <p:sp>
        <p:nvSpPr>
          <p:cNvPr id="3" name="Content Placeholder 2">
            <a:extLst>
              <a:ext uri="{FF2B5EF4-FFF2-40B4-BE49-F238E27FC236}">
                <a16:creationId xmlns:a16="http://schemas.microsoft.com/office/drawing/2014/main" id="{E4625D2B-621C-49F6-88B8-E857348E2DB2}"/>
              </a:ext>
            </a:extLst>
          </p:cNvPr>
          <p:cNvSpPr>
            <a:spLocks noGrp="1"/>
          </p:cNvSpPr>
          <p:nvPr>
            <p:ph idx="1"/>
          </p:nvPr>
        </p:nvSpPr>
        <p:spPr/>
        <p:txBody>
          <a:bodyPr>
            <a:normAutofit/>
          </a:bodyPr>
          <a:lstStyle/>
          <a:p>
            <a:pPr marL="0" indent="0">
              <a:buNone/>
            </a:pPr>
            <a:r>
              <a:rPr lang="ru-RU" b="1" i="0" dirty="0">
                <a:solidFill>
                  <a:srgbClr val="111111"/>
                </a:solidFill>
                <a:effectLst/>
                <a:latin typeface="-apple-system"/>
              </a:rPr>
              <a:t>WS-Trust</a:t>
            </a:r>
            <a:r>
              <a:rPr lang="ru-RU" b="0" i="0" dirty="0">
                <a:solidFill>
                  <a:srgbClr val="111111"/>
                </a:solidFill>
                <a:effectLst/>
                <a:latin typeface="-apple-system"/>
              </a:rPr>
              <a:t> и </a:t>
            </a:r>
            <a:r>
              <a:rPr lang="ru-RU" b="1" i="0" dirty="0">
                <a:solidFill>
                  <a:srgbClr val="111111"/>
                </a:solidFill>
                <a:effectLst/>
                <a:latin typeface="-apple-system"/>
              </a:rPr>
              <a:t>WS-Federation</a:t>
            </a:r>
            <a:r>
              <a:rPr lang="ru-RU" b="0" i="0" dirty="0">
                <a:solidFill>
                  <a:srgbClr val="111111"/>
                </a:solidFill>
                <a:effectLst/>
                <a:latin typeface="-apple-system"/>
              </a:rPr>
              <a:t> входят в группу стандартов WS-*</a:t>
            </a:r>
            <a:r>
              <a:rPr lang="en-US" b="0" i="0" dirty="0">
                <a:solidFill>
                  <a:srgbClr val="111111"/>
                </a:solidFill>
                <a:effectLst/>
                <a:latin typeface="-apple-system"/>
              </a:rPr>
              <a:t> (Web Services – Security)</a:t>
            </a:r>
            <a:r>
              <a:rPr lang="ru-RU" b="0" i="0" dirty="0">
                <a:solidFill>
                  <a:srgbClr val="111111"/>
                </a:solidFill>
                <a:effectLst/>
                <a:latin typeface="-apple-system"/>
              </a:rPr>
              <a:t>, описывающих SOAP/XML-веб сервисы. Эти стандарты разрабатываются группой компаний, куда входят Microsoft, IBM, </a:t>
            </a:r>
            <a:r>
              <a:rPr lang="ru-RU" b="0" i="0" dirty="0" err="1">
                <a:solidFill>
                  <a:srgbClr val="111111"/>
                </a:solidFill>
                <a:effectLst/>
                <a:latin typeface="-apple-system"/>
              </a:rPr>
              <a:t>VeriSign</a:t>
            </a:r>
            <a:r>
              <a:rPr lang="ru-RU" b="0" i="0" dirty="0">
                <a:solidFill>
                  <a:srgbClr val="111111"/>
                </a:solidFill>
                <a:effectLst/>
                <a:latin typeface="-apple-system"/>
              </a:rPr>
              <a:t> и другие. Наряду с SAML, эти стандарты достаточно сложные, используются преимущественно в корпоративных сценариях.</a:t>
            </a:r>
            <a:endParaRPr lang="ru-RU" dirty="0"/>
          </a:p>
        </p:txBody>
      </p:sp>
    </p:spTree>
    <p:extLst>
      <p:ext uri="{BB962C8B-B14F-4D97-AF65-F5344CB8AC3E}">
        <p14:creationId xmlns:p14="http://schemas.microsoft.com/office/powerpoint/2010/main" val="31373779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5F95-E4FB-499A-9537-430893805562}"/>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Стандарты </a:t>
            </a:r>
            <a:r>
              <a:rPr lang="en-US" b="1" i="0" dirty="0">
                <a:solidFill>
                  <a:srgbClr val="111111"/>
                </a:solidFill>
                <a:effectLst/>
                <a:latin typeface="Fira Sans" panose="020B0503050000020004" pitchFamily="34" charset="0"/>
              </a:rPr>
              <a:t>WS-Trust </a:t>
            </a:r>
            <a:r>
              <a:rPr lang="ru-RU" b="1" i="0" dirty="0">
                <a:solidFill>
                  <a:srgbClr val="111111"/>
                </a:solidFill>
                <a:effectLst/>
                <a:latin typeface="Fira Sans" panose="020B0503050000020004" pitchFamily="34" charset="0"/>
              </a:rPr>
              <a:t>и </a:t>
            </a:r>
            <a:r>
              <a:rPr lang="en-US" b="1" i="0" dirty="0">
                <a:solidFill>
                  <a:srgbClr val="111111"/>
                </a:solidFill>
                <a:effectLst/>
                <a:latin typeface="Fira Sans" panose="020B0503050000020004" pitchFamily="34" charset="0"/>
              </a:rPr>
              <a:t>WS-Federation</a:t>
            </a:r>
            <a:endParaRPr lang="en-US" dirty="0"/>
          </a:p>
        </p:txBody>
      </p:sp>
      <p:sp>
        <p:nvSpPr>
          <p:cNvPr id="3" name="Content Placeholder 2">
            <a:extLst>
              <a:ext uri="{FF2B5EF4-FFF2-40B4-BE49-F238E27FC236}">
                <a16:creationId xmlns:a16="http://schemas.microsoft.com/office/drawing/2014/main" id="{E4625D2B-621C-49F6-88B8-E857348E2DB2}"/>
              </a:ext>
            </a:extLst>
          </p:cNvPr>
          <p:cNvSpPr>
            <a:spLocks noGrp="1"/>
          </p:cNvSpPr>
          <p:nvPr>
            <p:ph idx="1"/>
          </p:nvPr>
        </p:nvSpPr>
        <p:spPr/>
        <p:txBody>
          <a:bodyPr>
            <a:normAutofit/>
          </a:bodyPr>
          <a:lstStyle/>
          <a:p>
            <a:pPr marL="0" indent="0">
              <a:buNone/>
            </a:pPr>
            <a:r>
              <a:rPr lang="ru-RU" b="0" i="0" dirty="0">
                <a:solidFill>
                  <a:srgbClr val="111111"/>
                </a:solidFill>
                <a:effectLst/>
                <a:latin typeface="-apple-system"/>
              </a:rPr>
              <a:t>Стандарт </a:t>
            </a:r>
            <a:r>
              <a:rPr lang="ru-RU" b="1" i="0" dirty="0">
                <a:solidFill>
                  <a:srgbClr val="111111"/>
                </a:solidFill>
                <a:effectLst/>
                <a:latin typeface="-apple-system"/>
              </a:rPr>
              <a:t>WS-Trust</a:t>
            </a:r>
            <a:r>
              <a:rPr lang="ru-RU" b="0" i="0" dirty="0">
                <a:solidFill>
                  <a:srgbClr val="111111"/>
                </a:solidFill>
                <a:effectLst/>
                <a:latin typeface="-apple-system"/>
              </a:rPr>
              <a:t> описывает интерфейс сервиса авторизации, именуемого Secure </a:t>
            </a:r>
            <a:r>
              <a:rPr lang="ru-RU" b="0" i="0" dirty="0" err="1">
                <a:solidFill>
                  <a:srgbClr val="111111"/>
                </a:solidFill>
                <a:effectLst/>
                <a:latin typeface="-apple-system"/>
              </a:rPr>
              <a:t>Token</a:t>
            </a:r>
            <a:r>
              <a:rPr lang="ru-RU" b="0" i="0" dirty="0">
                <a:solidFill>
                  <a:srgbClr val="111111"/>
                </a:solidFill>
                <a:effectLst/>
                <a:latin typeface="-apple-system"/>
              </a:rPr>
              <a:t> Service (STS). Этот сервис работает по протоколу SOAP и поддерживает создание, обновление и аннулирование токенов. При этом стандарт допускает использование токенов различного формата, однако на практике в основном используются SAML-токены.</a:t>
            </a:r>
            <a:endParaRPr lang="ru-RU" dirty="0"/>
          </a:p>
        </p:txBody>
      </p:sp>
    </p:spTree>
    <p:extLst>
      <p:ext uri="{BB962C8B-B14F-4D97-AF65-F5344CB8AC3E}">
        <p14:creationId xmlns:p14="http://schemas.microsoft.com/office/powerpoint/2010/main" val="15326276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5F95-E4FB-499A-9537-430893805562}"/>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Стандарты </a:t>
            </a:r>
            <a:r>
              <a:rPr lang="en-US" b="1" i="0" dirty="0">
                <a:solidFill>
                  <a:srgbClr val="111111"/>
                </a:solidFill>
                <a:effectLst/>
                <a:latin typeface="Fira Sans" panose="020B0503050000020004" pitchFamily="34" charset="0"/>
              </a:rPr>
              <a:t>WS-Trust </a:t>
            </a:r>
            <a:r>
              <a:rPr lang="ru-RU" b="1" i="0" dirty="0">
                <a:solidFill>
                  <a:srgbClr val="111111"/>
                </a:solidFill>
                <a:effectLst/>
                <a:latin typeface="Fira Sans" panose="020B0503050000020004" pitchFamily="34" charset="0"/>
              </a:rPr>
              <a:t>и </a:t>
            </a:r>
            <a:r>
              <a:rPr lang="en-US" b="1" i="0" dirty="0">
                <a:solidFill>
                  <a:srgbClr val="111111"/>
                </a:solidFill>
                <a:effectLst/>
                <a:latin typeface="Fira Sans" panose="020B0503050000020004" pitchFamily="34" charset="0"/>
              </a:rPr>
              <a:t>WS-Federation</a:t>
            </a:r>
            <a:endParaRPr lang="en-US" dirty="0"/>
          </a:p>
        </p:txBody>
      </p:sp>
      <p:sp>
        <p:nvSpPr>
          <p:cNvPr id="3" name="Content Placeholder 2">
            <a:extLst>
              <a:ext uri="{FF2B5EF4-FFF2-40B4-BE49-F238E27FC236}">
                <a16:creationId xmlns:a16="http://schemas.microsoft.com/office/drawing/2014/main" id="{E4625D2B-621C-49F6-88B8-E857348E2DB2}"/>
              </a:ext>
            </a:extLst>
          </p:cNvPr>
          <p:cNvSpPr>
            <a:spLocks noGrp="1"/>
          </p:cNvSpPr>
          <p:nvPr>
            <p:ph idx="1"/>
          </p:nvPr>
        </p:nvSpPr>
        <p:spPr/>
        <p:txBody>
          <a:bodyPr>
            <a:normAutofit fontScale="92500" lnSpcReduction="20000"/>
          </a:bodyPr>
          <a:lstStyle/>
          <a:p>
            <a:pPr marL="0" indent="0" algn="l">
              <a:buNone/>
            </a:pPr>
            <a:r>
              <a:rPr lang="ru-RU" b="0" i="0" dirty="0">
                <a:solidFill>
                  <a:srgbClr val="111111"/>
                </a:solidFill>
                <a:effectLst/>
                <a:latin typeface="-apple-system"/>
              </a:rPr>
              <a:t>Стандарт </a:t>
            </a:r>
            <a:r>
              <a:rPr lang="ru-RU" b="1" i="0" dirty="0">
                <a:solidFill>
                  <a:srgbClr val="111111"/>
                </a:solidFill>
                <a:effectLst/>
                <a:latin typeface="-apple-system"/>
              </a:rPr>
              <a:t>WS-Federation</a:t>
            </a:r>
            <a:r>
              <a:rPr lang="ru-RU" b="0" i="0" dirty="0">
                <a:solidFill>
                  <a:srgbClr val="111111"/>
                </a:solidFill>
                <a:effectLst/>
                <a:latin typeface="-apple-system"/>
              </a:rPr>
              <a:t> касается механизмов взаимодействия сервисов между компаниями, в частности, протоколов обмена токенов. При этом WS-Federation расширяет функции и интерфейс сервиса STS, описанного в стандарте WS-Trust. Среди прочего, стандарт WS-Federation определяет:</a:t>
            </a:r>
            <a:endParaRPr lang="en-US" b="0" i="0" dirty="0">
              <a:solidFill>
                <a:srgbClr val="111111"/>
              </a:solidFill>
              <a:effectLst/>
              <a:latin typeface="-apple-system"/>
            </a:endParaRPr>
          </a:p>
          <a:p>
            <a:r>
              <a:rPr lang="ru-RU" b="0" i="0" dirty="0">
                <a:solidFill>
                  <a:srgbClr val="111111"/>
                </a:solidFill>
                <a:effectLst/>
                <a:latin typeface="-apple-system"/>
              </a:rPr>
              <a:t>Формат и способы обмена метаданными о сервисах.</a:t>
            </a:r>
          </a:p>
          <a:p>
            <a:pPr algn="l">
              <a:buFont typeface="Arial" panose="020B0604020202020204" pitchFamily="34" charset="0"/>
              <a:buChar char="•"/>
            </a:pPr>
            <a:r>
              <a:rPr lang="ru-RU" b="0" i="0" dirty="0">
                <a:solidFill>
                  <a:srgbClr val="111111"/>
                </a:solidFill>
                <a:effectLst/>
                <a:latin typeface="-apple-system"/>
              </a:rPr>
              <a:t>Функцию единого выхода из всех систем (</a:t>
            </a:r>
            <a:r>
              <a:rPr lang="ru-RU" b="0" i="0" dirty="0" err="1">
                <a:solidFill>
                  <a:srgbClr val="111111"/>
                </a:solidFill>
                <a:effectLst/>
                <a:latin typeface="-apple-system"/>
              </a:rPr>
              <a:t>single</a:t>
            </a:r>
            <a:r>
              <a:rPr lang="ru-RU" b="0" i="0" dirty="0">
                <a:solidFill>
                  <a:srgbClr val="111111"/>
                </a:solidFill>
                <a:effectLst/>
                <a:latin typeface="-apple-system"/>
              </a:rPr>
              <a:t> </a:t>
            </a:r>
            <a:r>
              <a:rPr lang="ru-RU" b="0" i="0" dirty="0" err="1">
                <a:solidFill>
                  <a:srgbClr val="111111"/>
                </a:solidFill>
                <a:effectLst/>
                <a:latin typeface="-apple-system"/>
              </a:rPr>
              <a:t>sign-out</a:t>
            </a:r>
            <a:r>
              <a:rPr lang="ru-RU" b="0" i="0" dirty="0">
                <a:solidFill>
                  <a:srgbClr val="111111"/>
                </a:solidFill>
                <a:effectLst/>
                <a:latin typeface="-apple-system"/>
              </a:rPr>
              <a:t>).</a:t>
            </a:r>
          </a:p>
          <a:p>
            <a:pPr algn="l">
              <a:buFont typeface="Arial" panose="020B0604020202020204" pitchFamily="34" charset="0"/>
              <a:buChar char="•"/>
            </a:pPr>
            <a:r>
              <a:rPr lang="ru-RU" b="0" i="0" dirty="0">
                <a:solidFill>
                  <a:srgbClr val="111111"/>
                </a:solidFill>
                <a:effectLst/>
                <a:latin typeface="-apple-system"/>
              </a:rPr>
              <a:t>Сервис атрибутов, предоставляющий дополнительную информацию о пользователе.</a:t>
            </a:r>
          </a:p>
          <a:p>
            <a:pPr algn="l">
              <a:buFont typeface="Arial" panose="020B0604020202020204" pitchFamily="34" charset="0"/>
              <a:buChar char="•"/>
            </a:pPr>
            <a:r>
              <a:rPr lang="ru-RU" b="0" i="0" dirty="0">
                <a:solidFill>
                  <a:srgbClr val="111111"/>
                </a:solidFill>
                <a:effectLst/>
                <a:latin typeface="-apple-system"/>
              </a:rPr>
              <a:t>Сервис псевдонимов, позволяющий создавать альтернативные имена пользователей.</a:t>
            </a:r>
          </a:p>
          <a:p>
            <a:pPr algn="l">
              <a:buFont typeface="Arial" panose="020B0604020202020204" pitchFamily="34" charset="0"/>
              <a:buChar char="•"/>
            </a:pPr>
            <a:r>
              <a:rPr lang="ru-RU" b="0" i="0" dirty="0">
                <a:solidFill>
                  <a:srgbClr val="111111"/>
                </a:solidFill>
                <a:effectLst/>
                <a:latin typeface="-apple-system"/>
              </a:rPr>
              <a:t>Поддержку пассивных клиентов (браузеров) посредством перенаправления.</a:t>
            </a:r>
          </a:p>
        </p:txBody>
      </p:sp>
    </p:spTree>
    <p:extLst>
      <p:ext uri="{BB962C8B-B14F-4D97-AF65-F5344CB8AC3E}">
        <p14:creationId xmlns:p14="http://schemas.microsoft.com/office/powerpoint/2010/main" val="40742691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5F95-E4FB-499A-9537-430893805562}"/>
              </a:ext>
            </a:extLst>
          </p:cNvPr>
          <p:cNvSpPr>
            <a:spLocks noGrp="1"/>
          </p:cNvSpPr>
          <p:nvPr>
            <p:ph type="title"/>
          </p:nvPr>
        </p:nvSpPr>
        <p:spPr/>
        <p:txBody>
          <a:bodyPr/>
          <a:lstStyle/>
          <a:p>
            <a:pPr algn="l"/>
            <a:r>
              <a:rPr lang="ru-RU" b="1" i="0" dirty="0">
                <a:solidFill>
                  <a:srgbClr val="111111"/>
                </a:solidFill>
                <a:effectLst/>
                <a:latin typeface="Fira Sans" panose="020B0503050000020004" pitchFamily="34" charset="0"/>
              </a:rPr>
              <a:t>Стандарты</a:t>
            </a:r>
            <a:r>
              <a:rPr lang="en-US" b="1" i="0" dirty="0">
                <a:solidFill>
                  <a:srgbClr val="111111"/>
                </a:solidFill>
                <a:effectLst/>
                <a:latin typeface="Fira Sans" panose="020B0503050000020004" pitchFamily="34" charset="0"/>
              </a:rPr>
              <a:t> OAuth и OpenID Connect</a:t>
            </a:r>
            <a:endParaRPr lang="en-US" b="0" i="0" dirty="0">
              <a:solidFill>
                <a:srgbClr val="111111"/>
              </a:solidFill>
              <a:effectLst/>
              <a:latin typeface="Fira Sans" panose="020B0503050000020004" pitchFamily="34" charset="0"/>
            </a:endParaRPr>
          </a:p>
        </p:txBody>
      </p:sp>
      <p:sp>
        <p:nvSpPr>
          <p:cNvPr id="3" name="Content Placeholder 2">
            <a:extLst>
              <a:ext uri="{FF2B5EF4-FFF2-40B4-BE49-F238E27FC236}">
                <a16:creationId xmlns:a16="http://schemas.microsoft.com/office/drawing/2014/main" id="{E4625D2B-621C-49F6-88B8-E857348E2DB2}"/>
              </a:ext>
            </a:extLst>
          </p:cNvPr>
          <p:cNvSpPr>
            <a:spLocks noGrp="1"/>
          </p:cNvSpPr>
          <p:nvPr>
            <p:ph idx="1"/>
          </p:nvPr>
        </p:nvSpPr>
        <p:spPr/>
        <p:txBody>
          <a:bodyPr>
            <a:normAutofit lnSpcReduction="10000"/>
          </a:bodyPr>
          <a:lstStyle/>
          <a:p>
            <a:pPr marL="0" indent="0" algn="l">
              <a:buNone/>
            </a:pPr>
            <a:r>
              <a:rPr lang="ru-RU" b="0" i="0" dirty="0">
                <a:solidFill>
                  <a:srgbClr val="111111"/>
                </a:solidFill>
                <a:effectLst/>
                <a:latin typeface="-apple-system"/>
              </a:rPr>
              <a:t>В отличие от SAML и WS-Federation, стандарт </a:t>
            </a:r>
            <a:r>
              <a:rPr lang="ru-RU" b="0" i="0" dirty="0" err="1">
                <a:solidFill>
                  <a:srgbClr val="111111"/>
                </a:solidFill>
                <a:effectLst/>
                <a:latin typeface="-apple-system"/>
              </a:rPr>
              <a:t>OAuth</a:t>
            </a:r>
            <a:r>
              <a:rPr lang="ru-RU" b="0" i="0" dirty="0">
                <a:solidFill>
                  <a:srgbClr val="111111"/>
                </a:solidFill>
                <a:effectLst/>
                <a:latin typeface="-apple-system"/>
              </a:rPr>
              <a:t> (Open </a:t>
            </a:r>
            <a:r>
              <a:rPr lang="ru-RU" b="0" i="0" dirty="0" err="1">
                <a:solidFill>
                  <a:srgbClr val="111111"/>
                </a:solidFill>
                <a:effectLst/>
                <a:latin typeface="-apple-system"/>
              </a:rPr>
              <a:t>Authorization</a:t>
            </a:r>
            <a:r>
              <a:rPr lang="ru-RU" b="0" i="0" dirty="0">
                <a:solidFill>
                  <a:srgbClr val="111111"/>
                </a:solidFill>
                <a:effectLst/>
                <a:latin typeface="-apple-system"/>
              </a:rPr>
              <a:t>) не описывает протокол аутентификации пользователя. Вместо этого он определяет механизм получения доступа одного приложения к другому от имени пользователя. Однако существуют схемы, позволяющие осуществить аутентификацию пользователя на базе этого стандарта.</a:t>
            </a:r>
          </a:p>
          <a:p>
            <a:pPr marL="0" indent="0" algn="l">
              <a:buNone/>
            </a:pPr>
            <a:r>
              <a:rPr lang="ru-RU" b="0" i="0" dirty="0">
                <a:solidFill>
                  <a:srgbClr val="111111"/>
                </a:solidFill>
                <a:effectLst/>
                <a:latin typeface="-apple-system"/>
              </a:rPr>
              <a:t>Первая версия стандарта разрабатывалась в 2007 – 2010 гг., а текущая версия 2.0 опубликована в 2012 г. Версия 2.0 значительно расширяет и в то же время упрощает стандарт, но обратно несовместима с версией 1.0. Сейчас </a:t>
            </a:r>
            <a:r>
              <a:rPr lang="ru-RU" b="0" i="0" dirty="0" err="1">
                <a:solidFill>
                  <a:srgbClr val="111111"/>
                </a:solidFill>
                <a:effectLst/>
                <a:latin typeface="-apple-system"/>
              </a:rPr>
              <a:t>OAuth</a:t>
            </a:r>
            <a:r>
              <a:rPr lang="ru-RU" b="0" i="0" dirty="0">
                <a:solidFill>
                  <a:srgbClr val="111111"/>
                </a:solidFill>
                <a:effectLst/>
                <a:latin typeface="-apple-system"/>
              </a:rPr>
              <a:t> 2.0 очень популярен и используется повсеместно для предоставления делегированного доступа и третье-сторонней аутентификации пользователей.</a:t>
            </a:r>
          </a:p>
        </p:txBody>
      </p:sp>
    </p:spTree>
    <p:extLst>
      <p:ext uri="{BB962C8B-B14F-4D97-AF65-F5344CB8AC3E}">
        <p14:creationId xmlns:p14="http://schemas.microsoft.com/office/powerpoint/2010/main" val="209770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5F95-E4FB-499A-9537-430893805562}"/>
              </a:ext>
            </a:extLst>
          </p:cNvPr>
          <p:cNvSpPr>
            <a:spLocks noGrp="1"/>
          </p:cNvSpPr>
          <p:nvPr>
            <p:ph type="title"/>
          </p:nvPr>
        </p:nvSpPr>
        <p:spPr/>
        <p:txBody>
          <a:bodyPr/>
          <a:lstStyle/>
          <a:p>
            <a:pPr algn="l"/>
            <a:r>
              <a:rPr lang="ru-RU" b="1" i="0" dirty="0">
                <a:solidFill>
                  <a:srgbClr val="111111"/>
                </a:solidFill>
                <a:effectLst/>
                <a:latin typeface="Fira Sans" panose="020B0503050000020004" pitchFamily="34" charset="0"/>
              </a:rPr>
              <a:t>Стандарты</a:t>
            </a:r>
            <a:r>
              <a:rPr lang="en-US" b="1" i="0" dirty="0">
                <a:solidFill>
                  <a:srgbClr val="111111"/>
                </a:solidFill>
                <a:effectLst/>
                <a:latin typeface="Fira Sans" panose="020B0503050000020004" pitchFamily="34" charset="0"/>
              </a:rPr>
              <a:t> OAuth и OpenID Connect</a:t>
            </a:r>
            <a:endParaRPr lang="en-US" b="0" i="0" dirty="0">
              <a:solidFill>
                <a:srgbClr val="111111"/>
              </a:solidFill>
              <a:effectLst/>
              <a:latin typeface="Fira Sans" panose="020B0503050000020004" pitchFamily="34" charset="0"/>
            </a:endParaRPr>
          </a:p>
        </p:txBody>
      </p:sp>
      <p:sp>
        <p:nvSpPr>
          <p:cNvPr id="3" name="Content Placeholder 2">
            <a:extLst>
              <a:ext uri="{FF2B5EF4-FFF2-40B4-BE49-F238E27FC236}">
                <a16:creationId xmlns:a16="http://schemas.microsoft.com/office/drawing/2014/main" id="{E4625D2B-621C-49F6-88B8-E857348E2DB2}"/>
              </a:ext>
            </a:extLst>
          </p:cNvPr>
          <p:cNvSpPr>
            <a:spLocks noGrp="1"/>
          </p:cNvSpPr>
          <p:nvPr>
            <p:ph idx="1"/>
          </p:nvPr>
        </p:nvSpPr>
        <p:spPr/>
        <p:txBody>
          <a:bodyPr>
            <a:normAutofit fontScale="92500" lnSpcReduction="10000"/>
          </a:bodyPr>
          <a:lstStyle/>
          <a:p>
            <a:pPr marL="0" indent="0" algn="l">
              <a:buNone/>
            </a:pPr>
            <a:r>
              <a:rPr lang="ru-RU" b="0" i="0" dirty="0">
                <a:solidFill>
                  <a:srgbClr val="111111"/>
                </a:solidFill>
                <a:effectLst/>
                <a:latin typeface="-apple-system"/>
              </a:rPr>
              <a:t>Чтобы лучше понять сам стандарт, рассмотрим пример веб-приложения, которое помогает пользователям планировать путешествия. Как часть функциональности оно умеет анализировать почту пользователей на наличие писем с подтверждениями бронирований и автоматически включать их в планируемый маршрут. Возникает вопрос, как это веб-приложение может безопасно получить доступ к почте пользователей, например, к Gmail?</a:t>
            </a:r>
            <a:br>
              <a:rPr lang="ru-RU" dirty="0"/>
            </a:br>
            <a:br>
              <a:rPr lang="ru-RU" dirty="0"/>
            </a:br>
            <a:r>
              <a:rPr lang="ru-RU" b="0" i="0" dirty="0">
                <a:solidFill>
                  <a:srgbClr val="111111"/>
                </a:solidFill>
                <a:effectLst/>
                <a:latin typeface="-apple-system"/>
              </a:rPr>
              <a:t>&gt; </a:t>
            </a:r>
            <a:r>
              <a:rPr lang="ru-RU" b="0" i="1" dirty="0">
                <a:solidFill>
                  <a:srgbClr val="111111"/>
                </a:solidFill>
                <a:effectLst/>
                <a:latin typeface="-apple-system"/>
              </a:rPr>
              <a:t>Попросить пользователя указать данные своей учетной записи?</a:t>
            </a:r>
            <a:r>
              <a:rPr lang="ru-RU" b="0" i="0" dirty="0">
                <a:solidFill>
                  <a:srgbClr val="111111"/>
                </a:solidFill>
                <a:effectLst/>
                <a:latin typeface="-apple-system"/>
              </a:rPr>
              <a:t> — очень плохой вариант.</a:t>
            </a:r>
            <a:br>
              <a:rPr lang="ru-RU" dirty="0"/>
            </a:br>
            <a:r>
              <a:rPr lang="ru-RU" b="0" i="0" dirty="0">
                <a:solidFill>
                  <a:srgbClr val="111111"/>
                </a:solidFill>
                <a:effectLst/>
                <a:latin typeface="-apple-system"/>
              </a:rPr>
              <a:t>&gt; </a:t>
            </a:r>
            <a:r>
              <a:rPr lang="ru-RU" b="0" i="1" dirty="0">
                <a:solidFill>
                  <a:srgbClr val="111111"/>
                </a:solidFill>
                <a:effectLst/>
                <a:latin typeface="-apple-system"/>
              </a:rPr>
              <a:t>Попросить пользователя создать ключ доступа?</a:t>
            </a:r>
            <a:r>
              <a:rPr lang="ru-RU" b="0" i="0" dirty="0">
                <a:solidFill>
                  <a:srgbClr val="111111"/>
                </a:solidFill>
                <a:effectLst/>
                <a:latin typeface="-apple-system"/>
              </a:rPr>
              <a:t> — </a:t>
            </a:r>
            <a:br>
              <a:rPr lang="ru-RU" b="0" i="0" dirty="0">
                <a:solidFill>
                  <a:srgbClr val="111111"/>
                </a:solidFill>
                <a:effectLst/>
                <a:latin typeface="-apple-system"/>
              </a:rPr>
            </a:br>
            <a:r>
              <a:rPr lang="ru-RU" b="0" i="0" dirty="0">
                <a:solidFill>
                  <a:srgbClr val="111111"/>
                </a:solidFill>
                <a:effectLst/>
                <a:latin typeface="-apple-system"/>
              </a:rPr>
              <a:t>возможно, но для юзера это может быть сложно.</a:t>
            </a:r>
          </a:p>
        </p:txBody>
      </p:sp>
    </p:spTree>
    <p:extLst>
      <p:ext uri="{BB962C8B-B14F-4D97-AF65-F5344CB8AC3E}">
        <p14:creationId xmlns:p14="http://schemas.microsoft.com/office/powerpoint/2010/main" val="14358919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5F95-E4FB-499A-9537-430893805562}"/>
              </a:ext>
            </a:extLst>
          </p:cNvPr>
          <p:cNvSpPr>
            <a:spLocks noGrp="1"/>
          </p:cNvSpPr>
          <p:nvPr>
            <p:ph type="title"/>
          </p:nvPr>
        </p:nvSpPr>
        <p:spPr/>
        <p:txBody>
          <a:bodyPr/>
          <a:lstStyle/>
          <a:p>
            <a:pPr algn="l"/>
            <a:r>
              <a:rPr lang="ru-RU" b="1" i="0" dirty="0">
                <a:solidFill>
                  <a:srgbClr val="111111"/>
                </a:solidFill>
                <a:effectLst/>
                <a:latin typeface="Fira Sans" panose="020B0503050000020004" pitchFamily="34" charset="0"/>
              </a:rPr>
              <a:t>Стандарты</a:t>
            </a:r>
            <a:r>
              <a:rPr lang="en-US" b="1" i="0" dirty="0">
                <a:solidFill>
                  <a:srgbClr val="111111"/>
                </a:solidFill>
                <a:effectLst/>
                <a:latin typeface="Fira Sans" panose="020B0503050000020004" pitchFamily="34" charset="0"/>
              </a:rPr>
              <a:t> OAuth и OpenID Connect</a:t>
            </a:r>
            <a:endParaRPr lang="en-US" b="0" i="0" dirty="0">
              <a:solidFill>
                <a:srgbClr val="111111"/>
              </a:solidFill>
              <a:effectLst/>
              <a:latin typeface="Fira Sans" panose="020B0503050000020004" pitchFamily="34" charset="0"/>
            </a:endParaRPr>
          </a:p>
        </p:txBody>
      </p:sp>
      <p:sp>
        <p:nvSpPr>
          <p:cNvPr id="3" name="Content Placeholder 2">
            <a:extLst>
              <a:ext uri="{FF2B5EF4-FFF2-40B4-BE49-F238E27FC236}">
                <a16:creationId xmlns:a16="http://schemas.microsoft.com/office/drawing/2014/main" id="{E4625D2B-621C-49F6-88B8-E857348E2DB2}"/>
              </a:ext>
            </a:extLst>
          </p:cNvPr>
          <p:cNvSpPr>
            <a:spLocks noGrp="1"/>
          </p:cNvSpPr>
          <p:nvPr>
            <p:ph idx="1"/>
          </p:nvPr>
        </p:nvSpPr>
        <p:spPr/>
        <p:txBody>
          <a:bodyPr>
            <a:normAutofit/>
          </a:bodyPr>
          <a:lstStyle/>
          <a:p>
            <a:pPr marL="0" indent="0" algn="l">
              <a:buNone/>
            </a:pPr>
            <a:r>
              <a:rPr lang="ru-RU" b="0" i="0" dirty="0">
                <a:solidFill>
                  <a:srgbClr val="111111"/>
                </a:solidFill>
                <a:effectLst/>
                <a:latin typeface="-apple-system"/>
              </a:rPr>
              <a:t>Как раз эту проблему и позволяет решить стандарт </a:t>
            </a:r>
            <a:r>
              <a:rPr lang="ru-RU" b="0" i="0" dirty="0" err="1">
                <a:solidFill>
                  <a:srgbClr val="111111"/>
                </a:solidFill>
                <a:effectLst/>
                <a:latin typeface="-apple-system"/>
              </a:rPr>
              <a:t>OAuth</a:t>
            </a:r>
            <a:r>
              <a:rPr lang="ru-RU" b="0" i="0" dirty="0">
                <a:solidFill>
                  <a:srgbClr val="111111"/>
                </a:solidFill>
                <a:effectLst/>
                <a:latin typeface="-apple-system"/>
              </a:rPr>
              <a:t>: он описывает, как приложение путешествий (</a:t>
            </a:r>
            <a:r>
              <a:rPr lang="ru-RU" b="0" i="0" dirty="0" err="1">
                <a:solidFill>
                  <a:srgbClr val="111111"/>
                </a:solidFill>
                <a:effectLst/>
                <a:latin typeface="-apple-system"/>
              </a:rPr>
              <a:t>client</a:t>
            </a:r>
            <a:r>
              <a:rPr lang="ru-RU" b="0" i="0" dirty="0">
                <a:solidFill>
                  <a:srgbClr val="111111"/>
                </a:solidFill>
                <a:effectLst/>
                <a:latin typeface="-apple-system"/>
              </a:rPr>
              <a:t>) может получить доступ к почте пользователя (</a:t>
            </a:r>
            <a:r>
              <a:rPr lang="ru-RU" b="0" i="0" dirty="0" err="1">
                <a:solidFill>
                  <a:srgbClr val="111111"/>
                </a:solidFill>
                <a:effectLst/>
                <a:latin typeface="-apple-system"/>
              </a:rPr>
              <a:t>resource</a:t>
            </a:r>
            <a:r>
              <a:rPr lang="ru-RU" b="0" i="0" dirty="0">
                <a:solidFill>
                  <a:srgbClr val="111111"/>
                </a:solidFill>
                <a:effectLst/>
                <a:latin typeface="-apple-system"/>
              </a:rPr>
              <a:t> </a:t>
            </a:r>
            <a:r>
              <a:rPr lang="ru-RU" b="0" i="0" dirty="0" err="1">
                <a:solidFill>
                  <a:srgbClr val="111111"/>
                </a:solidFill>
                <a:effectLst/>
                <a:latin typeface="-apple-system"/>
              </a:rPr>
              <a:t>server</a:t>
            </a:r>
            <a:r>
              <a:rPr lang="ru-RU" b="0" i="0" dirty="0">
                <a:solidFill>
                  <a:srgbClr val="111111"/>
                </a:solidFill>
                <a:effectLst/>
                <a:latin typeface="-apple-system"/>
              </a:rPr>
              <a:t>) с разрешения пользователя (</a:t>
            </a:r>
            <a:r>
              <a:rPr lang="ru-RU" b="0" i="0" dirty="0" err="1">
                <a:solidFill>
                  <a:srgbClr val="111111"/>
                </a:solidFill>
                <a:effectLst/>
                <a:latin typeface="-apple-system"/>
              </a:rPr>
              <a:t>resource</a:t>
            </a:r>
            <a:r>
              <a:rPr lang="ru-RU" b="0" i="0" dirty="0">
                <a:solidFill>
                  <a:srgbClr val="111111"/>
                </a:solidFill>
                <a:effectLst/>
                <a:latin typeface="-apple-system"/>
              </a:rPr>
              <a:t> </a:t>
            </a:r>
            <a:r>
              <a:rPr lang="ru-RU" b="0" i="0" dirty="0" err="1">
                <a:solidFill>
                  <a:srgbClr val="111111"/>
                </a:solidFill>
                <a:effectLst/>
                <a:latin typeface="-apple-system"/>
              </a:rPr>
              <a:t>owner</a:t>
            </a:r>
            <a:r>
              <a:rPr lang="ru-RU" b="0" i="0" dirty="0">
                <a:solidFill>
                  <a:srgbClr val="111111"/>
                </a:solidFill>
                <a:effectLst/>
                <a:latin typeface="-apple-system"/>
              </a:rPr>
              <a:t>). В общем виде весь процесс состоит из нескольких шагов:</a:t>
            </a:r>
          </a:p>
          <a:p>
            <a:pPr marL="514350" indent="-514350">
              <a:buAutoNum type="arabicPeriod"/>
            </a:pPr>
            <a:r>
              <a:rPr lang="ru-RU" b="0" i="0" dirty="0">
                <a:solidFill>
                  <a:srgbClr val="111111"/>
                </a:solidFill>
                <a:effectLst/>
                <a:latin typeface="-apple-system"/>
              </a:rPr>
              <a:t>Пользователь (</a:t>
            </a:r>
            <a:r>
              <a:rPr lang="ru-RU" b="0" i="0" dirty="0" err="1">
                <a:solidFill>
                  <a:srgbClr val="111111"/>
                </a:solidFill>
                <a:effectLst/>
                <a:latin typeface="-apple-system"/>
              </a:rPr>
              <a:t>resource</a:t>
            </a:r>
            <a:r>
              <a:rPr lang="ru-RU" b="0" i="0" dirty="0">
                <a:solidFill>
                  <a:srgbClr val="111111"/>
                </a:solidFill>
                <a:effectLst/>
                <a:latin typeface="-apple-system"/>
              </a:rPr>
              <a:t> </a:t>
            </a:r>
            <a:r>
              <a:rPr lang="ru-RU" b="0" i="0" dirty="0" err="1">
                <a:solidFill>
                  <a:srgbClr val="111111"/>
                </a:solidFill>
                <a:effectLst/>
                <a:latin typeface="-apple-system"/>
              </a:rPr>
              <a:t>owner</a:t>
            </a:r>
            <a:r>
              <a:rPr lang="ru-RU" b="0" i="0" dirty="0">
                <a:solidFill>
                  <a:srgbClr val="111111"/>
                </a:solidFill>
                <a:effectLst/>
                <a:latin typeface="-apple-system"/>
              </a:rPr>
              <a:t>) дает разрешение приложению (</a:t>
            </a:r>
            <a:r>
              <a:rPr lang="ru-RU" b="0" i="0" dirty="0" err="1">
                <a:solidFill>
                  <a:srgbClr val="111111"/>
                </a:solidFill>
                <a:effectLst/>
                <a:latin typeface="-apple-system"/>
              </a:rPr>
              <a:t>client</a:t>
            </a:r>
            <a:r>
              <a:rPr lang="ru-RU" b="0" i="0" dirty="0">
                <a:solidFill>
                  <a:srgbClr val="111111"/>
                </a:solidFill>
                <a:effectLst/>
                <a:latin typeface="-apple-system"/>
              </a:rPr>
              <a:t>) на доступ к определенному ресурсу в виде гранта.</a:t>
            </a:r>
            <a:endParaRPr lang="ru-RU" dirty="0">
              <a:solidFill>
                <a:srgbClr val="111111"/>
              </a:solidFill>
              <a:latin typeface="-apple-system"/>
            </a:endParaRPr>
          </a:p>
          <a:p>
            <a:pPr marL="0" indent="0">
              <a:buNone/>
            </a:pPr>
            <a:endParaRPr lang="ru-RU" dirty="0">
              <a:solidFill>
                <a:srgbClr val="111111"/>
              </a:solidFill>
              <a:latin typeface="-apple-system"/>
            </a:endParaRPr>
          </a:p>
          <a:p>
            <a:pPr marL="0" indent="0">
              <a:buNone/>
            </a:pPr>
            <a:r>
              <a:rPr lang="ru-RU" dirty="0">
                <a:solidFill>
                  <a:srgbClr val="111111"/>
                </a:solidFill>
                <a:latin typeface="-apple-system"/>
              </a:rPr>
              <a:t>(что такое грант после описания шагов)</a:t>
            </a:r>
            <a:endParaRPr lang="ru-RU" b="0" i="0" dirty="0">
              <a:solidFill>
                <a:srgbClr val="111111"/>
              </a:solidFill>
              <a:effectLst/>
              <a:latin typeface="-apple-system"/>
            </a:endParaRPr>
          </a:p>
        </p:txBody>
      </p:sp>
    </p:spTree>
    <p:extLst>
      <p:ext uri="{BB962C8B-B14F-4D97-AF65-F5344CB8AC3E}">
        <p14:creationId xmlns:p14="http://schemas.microsoft.com/office/powerpoint/2010/main" val="3901231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5F95-E4FB-499A-9537-430893805562}"/>
              </a:ext>
            </a:extLst>
          </p:cNvPr>
          <p:cNvSpPr>
            <a:spLocks noGrp="1"/>
          </p:cNvSpPr>
          <p:nvPr>
            <p:ph type="title"/>
          </p:nvPr>
        </p:nvSpPr>
        <p:spPr/>
        <p:txBody>
          <a:bodyPr/>
          <a:lstStyle/>
          <a:p>
            <a:pPr algn="l"/>
            <a:r>
              <a:rPr lang="ru-RU" b="1" i="0" dirty="0">
                <a:solidFill>
                  <a:srgbClr val="111111"/>
                </a:solidFill>
                <a:effectLst/>
                <a:latin typeface="Fira Sans" panose="020B0503050000020004" pitchFamily="34" charset="0"/>
              </a:rPr>
              <a:t>Стандарты</a:t>
            </a:r>
            <a:r>
              <a:rPr lang="en-US" b="1" i="0" dirty="0">
                <a:solidFill>
                  <a:srgbClr val="111111"/>
                </a:solidFill>
                <a:effectLst/>
                <a:latin typeface="Fira Sans" panose="020B0503050000020004" pitchFamily="34" charset="0"/>
              </a:rPr>
              <a:t> OAuth и OpenID Connect</a:t>
            </a:r>
            <a:endParaRPr lang="en-US" b="0" i="0" dirty="0">
              <a:solidFill>
                <a:srgbClr val="111111"/>
              </a:solidFill>
              <a:effectLst/>
              <a:latin typeface="Fira Sans" panose="020B0503050000020004" pitchFamily="34" charset="0"/>
            </a:endParaRPr>
          </a:p>
        </p:txBody>
      </p:sp>
      <p:sp>
        <p:nvSpPr>
          <p:cNvPr id="3" name="Content Placeholder 2">
            <a:extLst>
              <a:ext uri="{FF2B5EF4-FFF2-40B4-BE49-F238E27FC236}">
                <a16:creationId xmlns:a16="http://schemas.microsoft.com/office/drawing/2014/main" id="{E4625D2B-621C-49F6-88B8-E857348E2DB2}"/>
              </a:ext>
            </a:extLst>
          </p:cNvPr>
          <p:cNvSpPr>
            <a:spLocks noGrp="1"/>
          </p:cNvSpPr>
          <p:nvPr>
            <p:ph idx="1"/>
          </p:nvPr>
        </p:nvSpPr>
        <p:spPr/>
        <p:txBody>
          <a:bodyPr>
            <a:normAutofit/>
          </a:bodyPr>
          <a:lstStyle/>
          <a:p>
            <a:pPr marL="0" indent="0" algn="l">
              <a:buNone/>
            </a:pPr>
            <a:r>
              <a:rPr lang="ru-RU" b="0" i="0" dirty="0">
                <a:solidFill>
                  <a:srgbClr val="111111"/>
                </a:solidFill>
                <a:effectLst/>
                <a:latin typeface="-apple-system"/>
              </a:rPr>
              <a:t>2. Приложение обращается к серверу авторизации и получает токен доступа к ресурсу в обмен на свой грант. В нашем примере сервер авторизации — Google. При вызове приложение дополнительно аутентифицируется при помощи ключа доступа, выданным ему при предварительной регистрации.</a:t>
            </a:r>
          </a:p>
          <a:p>
            <a:pPr marL="0" indent="0" algn="l">
              <a:buNone/>
            </a:pPr>
            <a:endParaRPr lang="ru-RU" dirty="0">
              <a:solidFill>
                <a:srgbClr val="111111"/>
              </a:solidFill>
              <a:latin typeface="-apple-system"/>
            </a:endParaRPr>
          </a:p>
          <a:p>
            <a:pPr marL="0" indent="0">
              <a:buNone/>
            </a:pPr>
            <a:r>
              <a:rPr lang="ru-RU" dirty="0">
                <a:solidFill>
                  <a:srgbClr val="111111"/>
                </a:solidFill>
                <a:latin typeface="-apple-system"/>
              </a:rPr>
              <a:t>3. </a:t>
            </a:r>
            <a:r>
              <a:rPr lang="ru-RU" b="0" i="0" dirty="0">
                <a:solidFill>
                  <a:srgbClr val="111111"/>
                </a:solidFill>
                <a:effectLst/>
                <a:latin typeface="-apple-system"/>
              </a:rPr>
              <a:t>Приложение использует этот токен для получения требуемых данных от сервера ресурсов (в нашем случае — сервис Gmail).</a:t>
            </a:r>
          </a:p>
          <a:p>
            <a:pPr marL="0" indent="0" algn="l">
              <a:buNone/>
            </a:pPr>
            <a:endParaRPr lang="ru-RU" dirty="0">
              <a:solidFill>
                <a:srgbClr val="111111"/>
              </a:solidFill>
              <a:latin typeface="-apple-system"/>
            </a:endParaRPr>
          </a:p>
        </p:txBody>
      </p:sp>
    </p:spTree>
    <p:extLst>
      <p:ext uri="{BB962C8B-B14F-4D97-AF65-F5344CB8AC3E}">
        <p14:creationId xmlns:p14="http://schemas.microsoft.com/office/powerpoint/2010/main" val="11693148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428F11-5FAC-4041-83E9-BB1B232A6313}"/>
              </a:ext>
            </a:extLst>
          </p:cNvPr>
          <p:cNvPicPr>
            <a:picLocks noChangeAspect="1"/>
          </p:cNvPicPr>
          <p:nvPr/>
        </p:nvPicPr>
        <p:blipFill>
          <a:blip r:embed="rId2"/>
          <a:stretch>
            <a:fillRect/>
          </a:stretch>
        </p:blipFill>
        <p:spPr>
          <a:xfrm>
            <a:off x="0" y="1364005"/>
            <a:ext cx="12192000" cy="4129989"/>
          </a:xfrm>
          <a:prstGeom prst="rect">
            <a:avLst/>
          </a:prstGeom>
        </p:spPr>
      </p:pic>
    </p:spTree>
    <p:extLst>
      <p:ext uri="{BB962C8B-B14F-4D97-AF65-F5344CB8AC3E}">
        <p14:creationId xmlns:p14="http://schemas.microsoft.com/office/powerpoint/2010/main" val="20925857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D58A-9A9F-48E0-ACAB-06AD586EEFC6}"/>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Стандарты</a:t>
            </a:r>
            <a:r>
              <a:rPr lang="en-US" b="1" i="0" dirty="0">
                <a:solidFill>
                  <a:srgbClr val="111111"/>
                </a:solidFill>
                <a:effectLst/>
                <a:latin typeface="Fira Sans" panose="020B0503050000020004" pitchFamily="34" charset="0"/>
              </a:rPr>
              <a:t> OAuth и OpenID Connect</a:t>
            </a:r>
            <a:endParaRPr lang="en-US" dirty="0"/>
          </a:p>
        </p:txBody>
      </p:sp>
      <p:sp>
        <p:nvSpPr>
          <p:cNvPr id="3" name="Content Placeholder 2">
            <a:extLst>
              <a:ext uri="{FF2B5EF4-FFF2-40B4-BE49-F238E27FC236}">
                <a16:creationId xmlns:a16="http://schemas.microsoft.com/office/drawing/2014/main" id="{4B120A00-7415-44CD-A411-0291B4C89F0F}"/>
              </a:ext>
            </a:extLst>
          </p:cNvPr>
          <p:cNvSpPr>
            <a:spLocks noGrp="1"/>
          </p:cNvSpPr>
          <p:nvPr>
            <p:ph idx="1"/>
          </p:nvPr>
        </p:nvSpPr>
        <p:spPr/>
        <p:txBody>
          <a:bodyPr/>
          <a:lstStyle/>
          <a:p>
            <a:pPr marL="0" indent="0">
              <a:buNone/>
            </a:pPr>
            <a:r>
              <a:rPr lang="ru-RU" b="0" i="0" dirty="0">
                <a:solidFill>
                  <a:srgbClr val="111111"/>
                </a:solidFill>
                <a:effectLst/>
                <a:latin typeface="-apple-system"/>
              </a:rPr>
              <a:t>Стандарт описывает четыре вида грантов, которые определяют возможные сценарии применения:</a:t>
            </a:r>
          </a:p>
          <a:p>
            <a:pPr marL="0" indent="0">
              <a:buNone/>
            </a:pPr>
            <a:endParaRPr lang="ru-RU" dirty="0">
              <a:solidFill>
                <a:srgbClr val="111111"/>
              </a:solidFill>
              <a:latin typeface="-apple-system"/>
            </a:endParaRPr>
          </a:p>
          <a:p>
            <a:pPr marL="0" indent="0">
              <a:buNone/>
            </a:pPr>
            <a:r>
              <a:rPr lang="ru-RU" b="1" i="0" dirty="0" err="1">
                <a:solidFill>
                  <a:srgbClr val="111111"/>
                </a:solidFill>
                <a:effectLst/>
                <a:latin typeface="-apple-system"/>
              </a:rPr>
              <a:t>Authorization</a:t>
            </a:r>
            <a:r>
              <a:rPr lang="ru-RU" b="1" i="0" dirty="0">
                <a:solidFill>
                  <a:srgbClr val="111111"/>
                </a:solidFill>
                <a:effectLst/>
                <a:latin typeface="-apple-system"/>
              </a:rPr>
              <a:t> Code</a:t>
            </a:r>
            <a:r>
              <a:rPr lang="ru-RU" b="0" i="0" dirty="0">
                <a:solidFill>
                  <a:srgbClr val="111111"/>
                </a:solidFill>
                <a:effectLst/>
                <a:latin typeface="-apple-system"/>
              </a:rPr>
              <a:t> — этот грант пользователь может получить от сервера авторизации после успешной аутентификации и подтверждения согласия на предоставление доступа. Такой способ наиболее часто используется в веб-приложениях. Процесс получения гранта очень похож на механизм аутентификации пассивных клиентов в SAML и WS-Federation.</a:t>
            </a:r>
          </a:p>
          <a:p>
            <a:pPr marL="0" indent="0">
              <a:buNone/>
            </a:pPr>
            <a:endParaRPr lang="en-US" dirty="0"/>
          </a:p>
        </p:txBody>
      </p:sp>
    </p:spTree>
    <p:extLst>
      <p:ext uri="{BB962C8B-B14F-4D97-AF65-F5344CB8AC3E}">
        <p14:creationId xmlns:p14="http://schemas.microsoft.com/office/powerpoint/2010/main" val="220362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Примеры механизмов аутентификации.</a:t>
            </a:r>
          </a:p>
        </p:txBody>
      </p:sp>
      <p:sp>
        <p:nvSpPr>
          <p:cNvPr id="3" name="Объект 2"/>
          <p:cNvSpPr>
            <a:spLocks noGrp="1"/>
          </p:cNvSpPr>
          <p:nvPr>
            <p:ph idx="1"/>
          </p:nvPr>
        </p:nvSpPr>
        <p:spPr/>
        <p:txBody>
          <a:bodyPr>
            <a:normAutofit fontScale="92500" lnSpcReduction="10000"/>
          </a:bodyPr>
          <a:lstStyle/>
          <a:p>
            <a:pPr marL="0" indent="0" fontAlgn="base">
              <a:buNone/>
            </a:pPr>
            <a:r>
              <a:rPr lang="ru-RU" dirty="0"/>
              <a:t>Сказка «Волк и семеро козлят» является идеальным примером для демонстрации.</a:t>
            </a:r>
          </a:p>
          <a:p>
            <a:pPr marL="0" indent="0" fontAlgn="base">
              <a:buNone/>
            </a:pPr>
            <a:r>
              <a:rPr lang="ru-RU" dirty="0"/>
              <a:t>Здесь козлята выступают в роли системы безопасности, идентифицируя каждого, кто подходит к двери. В качестве данных для аутентификации выступает биометрия – тонкий голосок мамы-козы. И если в первый раз волк не смог пройти аутентификацию (его выдал грубый голос), то со второй попытки (после того как ему перековали горло, и он запел тонким голоском) он аутентифицировался как мама-коза и козлята «авторизовали» его в свою избу.</a:t>
            </a:r>
          </a:p>
          <a:p>
            <a:pPr marL="0" indent="0">
              <a:buNone/>
            </a:pPr>
            <a:r>
              <a:rPr lang="ru-RU" dirty="0"/>
              <a:t>Несмотря на то, что сказка закончилась благополучно, доступ к козлятам был получен неправомерно. Волку удалось обмануть процессы идентификации и аутентификации и тем самым пройти авторизацию.</a:t>
            </a:r>
          </a:p>
        </p:txBody>
      </p:sp>
    </p:spTree>
    <p:extLst>
      <p:ext uri="{BB962C8B-B14F-4D97-AF65-F5344CB8AC3E}">
        <p14:creationId xmlns:p14="http://schemas.microsoft.com/office/powerpoint/2010/main" val="4531662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D58A-9A9F-48E0-ACAB-06AD586EEFC6}"/>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Стандарты</a:t>
            </a:r>
            <a:r>
              <a:rPr lang="en-US" b="1" i="0" dirty="0">
                <a:solidFill>
                  <a:srgbClr val="111111"/>
                </a:solidFill>
                <a:effectLst/>
                <a:latin typeface="Fira Sans" panose="020B0503050000020004" pitchFamily="34" charset="0"/>
              </a:rPr>
              <a:t> OAuth и OpenID Connect</a:t>
            </a:r>
            <a:endParaRPr lang="en-US" dirty="0"/>
          </a:p>
        </p:txBody>
      </p:sp>
      <p:sp>
        <p:nvSpPr>
          <p:cNvPr id="3" name="Content Placeholder 2">
            <a:extLst>
              <a:ext uri="{FF2B5EF4-FFF2-40B4-BE49-F238E27FC236}">
                <a16:creationId xmlns:a16="http://schemas.microsoft.com/office/drawing/2014/main" id="{4B120A00-7415-44CD-A411-0291B4C89F0F}"/>
              </a:ext>
            </a:extLst>
          </p:cNvPr>
          <p:cNvSpPr>
            <a:spLocks noGrp="1"/>
          </p:cNvSpPr>
          <p:nvPr>
            <p:ph idx="1"/>
          </p:nvPr>
        </p:nvSpPr>
        <p:spPr/>
        <p:txBody>
          <a:bodyPr/>
          <a:lstStyle/>
          <a:p>
            <a:pPr marL="0" indent="0" algn="l">
              <a:buNone/>
            </a:pPr>
            <a:r>
              <a:rPr lang="ru-RU" b="1" i="0" dirty="0" err="1">
                <a:solidFill>
                  <a:srgbClr val="111111"/>
                </a:solidFill>
                <a:effectLst/>
                <a:latin typeface="-apple-system"/>
              </a:rPr>
              <a:t>Implicit</a:t>
            </a:r>
            <a:r>
              <a:rPr lang="ru-RU" b="0" i="0" dirty="0">
                <a:solidFill>
                  <a:srgbClr val="111111"/>
                </a:solidFill>
                <a:effectLst/>
                <a:latin typeface="-apple-system"/>
              </a:rPr>
              <a:t> — применяется, когда у приложения нет возможности безопасно получить токен от сервера авторизации (например, JavaScript-приложение в браузере). В этом случае грант представляет собой токен, полученный от сервера авторизации, </a:t>
            </a:r>
            <a:r>
              <a:rPr lang="ru-RU" dirty="0">
                <a:solidFill>
                  <a:srgbClr val="111111"/>
                </a:solidFill>
                <a:latin typeface="-apple-system"/>
              </a:rPr>
              <a:t>без обмена кода авторизации на сам токен</a:t>
            </a:r>
            <a:r>
              <a:rPr lang="ru-RU" b="0" i="0" dirty="0">
                <a:solidFill>
                  <a:srgbClr val="111111"/>
                </a:solidFill>
                <a:effectLst/>
                <a:latin typeface="-apple-system"/>
              </a:rPr>
              <a:t>.</a:t>
            </a:r>
          </a:p>
          <a:p>
            <a:pPr marL="0" indent="0" algn="l">
              <a:buNone/>
            </a:pPr>
            <a:endParaRPr lang="ru-RU" dirty="0">
              <a:solidFill>
                <a:srgbClr val="111111"/>
              </a:solidFill>
              <a:latin typeface="-apple-system"/>
            </a:endParaRPr>
          </a:p>
          <a:p>
            <a:pPr marL="0" indent="0" algn="l">
              <a:buNone/>
            </a:pPr>
            <a:r>
              <a:rPr lang="ru-RU" b="0" i="0" dirty="0">
                <a:solidFill>
                  <a:srgbClr val="111111"/>
                </a:solidFill>
                <a:effectLst/>
                <a:latin typeface="-apple-system"/>
              </a:rPr>
              <a:t>(</a:t>
            </a:r>
            <a:r>
              <a:rPr lang="ru-RU" b="0" i="0" dirty="0" err="1">
                <a:solidFill>
                  <a:srgbClr val="111111"/>
                </a:solidFill>
                <a:effectLst/>
                <a:latin typeface="-apple-system"/>
              </a:rPr>
              <a:t>п.с</a:t>
            </a:r>
            <a:r>
              <a:rPr lang="ru-RU" b="0" i="0" dirty="0">
                <a:solidFill>
                  <a:srgbClr val="111111"/>
                </a:solidFill>
                <a:effectLst/>
                <a:latin typeface="-apple-system"/>
              </a:rPr>
              <a:t>. Не самый безопасный вариант, рекомендуется использовать вместе с </a:t>
            </a:r>
            <a:r>
              <a:rPr lang="en-US" dirty="0">
                <a:solidFill>
                  <a:srgbClr val="111111"/>
                </a:solidFill>
                <a:latin typeface="-apple-system"/>
              </a:rPr>
              <a:t>PKCE flow)</a:t>
            </a:r>
            <a:endParaRPr lang="ru-RU" b="0" i="0" dirty="0">
              <a:solidFill>
                <a:srgbClr val="111111"/>
              </a:solidFill>
              <a:effectLst/>
              <a:latin typeface="-apple-system"/>
            </a:endParaRPr>
          </a:p>
        </p:txBody>
      </p:sp>
    </p:spTree>
    <p:extLst>
      <p:ext uri="{BB962C8B-B14F-4D97-AF65-F5344CB8AC3E}">
        <p14:creationId xmlns:p14="http://schemas.microsoft.com/office/powerpoint/2010/main" val="16466507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D58A-9A9F-48E0-ACAB-06AD586EEFC6}"/>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Стандарты</a:t>
            </a:r>
            <a:r>
              <a:rPr lang="en-US" b="1" i="0" dirty="0">
                <a:solidFill>
                  <a:srgbClr val="111111"/>
                </a:solidFill>
                <a:effectLst/>
                <a:latin typeface="Fira Sans" panose="020B0503050000020004" pitchFamily="34" charset="0"/>
              </a:rPr>
              <a:t> OAuth и OpenID Connect</a:t>
            </a:r>
            <a:endParaRPr lang="en-US" dirty="0"/>
          </a:p>
        </p:txBody>
      </p:sp>
      <p:sp>
        <p:nvSpPr>
          <p:cNvPr id="3" name="Content Placeholder 2">
            <a:extLst>
              <a:ext uri="{FF2B5EF4-FFF2-40B4-BE49-F238E27FC236}">
                <a16:creationId xmlns:a16="http://schemas.microsoft.com/office/drawing/2014/main" id="{4B120A00-7415-44CD-A411-0291B4C89F0F}"/>
              </a:ext>
            </a:extLst>
          </p:cNvPr>
          <p:cNvSpPr>
            <a:spLocks noGrp="1"/>
          </p:cNvSpPr>
          <p:nvPr>
            <p:ph idx="1"/>
          </p:nvPr>
        </p:nvSpPr>
        <p:spPr/>
        <p:txBody>
          <a:bodyPr/>
          <a:lstStyle/>
          <a:p>
            <a:pPr marL="0" indent="0" algn="l">
              <a:buNone/>
            </a:pPr>
            <a:r>
              <a:rPr lang="ru-RU" b="1" i="0" dirty="0">
                <a:solidFill>
                  <a:srgbClr val="111111"/>
                </a:solidFill>
                <a:effectLst/>
                <a:latin typeface="-apple-system"/>
              </a:rPr>
              <a:t>Resource </a:t>
            </a:r>
            <a:r>
              <a:rPr lang="ru-RU" b="1" i="0" dirty="0" err="1">
                <a:solidFill>
                  <a:srgbClr val="111111"/>
                </a:solidFill>
                <a:effectLst/>
                <a:latin typeface="-apple-system"/>
              </a:rPr>
              <a:t>Owner</a:t>
            </a:r>
            <a:r>
              <a:rPr lang="ru-RU" b="1" i="0" dirty="0">
                <a:solidFill>
                  <a:srgbClr val="111111"/>
                </a:solidFill>
                <a:effectLst/>
                <a:latin typeface="-apple-system"/>
              </a:rPr>
              <a:t> Password </a:t>
            </a:r>
            <a:r>
              <a:rPr lang="ru-RU" b="1" i="0" dirty="0" err="1">
                <a:solidFill>
                  <a:srgbClr val="111111"/>
                </a:solidFill>
                <a:effectLst/>
                <a:latin typeface="-apple-system"/>
              </a:rPr>
              <a:t>Credentials</a:t>
            </a:r>
            <a:r>
              <a:rPr lang="ru-RU" b="0" i="0" dirty="0">
                <a:solidFill>
                  <a:srgbClr val="111111"/>
                </a:solidFill>
                <a:effectLst/>
                <a:latin typeface="-apple-system"/>
              </a:rPr>
              <a:t> — грант представляет собой пару </a:t>
            </a:r>
            <a:r>
              <a:rPr lang="ru-RU" b="0" i="0" dirty="0" err="1">
                <a:solidFill>
                  <a:srgbClr val="111111"/>
                </a:solidFill>
                <a:effectLst/>
                <a:latin typeface="-apple-system"/>
              </a:rPr>
              <a:t>username</a:t>
            </a:r>
            <a:r>
              <a:rPr lang="ru-RU" b="0" i="0" dirty="0">
                <a:solidFill>
                  <a:srgbClr val="111111"/>
                </a:solidFill>
                <a:effectLst/>
                <a:latin typeface="-apple-system"/>
              </a:rPr>
              <a:t>/</a:t>
            </a:r>
            <a:r>
              <a:rPr lang="ru-RU" b="0" i="0" dirty="0" err="1">
                <a:solidFill>
                  <a:srgbClr val="111111"/>
                </a:solidFill>
                <a:effectLst/>
                <a:latin typeface="-apple-system"/>
              </a:rPr>
              <a:t>password</a:t>
            </a:r>
            <a:r>
              <a:rPr lang="ru-RU" b="0" i="0" dirty="0">
                <a:solidFill>
                  <a:srgbClr val="111111"/>
                </a:solidFill>
                <a:effectLst/>
                <a:latin typeface="-apple-system"/>
              </a:rPr>
              <a:t> пользователя. Может применяться, если приложение является «интерфейсом» для сервера ресурсов (например, приложение — мобильный клиент для Gmail).</a:t>
            </a:r>
          </a:p>
          <a:p>
            <a:pPr marL="0" indent="0" algn="l">
              <a:buNone/>
            </a:pPr>
            <a:endParaRPr lang="ru-RU" dirty="0">
              <a:solidFill>
                <a:srgbClr val="111111"/>
              </a:solidFill>
              <a:latin typeface="-apple-system"/>
            </a:endParaRPr>
          </a:p>
          <a:p>
            <a:pPr marL="0" indent="0" algn="l">
              <a:buNone/>
            </a:pPr>
            <a:r>
              <a:rPr lang="ru-RU" b="0" i="0" dirty="0">
                <a:solidFill>
                  <a:srgbClr val="111111"/>
                </a:solidFill>
                <a:effectLst/>
                <a:latin typeface="-apple-system"/>
              </a:rPr>
              <a:t>По умолчанию выключен во большинстве </a:t>
            </a:r>
            <a:r>
              <a:rPr lang="en-US" b="0" i="0" dirty="0">
                <a:solidFill>
                  <a:srgbClr val="111111"/>
                </a:solidFill>
                <a:effectLst/>
                <a:latin typeface="-apple-system"/>
              </a:rPr>
              <a:t>Authorization </a:t>
            </a:r>
            <a:r>
              <a:rPr lang="en-US" b="0" i="0" dirty="0" err="1">
                <a:solidFill>
                  <a:srgbClr val="111111"/>
                </a:solidFill>
                <a:effectLst/>
                <a:latin typeface="-apple-system"/>
              </a:rPr>
              <a:t>Service’a</a:t>
            </a:r>
            <a:r>
              <a:rPr lang="ru-RU" b="0" i="0" dirty="0">
                <a:solidFill>
                  <a:srgbClr val="111111"/>
                </a:solidFill>
                <a:effectLst/>
                <a:latin typeface="-apple-system"/>
              </a:rPr>
              <a:t>х.</a:t>
            </a:r>
          </a:p>
        </p:txBody>
      </p:sp>
    </p:spTree>
    <p:extLst>
      <p:ext uri="{BB962C8B-B14F-4D97-AF65-F5344CB8AC3E}">
        <p14:creationId xmlns:p14="http://schemas.microsoft.com/office/powerpoint/2010/main" val="34539764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D58A-9A9F-48E0-ACAB-06AD586EEFC6}"/>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Стандарты</a:t>
            </a:r>
            <a:r>
              <a:rPr lang="en-US" b="1" i="0" dirty="0">
                <a:solidFill>
                  <a:srgbClr val="111111"/>
                </a:solidFill>
                <a:effectLst/>
                <a:latin typeface="Fira Sans" panose="020B0503050000020004" pitchFamily="34" charset="0"/>
              </a:rPr>
              <a:t> OAuth и OpenID Connect</a:t>
            </a:r>
            <a:endParaRPr lang="en-US" dirty="0"/>
          </a:p>
        </p:txBody>
      </p:sp>
      <p:sp>
        <p:nvSpPr>
          <p:cNvPr id="3" name="Content Placeholder 2">
            <a:extLst>
              <a:ext uri="{FF2B5EF4-FFF2-40B4-BE49-F238E27FC236}">
                <a16:creationId xmlns:a16="http://schemas.microsoft.com/office/drawing/2014/main" id="{4B120A00-7415-44CD-A411-0291B4C89F0F}"/>
              </a:ext>
            </a:extLst>
          </p:cNvPr>
          <p:cNvSpPr>
            <a:spLocks noGrp="1"/>
          </p:cNvSpPr>
          <p:nvPr>
            <p:ph idx="1"/>
          </p:nvPr>
        </p:nvSpPr>
        <p:spPr/>
        <p:txBody>
          <a:bodyPr/>
          <a:lstStyle/>
          <a:p>
            <a:pPr marL="0" indent="0" algn="l">
              <a:buNone/>
            </a:pPr>
            <a:r>
              <a:rPr lang="ru-RU" b="1" i="0" dirty="0">
                <a:solidFill>
                  <a:srgbClr val="111111"/>
                </a:solidFill>
                <a:effectLst/>
                <a:latin typeface="-apple-system"/>
              </a:rPr>
              <a:t>Client </a:t>
            </a:r>
            <a:r>
              <a:rPr lang="ru-RU" b="1" i="0" dirty="0" err="1">
                <a:solidFill>
                  <a:srgbClr val="111111"/>
                </a:solidFill>
                <a:effectLst/>
                <a:latin typeface="-apple-system"/>
              </a:rPr>
              <a:t>Credentials</a:t>
            </a:r>
            <a:r>
              <a:rPr lang="ru-RU" b="0" i="0" dirty="0">
                <a:solidFill>
                  <a:srgbClr val="111111"/>
                </a:solidFill>
                <a:effectLst/>
                <a:latin typeface="-apple-system"/>
              </a:rPr>
              <a:t> — в этом случае нет никакого пользователя, есть  приложение которое </a:t>
            </a:r>
            <a:r>
              <a:rPr lang="ru-RU" dirty="0">
                <a:solidFill>
                  <a:srgbClr val="111111"/>
                </a:solidFill>
                <a:latin typeface="-apple-system"/>
              </a:rPr>
              <a:t>собирается </a:t>
            </a:r>
            <a:r>
              <a:rPr lang="ru-RU" b="0" i="0" dirty="0">
                <a:solidFill>
                  <a:srgbClr val="111111"/>
                </a:solidFill>
                <a:effectLst/>
                <a:latin typeface="-apple-system"/>
              </a:rPr>
              <a:t>получает доступ к своим ресурсам при помощи своих ключей доступа (т.е. вариант взаимодействия </a:t>
            </a:r>
            <a:r>
              <a:rPr lang="en-US" b="0" i="0" dirty="0">
                <a:solidFill>
                  <a:srgbClr val="111111"/>
                </a:solidFill>
                <a:effectLst/>
                <a:latin typeface="-apple-system"/>
              </a:rPr>
              <a:t>Backend-To-Backend </a:t>
            </a:r>
            <a:r>
              <a:rPr lang="ru-RU" b="0" i="0" dirty="0">
                <a:solidFill>
                  <a:srgbClr val="111111"/>
                </a:solidFill>
                <a:effectLst/>
                <a:latin typeface="-apple-system"/>
              </a:rPr>
              <a:t>от лица всей организации (группы юзеров))</a:t>
            </a:r>
          </a:p>
        </p:txBody>
      </p:sp>
    </p:spTree>
    <p:extLst>
      <p:ext uri="{BB962C8B-B14F-4D97-AF65-F5344CB8AC3E}">
        <p14:creationId xmlns:p14="http://schemas.microsoft.com/office/powerpoint/2010/main" val="27283996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D58A-9A9F-48E0-ACAB-06AD586EEFC6}"/>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Стандарты</a:t>
            </a:r>
            <a:r>
              <a:rPr lang="en-US" b="1" i="0" dirty="0">
                <a:solidFill>
                  <a:srgbClr val="111111"/>
                </a:solidFill>
                <a:effectLst/>
                <a:latin typeface="Fira Sans" panose="020B0503050000020004" pitchFamily="34" charset="0"/>
              </a:rPr>
              <a:t> OAuth и OpenID Connect</a:t>
            </a:r>
            <a:endParaRPr lang="en-US" dirty="0"/>
          </a:p>
        </p:txBody>
      </p:sp>
      <p:sp>
        <p:nvSpPr>
          <p:cNvPr id="3" name="Content Placeholder 2">
            <a:extLst>
              <a:ext uri="{FF2B5EF4-FFF2-40B4-BE49-F238E27FC236}">
                <a16:creationId xmlns:a16="http://schemas.microsoft.com/office/drawing/2014/main" id="{4B120A00-7415-44CD-A411-0291B4C89F0F}"/>
              </a:ext>
            </a:extLst>
          </p:cNvPr>
          <p:cNvSpPr>
            <a:spLocks noGrp="1"/>
          </p:cNvSpPr>
          <p:nvPr>
            <p:ph idx="1"/>
          </p:nvPr>
        </p:nvSpPr>
        <p:spPr/>
        <p:txBody>
          <a:bodyPr/>
          <a:lstStyle/>
          <a:p>
            <a:pPr marL="0" indent="0" algn="l">
              <a:buNone/>
            </a:pPr>
            <a:r>
              <a:rPr lang="ru-RU" b="0" i="0" dirty="0">
                <a:solidFill>
                  <a:srgbClr val="111111"/>
                </a:solidFill>
                <a:effectLst/>
                <a:latin typeface="-apple-system"/>
              </a:rPr>
              <a:t>Стандарт не определяет формат токена, который получает приложение: в сценариях, адресуемых стандартом, приложению нет необходимости анализировать токен, т. к. он лишь используется для получения доступа к ресурсам. Поэтому ни токен, ни грант сами по себе не могут быть использованы для аутентификации пользователя. </a:t>
            </a:r>
          </a:p>
          <a:p>
            <a:pPr marL="0" indent="0" algn="l">
              <a:buNone/>
            </a:pPr>
            <a:r>
              <a:rPr lang="ru-RU" b="0" i="0" dirty="0">
                <a:solidFill>
                  <a:srgbClr val="111111"/>
                </a:solidFill>
                <a:effectLst/>
                <a:latin typeface="-apple-system"/>
              </a:rPr>
              <a:t>Однако если приложению необходимо получить достоверную информацию о пользователе, существуют несколько способов это сделать</a:t>
            </a:r>
          </a:p>
        </p:txBody>
      </p:sp>
    </p:spTree>
    <p:extLst>
      <p:ext uri="{BB962C8B-B14F-4D97-AF65-F5344CB8AC3E}">
        <p14:creationId xmlns:p14="http://schemas.microsoft.com/office/powerpoint/2010/main" val="2740716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D58A-9A9F-48E0-ACAB-06AD586EEFC6}"/>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Стандарты</a:t>
            </a:r>
            <a:r>
              <a:rPr lang="en-US" b="1" i="0" dirty="0">
                <a:solidFill>
                  <a:srgbClr val="111111"/>
                </a:solidFill>
                <a:effectLst/>
                <a:latin typeface="Fira Sans" panose="020B0503050000020004" pitchFamily="34" charset="0"/>
              </a:rPr>
              <a:t> OAuth и OpenID Connect</a:t>
            </a:r>
            <a:endParaRPr lang="en-US" dirty="0"/>
          </a:p>
        </p:txBody>
      </p:sp>
      <p:sp>
        <p:nvSpPr>
          <p:cNvPr id="3" name="Content Placeholder 2">
            <a:extLst>
              <a:ext uri="{FF2B5EF4-FFF2-40B4-BE49-F238E27FC236}">
                <a16:creationId xmlns:a16="http://schemas.microsoft.com/office/drawing/2014/main" id="{4B120A00-7415-44CD-A411-0291B4C89F0F}"/>
              </a:ext>
            </a:extLst>
          </p:cNvPr>
          <p:cNvSpPr>
            <a:spLocks noGrp="1"/>
          </p:cNvSpPr>
          <p:nvPr>
            <p:ph idx="1"/>
          </p:nvPr>
        </p:nvSpPr>
        <p:spPr/>
        <p:txBody>
          <a:bodyPr/>
          <a:lstStyle/>
          <a:p>
            <a:pPr marL="0" indent="0" algn="l">
              <a:buNone/>
            </a:pPr>
            <a:r>
              <a:rPr lang="ru-RU" b="0" i="0" dirty="0">
                <a:solidFill>
                  <a:srgbClr val="111111"/>
                </a:solidFill>
                <a:effectLst/>
                <a:latin typeface="-apple-system"/>
              </a:rPr>
              <a:t>Зачастую API сервера ресурсов включает операцию, предоставляющую информацию о самом пользователе (например, /</a:t>
            </a:r>
            <a:r>
              <a:rPr lang="ru-RU" b="0" i="0" dirty="0" err="1">
                <a:solidFill>
                  <a:srgbClr val="111111"/>
                </a:solidFill>
                <a:effectLst/>
                <a:latin typeface="-apple-system"/>
              </a:rPr>
              <a:t>me</a:t>
            </a:r>
            <a:r>
              <a:rPr lang="ru-RU" b="0" i="0" dirty="0">
                <a:solidFill>
                  <a:srgbClr val="111111"/>
                </a:solidFill>
                <a:effectLst/>
                <a:latin typeface="-apple-system"/>
              </a:rPr>
              <a:t> в Facebook API). Приложение может выполнять эту операцию каждый раз после получения токена для идентификации клиента. Такой метод иногда называют </a:t>
            </a:r>
            <a:r>
              <a:rPr lang="ru-RU" b="0" i="1" dirty="0">
                <a:solidFill>
                  <a:srgbClr val="111111"/>
                </a:solidFill>
                <a:effectLst/>
                <a:latin typeface="-apple-system"/>
              </a:rPr>
              <a:t>псевдо-аутентификацией</a:t>
            </a:r>
            <a:r>
              <a:rPr lang="ru-RU" b="0" i="0" dirty="0">
                <a:solidFill>
                  <a:srgbClr val="111111"/>
                </a:solidFill>
                <a:effectLst/>
                <a:latin typeface="-apple-system"/>
              </a:rPr>
              <a:t>.</a:t>
            </a:r>
          </a:p>
        </p:txBody>
      </p:sp>
    </p:spTree>
    <p:extLst>
      <p:ext uri="{BB962C8B-B14F-4D97-AF65-F5344CB8AC3E}">
        <p14:creationId xmlns:p14="http://schemas.microsoft.com/office/powerpoint/2010/main" val="27008890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D58A-9A9F-48E0-ACAB-06AD586EEFC6}"/>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Стандарты</a:t>
            </a:r>
            <a:r>
              <a:rPr lang="en-US" b="1" i="0" dirty="0">
                <a:solidFill>
                  <a:srgbClr val="111111"/>
                </a:solidFill>
                <a:effectLst/>
                <a:latin typeface="Fira Sans" panose="020B0503050000020004" pitchFamily="34" charset="0"/>
              </a:rPr>
              <a:t> OAuth и OpenID Connect</a:t>
            </a:r>
            <a:endParaRPr lang="en-US" dirty="0"/>
          </a:p>
        </p:txBody>
      </p:sp>
      <p:pic>
        <p:nvPicPr>
          <p:cNvPr id="20482" name="Picture 2" descr="Authenticated API Requests - Xano Documentation">
            <a:extLst>
              <a:ext uri="{FF2B5EF4-FFF2-40B4-BE49-F238E27FC236}">
                <a16:creationId xmlns:a16="http://schemas.microsoft.com/office/drawing/2014/main" id="{B34300EF-19DB-4D47-A646-020194D37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814" y="1531953"/>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1216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D58A-9A9F-48E0-ACAB-06AD586EEFC6}"/>
              </a:ext>
            </a:extLst>
          </p:cNvPr>
          <p:cNvSpPr>
            <a:spLocks noGrp="1"/>
          </p:cNvSpPr>
          <p:nvPr>
            <p:ph type="title"/>
          </p:nvPr>
        </p:nvSpPr>
        <p:spPr/>
        <p:txBody>
          <a:bodyPr/>
          <a:lstStyle/>
          <a:p>
            <a:r>
              <a:rPr lang="ru-RU" b="1" i="0" dirty="0">
                <a:solidFill>
                  <a:srgbClr val="111111"/>
                </a:solidFill>
                <a:effectLst/>
                <a:latin typeface="Fira Sans" panose="020B0503050000020004" pitchFamily="34" charset="0"/>
              </a:rPr>
              <a:t>Стандарты</a:t>
            </a:r>
            <a:r>
              <a:rPr lang="en-US" b="1" i="0" dirty="0">
                <a:solidFill>
                  <a:srgbClr val="111111"/>
                </a:solidFill>
                <a:effectLst/>
                <a:latin typeface="Fira Sans" panose="020B0503050000020004" pitchFamily="34" charset="0"/>
              </a:rPr>
              <a:t> OAuth и OpenID Connect</a:t>
            </a:r>
            <a:endParaRPr lang="en-US" dirty="0"/>
          </a:p>
        </p:txBody>
      </p:sp>
      <p:sp>
        <p:nvSpPr>
          <p:cNvPr id="3" name="Content Placeholder 2">
            <a:extLst>
              <a:ext uri="{FF2B5EF4-FFF2-40B4-BE49-F238E27FC236}">
                <a16:creationId xmlns:a16="http://schemas.microsoft.com/office/drawing/2014/main" id="{9CC28CB9-02E5-425F-B08C-8247F59EBE76}"/>
              </a:ext>
            </a:extLst>
          </p:cNvPr>
          <p:cNvSpPr>
            <a:spLocks noGrp="1"/>
          </p:cNvSpPr>
          <p:nvPr>
            <p:ph idx="1"/>
          </p:nvPr>
        </p:nvSpPr>
        <p:spPr/>
        <p:txBody>
          <a:bodyPr/>
          <a:lstStyle/>
          <a:p>
            <a:pPr marL="0" indent="0">
              <a:buNone/>
            </a:pPr>
            <a:r>
              <a:rPr lang="ru-RU" b="0" i="0" dirty="0">
                <a:solidFill>
                  <a:srgbClr val="111111"/>
                </a:solidFill>
                <a:effectLst/>
                <a:latin typeface="-apple-system"/>
              </a:rPr>
              <a:t>Использовать стандарт </a:t>
            </a:r>
            <a:r>
              <a:rPr lang="ru-RU" b="1" i="0" dirty="0" err="1">
                <a:solidFill>
                  <a:srgbClr val="111111"/>
                </a:solidFill>
                <a:effectLst/>
                <a:latin typeface="-apple-system"/>
              </a:rPr>
              <a:t>OpenID</a:t>
            </a:r>
            <a:r>
              <a:rPr lang="ru-RU" b="1" i="0" dirty="0">
                <a:solidFill>
                  <a:srgbClr val="111111"/>
                </a:solidFill>
                <a:effectLst/>
                <a:latin typeface="-apple-system"/>
              </a:rPr>
              <a:t> Connect</a:t>
            </a:r>
            <a:r>
              <a:rPr lang="ru-RU" b="0" i="0" dirty="0">
                <a:solidFill>
                  <a:srgbClr val="111111"/>
                </a:solidFill>
                <a:effectLst/>
                <a:latin typeface="-apple-system"/>
              </a:rPr>
              <a:t>, разработанный как слой учетных данных поверх </a:t>
            </a:r>
            <a:r>
              <a:rPr lang="ru-RU" b="0" i="0" dirty="0" err="1">
                <a:solidFill>
                  <a:srgbClr val="111111"/>
                </a:solidFill>
                <a:effectLst/>
                <a:latin typeface="-apple-system"/>
              </a:rPr>
              <a:t>OAuth</a:t>
            </a:r>
            <a:r>
              <a:rPr lang="ru-RU" b="0" i="0" dirty="0">
                <a:solidFill>
                  <a:srgbClr val="111111"/>
                </a:solidFill>
                <a:effectLst/>
                <a:latin typeface="-apple-system"/>
              </a:rPr>
              <a:t> (опубликован в 2014 г.). В соответствии с этим стандартом, сервер авторизации предоставляет дополнительный </a:t>
            </a:r>
            <a:r>
              <a:rPr lang="ru-RU" b="0" i="0" dirty="0" err="1">
                <a:solidFill>
                  <a:srgbClr val="111111"/>
                </a:solidFill>
                <a:effectLst/>
                <a:latin typeface="-apple-system"/>
              </a:rPr>
              <a:t>identity</a:t>
            </a:r>
            <a:r>
              <a:rPr lang="ru-RU" b="0" i="0" dirty="0">
                <a:solidFill>
                  <a:srgbClr val="111111"/>
                </a:solidFill>
                <a:effectLst/>
                <a:latin typeface="-apple-system"/>
              </a:rPr>
              <a:t> </a:t>
            </a:r>
            <a:r>
              <a:rPr lang="ru-RU" b="0" i="0" dirty="0" err="1">
                <a:solidFill>
                  <a:srgbClr val="111111"/>
                </a:solidFill>
                <a:effectLst/>
                <a:latin typeface="-apple-system"/>
              </a:rPr>
              <a:t>token</a:t>
            </a:r>
            <a:r>
              <a:rPr lang="ru-RU" b="0" i="0" dirty="0">
                <a:solidFill>
                  <a:srgbClr val="111111"/>
                </a:solidFill>
                <a:effectLst/>
                <a:latin typeface="-apple-system"/>
              </a:rPr>
              <a:t> на шаге № 2. Этот токен в формате JWT будет содержать набор определенных полей (</a:t>
            </a:r>
            <a:r>
              <a:rPr lang="ru-RU" b="0" i="0" dirty="0" err="1">
                <a:solidFill>
                  <a:srgbClr val="111111"/>
                </a:solidFill>
                <a:effectLst/>
                <a:latin typeface="-apple-system"/>
              </a:rPr>
              <a:t>claims</a:t>
            </a:r>
            <a:r>
              <a:rPr lang="ru-RU" b="0" i="0" dirty="0">
                <a:solidFill>
                  <a:srgbClr val="111111"/>
                </a:solidFill>
                <a:effectLst/>
                <a:latin typeface="-apple-system"/>
              </a:rPr>
              <a:t>) с информацией о пользователе.</a:t>
            </a:r>
          </a:p>
          <a:p>
            <a:endParaRPr lang="en-US" dirty="0"/>
          </a:p>
        </p:txBody>
      </p:sp>
    </p:spTree>
    <p:extLst>
      <p:ext uri="{BB962C8B-B14F-4D97-AF65-F5344CB8AC3E}">
        <p14:creationId xmlns:p14="http://schemas.microsoft.com/office/powerpoint/2010/main" val="8832089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C8D823F-85E7-4891-BE29-B9532D54AC47}"/>
              </a:ext>
            </a:extLst>
          </p:cNvPr>
          <p:cNvPicPr>
            <a:picLocks noChangeAspect="1"/>
          </p:cNvPicPr>
          <p:nvPr/>
        </p:nvPicPr>
        <p:blipFill>
          <a:blip r:embed="rId2"/>
          <a:stretch>
            <a:fillRect/>
          </a:stretch>
        </p:blipFill>
        <p:spPr>
          <a:xfrm>
            <a:off x="1323309" y="571101"/>
            <a:ext cx="9545382" cy="5715798"/>
          </a:xfrm>
          <a:prstGeom prst="rect">
            <a:avLst/>
          </a:prstGeom>
        </p:spPr>
      </p:pic>
    </p:spTree>
    <p:extLst>
      <p:ext uri="{BB962C8B-B14F-4D97-AF65-F5344CB8AC3E}">
        <p14:creationId xmlns:p14="http://schemas.microsoft.com/office/powerpoint/2010/main" val="5387755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login">
            <a:extLst>
              <a:ext uri="{FF2B5EF4-FFF2-40B4-BE49-F238E27FC236}">
                <a16:creationId xmlns:a16="http://schemas.microsoft.com/office/drawing/2014/main" id="{FCB2F3D0-736C-40C6-BB45-50BD1F7C8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33338"/>
            <a:ext cx="7191375" cy="679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6174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CE86-1FE7-41B4-9663-FBF4744CCA05}"/>
              </a:ext>
            </a:extLst>
          </p:cNvPr>
          <p:cNvSpPr>
            <a:spLocks noGrp="1"/>
          </p:cNvSpPr>
          <p:nvPr>
            <p:ph type="title"/>
          </p:nvPr>
        </p:nvSpPr>
        <p:spPr/>
        <p:txBody>
          <a:bodyPr/>
          <a:lstStyle/>
          <a:p>
            <a:r>
              <a:rPr lang="ru-RU" dirty="0"/>
              <a:t>Авторизация в </a:t>
            </a:r>
            <a:r>
              <a:rPr lang="en-US" dirty="0"/>
              <a:t>NodeJS </a:t>
            </a:r>
            <a:r>
              <a:rPr lang="ru-RU" dirty="0"/>
              <a:t>приложениях</a:t>
            </a:r>
            <a:endParaRPr lang="en-US" dirty="0"/>
          </a:p>
        </p:txBody>
      </p:sp>
      <p:sp>
        <p:nvSpPr>
          <p:cNvPr id="3" name="Content Placeholder 2">
            <a:extLst>
              <a:ext uri="{FF2B5EF4-FFF2-40B4-BE49-F238E27FC236}">
                <a16:creationId xmlns:a16="http://schemas.microsoft.com/office/drawing/2014/main" id="{77B4900C-D2EB-4CAD-A8E3-FE7BB05B2929}"/>
              </a:ext>
            </a:extLst>
          </p:cNvPr>
          <p:cNvSpPr>
            <a:spLocks noGrp="1"/>
          </p:cNvSpPr>
          <p:nvPr>
            <p:ph idx="1"/>
          </p:nvPr>
        </p:nvSpPr>
        <p:spPr/>
        <p:txBody>
          <a:bodyPr/>
          <a:lstStyle/>
          <a:p>
            <a:pPr marL="0" indent="0" algn="l">
              <a:buNone/>
            </a:pPr>
            <a:r>
              <a:rPr lang="ru-RU" dirty="0"/>
              <a:t>В рамках нашего курса предлагаю использовать популярную </a:t>
            </a:r>
            <a:r>
              <a:rPr lang="en-US" dirty="0"/>
              <a:t>middleware </a:t>
            </a:r>
            <a:r>
              <a:rPr lang="ru-RU" dirty="0"/>
              <a:t>- </a:t>
            </a:r>
            <a:r>
              <a:rPr lang="ru-RU" dirty="0" err="1"/>
              <a:t>Passport</a:t>
            </a:r>
            <a:r>
              <a:rPr lang="en-US" dirty="0"/>
              <a:t>JS</a:t>
            </a:r>
            <a:r>
              <a:rPr lang="ru-RU" dirty="0"/>
              <a:t>, для того чтобы разобраться с всеми проблемами аутентификации.</a:t>
            </a:r>
          </a:p>
          <a:p>
            <a:pPr marL="0" indent="0" algn="l">
              <a:buNone/>
            </a:pPr>
            <a:r>
              <a:rPr lang="ru-RU" dirty="0" err="1"/>
              <a:t>Passport</a:t>
            </a:r>
            <a:r>
              <a:rPr lang="ru-RU" dirty="0"/>
              <a:t> отлично справляется с тем чтобы выделить среди других элементов веб-приложений именно аспекты аутентификации.</a:t>
            </a:r>
          </a:p>
          <a:p>
            <a:pPr marL="0" indent="0" algn="l">
              <a:buNone/>
            </a:pPr>
            <a:r>
              <a:rPr lang="ru-RU" dirty="0"/>
              <a:t>Это позволяет </a:t>
            </a:r>
            <a:r>
              <a:rPr lang="ru-RU" dirty="0" err="1"/>
              <a:t>Passport</a:t>
            </a:r>
            <a:r>
              <a:rPr lang="ru-RU" dirty="0"/>
              <a:t> легко настроить любое веб-приложение на базе Express, так же, как мы можем просто настроить другой связующий Express-софт, например, </a:t>
            </a:r>
            <a:r>
              <a:rPr lang="ru-RU" dirty="0" err="1"/>
              <a:t>logging</a:t>
            </a:r>
            <a:r>
              <a:rPr lang="ru-RU" dirty="0"/>
              <a:t>, </a:t>
            </a:r>
            <a:r>
              <a:rPr lang="ru-RU" dirty="0" err="1"/>
              <a:t>body-parsing</a:t>
            </a:r>
            <a:r>
              <a:rPr lang="ru-RU" dirty="0"/>
              <a:t>, </a:t>
            </a:r>
            <a:r>
              <a:rPr lang="ru-RU" dirty="0" err="1"/>
              <a:t>cookie-parsing</a:t>
            </a:r>
            <a:r>
              <a:rPr lang="ru-RU" dirty="0"/>
              <a:t>, </a:t>
            </a:r>
            <a:r>
              <a:rPr lang="ru-RU" dirty="0" err="1"/>
              <a:t>session-handling</a:t>
            </a:r>
            <a:r>
              <a:rPr lang="ru-RU" dirty="0"/>
              <a:t> и т.д.</a:t>
            </a:r>
            <a:endParaRPr lang="en-US" dirty="0"/>
          </a:p>
        </p:txBody>
      </p:sp>
    </p:spTree>
    <p:extLst>
      <p:ext uri="{BB962C8B-B14F-4D97-AF65-F5344CB8AC3E}">
        <p14:creationId xmlns:p14="http://schemas.microsoft.com/office/powerpoint/2010/main" val="760554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B2C35-ABB2-481E-B15F-59E96D84F478}"/>
              </a:ext>
            </a:extLst>
          </p:cNvPr>
          <p:cNvSpPr>
            <a:spLocks noGrp="1"/>
          </p:cNvSpPr>
          <p:nvPr>
            <p:ph type="title"/>
          </p:nvPr>
        </p:nvSpPr>
        <p:spPr/>
        <p:txBody>
          <a:bodyPr/>
          <a:lstStyle/>
          <a:p>
            <a:r>
              <a:rPr lang="ru-RU" dirty="0"/>
              <a:t>Многофакторная аутентификация</a:t>
            </a:r>
            <a:endParaRPr lang="en-US" dirty="0"/>
          </a:p>
        </p:txBody>
      </p:sp>
      <p:sp>
        <p:nvSpPr>
          <p:cNvPr id="3" name="Content Placeholder 2">
            <a:extLst>
              <a:ext uri="{FF2B5EF4-FFF2-40B4-BE49-F238E27FC236}">
                <a16:creationId xmlns:a16="http://schemas.microsoft.com/office/drawing/2014/main" id="{64C515CE-E2EC-4289-92AE-2DD2F312301A}"/>
              </a:ext>
            </a:extLst>
          </p:cNvPr>
          <p:cNvSpPr>
            <a:spLocks noGrp="1"/>
          </p:cNvSpPr>
          <p:nvPr>
            <p:ph idx="1"/>
          </p:nvPr>
        </p:nvSpPr>
        <p:spPr/>
        <p:txBody>
          <a:bodyPr>
            <a:normAutofit/>
          </a:bodyPr>
          <a:lstStyle/>
          <a:p>
            <a:pPr marL="0" indent="0" algn="l" fontAlgn="base">
              <a:buNone/>
            </a:pPr>
            <a:r>
              <a:rPr lang="ru-RU" b="0" i="0" dirty="0">
                <a:solidFill>
                  <a:srgbClr val="545557"/>
                </a:solidFill>
                <a:effectLst/>
                <a:latin typeface="Arial" panose="020B0604020202020204" pitchFamily="34" charset="0"/>
              </a:rPr>
              <a:t>Многофакторная аутентификация представляет собой метод, при котором пользователю для доступа к учетной записи необходимо двумя различными факторами доказать, что именно он владелец учетной записи или что именно он осуществляет вход.</a:t>
            </a:r>
          </a:p>
          <a:p>
            <a:pPr marL="0" indent="0" algn="l" fontAlgn="base">
              <a:buNone/>
            </a:pPr>
            <a:r>
              <a:rPr lang="ru-RU" b="0" i="0" dirty="0">
                <a:solidFill>
                  <a:srgbClr val="545557"/>
                </a:solidFill>
                <a:effectLst/>
                <a:latin typeface="Arial" panose="020B0604020202020204" pitchFamily="34" charset="0"/>
              </a:rPr>
              <a:t>Среди видов многофакторной аутентификации наиболее распространена двухфакторная аутентификация (2FA) – метод, при котором пользователю для получения доступа необходимо предоставить два разных типа аутентификационных данных (см. слайд 4).</a:t>
            </a:r>
          </a:p>
        </p:txBody>
      </p:sp>
    </p:spTree>
    <p:extLst>
      <p:ext uri="{BB962C8B-B14F-4D97-AF65-F5344CB8AC3E}">
        <p14:creationId xmlns:p14="http://schemas.microsoft.com/office/powerpoint/2010/main" val="42505009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4717-3372-4688-B3B4-202DB5287E6D}"/>
              </a:ext>
            </a:extLst>
          </p:cNvPr>
          <p:cNvSpPr>
            <a:spLocks noGrp="1"/>
          </p:cNvSpPr>
          <p:nvPr>
            <p:ph type="title"/>
          </p:nvPr>
        </p:nvSpPr>
        <p:spPr/>
        <p:txBody>
          <a:bodyPr/>
          <a:lstStyle/>
          <a:p>
            <a:r>
              <a:rPr lang="ru-RU" dirty="0"/>
              <a:t>Авторизация в </a:t>
            </a:r>
            <a:r>
              <a:rPr lang="en-US" dirty="0"/>
              <a:t>NodeJS </a:t>
            </a:r>
            <a:r>
              <a:rPr lang="ru-RU" dirty="0"/>
              <a:t>приложениях</a:t>
            </a:r>
            <a:endParaRPr lang="en-US" dirty="0"/>
          </a:p>
        </p:txBody>
      </p:sp>
      <p:sp>
        <p:nvSpPr>
          <p:cNvPr id="3" name="Content Placeholder 2">
            <a:extLst>
              <a:ext uri="{FF2B5EF4-FFF2-40B4-BE49-F238E27FC236}">
                <a16:creationId xmlns:a16="http://schemas.microsoft.com/office/drawing/2014/main" id="{565F388C-01FB-4E69-A785-48CFC0035EE4}"/>
              </a:ext>
            </a:extLst>
          </p:cNvPr>
          <p:cNvSpPr>
            <a:spLocks noGrp="1"/>
          </p:cNvSpPr>
          <p:nvPr>
            <p:ph idx="1"/>
          </p:nvPr>
        </p:nvSpPr>
        <p:spPr/>
        <p:txBody>
          <a:bodyPr/>
          <a:lstStyle/>
          <a:p>
            <a:pPr marL="0" indent="0">
              <a:buNone/>
            </a:pPr>
            <a:r>
              <a:rPr lang="ru-RU" dirty="0" err="1"/>
              <a:t>Passport</a:t>
            </a:r>
            <a:r>
              <a:rPr lang="ru-RU" dirty="0"/>
              <a:t> предлагает нам на выбор свыше 140 механизмов аутентификации. Вы можете проводить аутентификацию с помощью локального/удаленного экземпляра объекта базы данных или использовать единый вход с использованием </a:t>
            </a:r>
            <a:r>
              <a:rPr lang="ru-RU" dirty="0" err="1"/>
              <a:t>OAuth</a:t>
            </a:r>
            <a:r>
              <a:rPr lang="ru-RU" dirty="0"/>
              <a:t>, предоставляемый Facebook, </a:t>
            </a:r>
            <a:r>
              <a:rPr lang="ru-RU" dirty="0" err="1"/>
              <a:t>Twitter</a:t>
            </a:r>
            <a:r>
              <a:rPr lang="ru-RU" dirty="0"/>
              <a:t>, Google и т.д., для аутентификации в ваших аккаунтах социальных медиа.</a:t>
            </a:r>
          </a:p>
          <a:p>
            <a:pPr marL="0" indent="0">
              <a:buNone/>
            </a:pPr>
            <a:r>
              <a:rPr lang="ru-RU" dirty="0"/>
              <a:t>Или вы можете выбрать из обширного списка провайдеров, которые поддерживают аутентификацию с помощью </a:t>
            </a:r>
            <a:r>
              <a:rPr lang="ru-RU" dirty="0" err="1"/>
              <a:t>Passport</a:t>
            </a:r>
            <a:r>
              <a:rPr lang="ru-RU" dirty="0"/>
              <a:t> и предоставляют для него модуль узла.</a:t>
            </a:r>
            <a:endParaRPr lang="en-US" dirty="0"/>
          </a:p>
        </p:txBody>
      </p:sp>
    </p:spTree>
    <p:extLst>
      <p:ext uri="{BB962C8B-B14F-4D97-AF65-F5344CB8AC3E}">
        <p14:creationId xmlns:p14="http://schemas.microsoft.com/office/powerpoint/2010/main" val="256531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B2C35-ABB2-481E-B15F-59E96D84F478}"/>
              </a:ext>
            </a:extLst>
          </p:cNvPr>
          <p:cNvSpPr>
            <a:spLocks noGrp="1"/>
          </p:cNvSpPr>
          <p:nvPr>
            <p:ph type="title"/>
          </p:nvPr>
        </p:nvSpPr>
        <p:spPr/>
        <p:txBody>
          <a:bodyPr/>
          <a:lstStyle/>
          <a:p>
            <a:r>
              <a:rPr lang="ru-RU" dirty="0"/>
              <a:t>Многофакторная аутентификация</a:t>
            </a:r>
            <a:endParaRPr lang="en-US" dirty="0"/>
          </a:p>
        </p:txBody>
      </p:sp>
      <p:sp>
        <p:nvSpPr>
          <p:cNvPr id="3" name="Content Placeholder 2">
            <a:extLst>
              <a:ext uri="{FF2B5EF4-FFF2-40B4-BE49-F238E27FC236}">
                <a16:creationId xmlns:a16="http://schemas.microsoft.com/office/drawing/2014/main" id="{64C515CE-E2EC-4289-92AE-2DD2F312301A}"/>
              </a:ext>
            </a:extLst>
          </p:cNvPr>
          <p:cNvSpPr>
            <a:spLocks noGrp="1"/>
          </p:cNvSpPr>
          <p:nvPr>
            <p:ph idx="1"/>
          </p:nvPr>
        </p:nvSpPr>
        <p:spPr/>
        <p:txBody>
          <a:bodyPr>
            <a:normAutofit/>
          </a:bodyPr>
          <a:lstStyle/>
          <a:p>
            <a:pPr marL="0" indent="0" algn="l" fontAlgn="base">
              <a:buNone/>
            </a:pPr>
            <a:r>
              <a:rPr lang="ru-RU" b="0" i="0" dirty="0">
                <a:solidFill>
                  <a:srgbClr val="545557"/>
                </a:solidFill>
                <a:effectLst/>
                <a:latin typeface="Arial" panose="020B0604020202020204" pitchFamily="34" charset="0"/>
              </a:rPr>
              <a:t>Доступ к ресурсам через ввод логина и пароля, является однофакторной аутентификацией, поскольку для входа используется только один тип аутентификационных данных — известный пользователю пароль.</a:t>
            </a:r>
          </a:p>
          <a:p>
            <a:pPr marL="0" indent="0">
              <a:buNone/>
            </a:pPr>
            <a:endParaRPr lang="ru-RU" b="0" i="0" dirty="0">
              <a:solidFill>
                <a:srgbClr val="545557"/>
              </a:solidFill>
              <a:effectLst/>
              <a:latin typeface="Arial" panose="020B0604020202020204" pitchFamily="34" charset="0"/>
            </a:endParaRPr>
          </a:p>
          <a:p>
            <a:pPr marL="0" indent="0">
              <a:buNone/>
            </a:pPr>
            <a:r>
              <a:rPr lang="ru-RU" b="0" i="0" dirty="0">
                <a:solidFill>
                  <a:srgbClr val="545557"/>
                </a:solidFill>
                <a:effectLst/>
                <a:latin typeface="Arial" panose="020B0604020202020204" pitchFamily="34" charset="0"/>
              </a:rPr>
              <a:t>Важ</a:t>
            </a:r>
            <a:r>
              <a:rPr lang="ru-RU" dirty="0">
                <a:solidFill>
                  <a:srgbClr val="545557"/>
                </a:solidFill>
                <a:latin typeface="Arial" panose="020B0604020202020204" pitchFamily="34" charset="0"/>
              </a:rPr>
              <a:t>но не путать «факторы» аутентификации и этапность.</a:t>
            </a:r>
          </a:p>
          <a:p>
            <a:pPr marL="0" indent="0">
              <a:buNone/>
            </a:pPr>
            <a:r>
              <a:rPr lang="ru-RU" dirty="0" err="1">
                <a:solidFill>
                  <a:srgbClr val="545557"/>
                </a:solidFill>
                <a:latin typeface="Arial" panose="020B0604020202020204" pitchFamily="34" charset="0"/>
              </a:rPr>
              <a:t>Двуфакторная</a:t>
            </a:r>
            <a:r>
              <a:rPr lang="ru-RU" dirty="0">
                <a:solidFill>
                  <a:srgbClr val="545557"/>
                </a:solidFill>
                <a:latin typeface="Arial" panose="020B0604020202020204" pitchFamily="34" charset="0"/>
              </a:rPr>
              <a:t> аутентификация, это когда нужен, например, пароль + отпечаток пальца.</a:t>
            </a:r>
          </a:p>
          <a:p>
            <a:pPr marL="0" indent="0">
              <a:buNone/>
            </a:pPr>
            <a:r>
              <a:rPr lang="ru-RU" b="0" i="0" dirty="0">
                <a:solidFill>
                  <a:srgbClr val="545557"/>
                </a:solidFill>
                <a:effectLst/>
                <a:latin typeface="Arial" panose="020B0604020202020204" pitchFamily="34" charset="0"/>
              </a:rPr>
              <a:t>Что же тако</a:t>
            </a:r>
            <a:r>
              <a:rPr lang="ru-RU" dirty="0">
                <a:solidFill>
                  <a:srgbClr val="545557"/>
                </a:solidFill>
                <a:latin typeface="Arial" panose="020B0604020202020204" pitchFamily="34" charset="0"/>
              </a:rPr>
              <a:t>е тогда многоэтапная аутентификация?</a:t>
            </a:r>
            <a:endParaRPr lang="ru-RU" b="0" i="0" dirty="0">
              <a:solidFill>
                <a:srgbClr val="545557"/>
              </a:solidFill>
              <a:effectLst/>
              <a:latin typeface="Arial" panose="020B0604020202020204" pitchFamily="34" charset="0"/>
            </a:endParaRPr>
          </a:p>
        </p:txBody>
      </p:sp>
    </p:spTree>
    <p:extLst>
      <p:ext uri="{BB962C8B-B14F-4D97-AF65-F5344CB8AC3E}">
        <p14:creationId xmlns:p14="http://schemas.microsoft.com/office/powerpoint/2010/main" val="351522170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1877</TotalTime>
  <Words>4640</Words>
  <Application>Microsoft Office PowerPoint</Application>
  <PresentationFormat>Widescreen</PresentationFormat>
  <Paragraphs>244</Paragraphs>
  <Slides>80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80</vt:i4>
      </vt:variant>
    </vt:vector>
  </HeadingPairs>
  <TitlesOfParts>
    <vt:vector size="88" baseType="lpstr">
      <vt:lpstr>-apple-system</vt:lpstr>
      <vt:lpstr>Arial</vt:lpstr>
      <vt:lpstr>Calibri</vt:lpstr>
      <vt:lpstr>Calibri Light</vt:lpstr>
      <vt:lpstr>Fira Sans</vt:lpstr>
      <vt:lpstr>inherit</vt:lpstr>
      <vt:lpstr>Roboto-Regular</vt:lpstr>
      <vt:lpstr>Тема Office</vt:lpstr>
      <vt:lpstr> Аутентификация  для веб-приложений</vt:lpstr>
      <vt:lpstr>Базовая терминология</vt:lpstr>
      <vt:lpstr>Базовая терминология</vt:lpstr>
      <vt:lpstr>Базовая терминология</vt:lpstr>
      <vt:lpstr>Базовая терминология</vt:lpstr>
      <vt:lpstr>PowerPoint Presentation</vt:lpstr>
      <vt:lpstr>Примеры механизмов аутентификации.</vt:lpstr>
      <vt:lpstr>Многофакторная аутентификация</vt:lpstr>
      <vt:lpstr>Многофакторная аутентификация</vt:lpstr>
      <vt:lpstr>Однофакторная двухэтапная аутентификация</vt:lpstr>
      <vt:lpstr>Выбор технологии аутентификации</vt:lpstr>
      <vt:lpstr>Выбор технологии аутентификации</vt:lpstr>
      <vt:lpstr>Выбор технологии аутентификации</vt:lpstr>
      <vt:lpstr>Выбор технологии аутентификации</vt:lpstr>
      <vt:lpstr>PowerPoint Presentation</vt:lpstr>
      <vt:lpstr>Ближе к практике</vt:lpstr>
      <vt:lpstr>Аутентификация по паролю</vt:lpstr>
      <vt:lpstr>HTTP authentication</vt:lpstr>
      <vt:lpstr>HTTP authentication</vt:lpstr>
      <vt:lpstr>HTTP authentication schemas</vt:lpstr>
      <vt:lpstr>HTTP authentication schemas</vt:lpstr>
      <vt:lpstr>HTTP authentication schemas</vt:lpstr>
      <vt:lpstr>HTTP authentication schemas</vt:lpstr>
      <vt:lpstr>Single Sign-On</vt:lpstr>
      <vt:lpstr>Forms authentication</vt:lpstr>
      <vt:lpstr>PowerPoint Presentation</vt:lpstr>
      <vt:lpstr>Forms authentication</vt:lpstr>
      <vt:lpstr>Forms authentication</vt:lpstr>
      <vt:lpstr>Аутентификация по сертификатам</vt:lpstr>
      <vt:lpstr>Аутентификация по сертификатам</vt:lpstr>
      <vt:lpstr>Аутентификация по сертификатам</vt:lpstr>
      <vt:lpstr>Аутентификация по сертификатам</vt:lpstr>
      <vt:lpstr>Аутентификация по сертификатам</vt:lpstr>
      <vt:lpstr>Аутентификация по одноразовым паролям</vt:lpstr>
      <vt:lpstr>Аутентификация по одноразовым паролям</vt:lpstr>
      <vt:lpstr>Аутентификация по одноразовым паролям</vt:lpstr>
      <vt:lpstr>Аутентификация по одноразовым паролям</vt:lpstr>
      <vt:lpstr>Аутентификация по одноразовым паролям</vt:lpstr>
      <vt:lpstr>Аутентификация по ключам доступа</vt:lpstr>
      <vt:lpstr>Аутентификация по ключам доступа</vt:lpstr>
      <vt:lpstr>Аутентификация по ключам доступа</vt:lpstr>
      <vt:lpstr>Аутентификация по ключам доступа</vt:lpstr>
      <vt:lpstr>Аутентификация по ключам доступа</vt:lpstr>
      <vt:lpstr>Аутентификация по ключам доступа</vt:lpstr>
      <vt:lpstr>Аутентификация по токенам</vt:lpstr>
      <vt:lpstr>Аутентификация по токенам</vt:lpstr>
      <vt:lpstr>PowerPoint Presentation</vt:lpstr>
      <vt:lpstr>Аутентификация по токенам</vt:lpstr>
      <vt:lpstr>PowerPoint Presentation</vt:lpstr>
      <vt:lpstr>Аутентификация по токенам</vt:lpstr>
      <vt:lpstr>Аутентификация по токенам</vt:lpstr>
      <vt:lpstr>Аутентификация по токенам</vt:lpstr>
      <vt:lpstr>Форматы токенов</vt:lpstr>
      <vt:lpstr>Форматы токенов</vt:lpstr>
      <vt:lpstr>Форматы токенов</vt:lpstr>
      <vt:lpstr>Форматы токенов</vt:lpstr>
      <vt:lpstr>Форматы токенов</vt:lpstr>
      <vt:lpstr>Стандарт SAML</vt:lpstr>
      <vt:lpstr>Стандарт SAML</vt:lpstr>
      <vt:lpstr>Стандарт SAML</vt:lpstr>
      <vt:lpstr>Стандарты WS-Trust и WS-Federation</vt:lpstr>
      <vt:lpstr>Стандарты WS-Trust и WS-Federation</vt:lpstr>
      <vt:lpstr>Стандарты WS-Trust и WS-Federation</vt:lpstr>
      <vt:lpstr>Стандарты OAuth и OpenID Connect</vt:lpstr>
      <vt:lpstr>Стандарты OAuth и OpenID Connect</vt:lpstr>
      <vt:lpstr>Стандарты OAuth и OpenID Connect</vt:lpstr>
      <vt:lpstr>Стандарты OAuth и OpenID Connect</vt:lpstr>
      <vt:lpstr>PowerPoint Presentation</vt:lpstr>
      <vt:lpstr>Стандарты OAuth и OpenID Connect</vt:lpstr>
      <vt:lpstr>Стандарты OAuth и OpenID Connect</vt:lpstr>
      <vt:lpstr>Стандарты OAuth и OpenID Connect</vt:lpstr>
      <vt:lpstr>Стандарты OAuth и OpenID Connect</vt:lpstr>
      <vt:lpstr>Стандарты OAuth и OpenID Connect</vt:lpstr>
      <vt:lpstr>Стандарты OAuth и OpenID Connect</vt:lpstr>
      <vt:lpstr>Стандарты OAuth и OpenID Connect</vt:lpstr>
      <vt:lpstr>Стандарты OAuth и OpenID Connect</vt:lpstr>
      <vt:lpstr>PowerPoint Presentation</vt:lpstr>
      <vt:lpstr>PowerPoint Presentation</vt:lpstr>
      <vt:lpstr>Авторизация в NodeJS приложениях</vt:lpstr>
      <vt:lpstr>Авторизация в NodeJS приложениях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Аутентификация  для веб-приложений</dc:title>
  <dc:creator>Nobody</dc:creator>
  <cp:lastModifiedBy>XMagicAdmin</cp:lastModifiedBy>
  <cp:revision>21</cp:revision>
  <dcterms:created xsi:type="dcterms:W3CDTF">2022-03-19T12:44:21Z</dcterms:created>
  <dcterms:modified xsi:type="dcterms:W3CDTF">2022-03-20T21:02:24Z</dcterms:modified>
</cp:coreProperties>
</file>