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4" r:id="rId28"/>
    <p:sldId id="283" r:id="rId29"/>
    <p:sldId id="280" r:id="rId30"/>
    <p:sldId id="285" r:id="rId31"/>
    <p:sldId id="287" r:id="rId32"/>
    <p:sldId id="288" r:id="rId33"/>
    <p:sldId id="289" r:id="rId34"/>
    <p:sldId id="291" r:id="rId35"/>
    <p:sldId id="286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1F26-9B8F-4B5A-B9B3-8F510845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E473A-ADE5-41DE-AE40-2D9B19E33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AC6A-8D8B-4A4F-9CB6-D7B6843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847F-4550-473F-919A-7E0790EE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F12D2-4D26-4F70-9DEC-99BAF9B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796B-9534-493E-BFC6-7CD930D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BF45A-E76E-4323-AF2B-672AFAA1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843E-5FBD-44BB-9290-C3C143A2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ECED-21A9-465D-AD16-E33BAE4D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8C99-95FE-466B-807B-C2E3B7B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2895-9901-46AA-A4A8-696AD2AB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7F67D-2E22-464E-9DC0-646619AFE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468A-0786-4385-8458-7822C2B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8ECA-3ED1-4BB7-8065-26FDCCB5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E8C8-EED6-4905-B830-4E115123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13A1-B0E8-4BE0-8660-574B8E31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DDD6-A9A4-4BD5-9B7F-7A20B010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A281-B822-4065-A083-7520C90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2232-6DA6-42EA-B38A-8D5238F7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A619-96CA-4891-9DD7-88F71BE9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0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9254-E881-48AD-938B-061CEED3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C020-472F-43DD-8754-6046CF564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97CE-E9BD-4D82-81D4-E65B6426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D8D0-C044-4FE7-BC5E-A9371900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482F-2D4A-472A-BC9E-0FEDE876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BAB9-BAF1-4C72-AB2C-4F7D207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6307-2E41-4064-8A8A-F93AF04DC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D55A-DCD4-40C6-B445-A5F44332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56010-EFC1-4501-BBFC-02927FEE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E4382-000A-4149-BE7B-D6F16FF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BC16E-2F73-4C3B-B18D-2A7854F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5980-1816-486F-B8B0-C3B72089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5F95-4900-4067-B7AD-D156B258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CB69-A4E2-410F-8588-8744B52C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A173A-AE01-4B4C-A6F5-C1299051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89F26-AD80-44BC-B758-3408AEF1B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A4FD-A17A-432C-B521-51C82225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82C14-EDA8-4D7E-9F72-EC9FA4E0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815DD-A13B-46D4-9A4A-745339CA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74F9-B7CB-41CA-811D-A779273E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ED1B1-1F49-4244-A810-80AE8483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43FFF-322C-451D-A29A-B435A44C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E44C0-6B28-40A1-B530-905EAC15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1F32B-2D0B-4324-9211-56088790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7C7D9-70D8-4E64-B57C-9DB16BBB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A2C58-8EDC-425A-BD8E-95DB9C8F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472D-14ED-4687-A778-70BE446B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C3EB-E78E-4FF9-9DB0-60B00B42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0C45E-697A-4901-BE4D-0379E1E4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290BD-8966-4B4A-B97C-303563AA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A397-6B8A-4AAF-AB9D-1AB753F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90520-5F80-4C24-B1C2-C4340890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8F6-B937-413A-8290-839634A3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E6E2B-2F4E-4C13-A7B7-0B94505B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7D2D7-9437-4249-B0DE-17AF1E8DE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701BF-9EB5-41EC-A6A2-96A16000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1EE75-0F53-4A13-ACC7-926C9DF0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6D147-696A-40A6-BD24-CAAF2D1B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80A4-C78F-4B13-BAC9-660711A3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BC6C8-C4CD-445D-8EBC-AAA0DE45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7016-5E44-4C6E-AD8E-5F500CBAF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D0CF-D9B8-4A9A-B232-31475CB2765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93EA-8298-4C03-99B0-25C486953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E50D-267F-4739-BFB6-AFD13141F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sma.io/migrate" TargetMode="External"/><Relationship Id="rId2" Type="http://schemas.openxmlformats.org/officeDocument/2006/relationships/hyperlink" Target="https://www.prisma.io/cl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isma.io/studi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s-web-y23-lecture-6.herokuapp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ql.org/learn/schema/" TargetMode="External"/><Relationship Id="rId2" Type="http://schemas.openxmlformats.org/officeDocument/2006/relationships/hyperlink" Target="https://www.prisma.io/docs/concepts/components/prisma-schema/generator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itah/node-graphql-lesson-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sma.io/docs/concepts/components/prisma-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50B-0DBA-414D-9A91-EE16C1A98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на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Prisma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95D8D-FD3B-4371-9104-252ACD4E6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Prisma</a:t>
            </a:r>
            <a:r>
              <a:rPr lang="en-US" dirty="0"/>
              <a:t> </a:t>
            </a:r>
            <a:r>
              <a:rPr lang="en-US" dirty="0" smtClean="0"/>
              <a:t>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Prisma</a:t>
            </a:r>
            <a:r>
              <a:rPr lang="ru-RU" dirty="0"/>
              <a:t> также поставляется с современным интерфейсом администратора для вашей базы данных</a:t>
            </a:r>
            <a:endParaRPr lang="ru-RU" dirty="0"/>
          </a:p>
        </p:txBody>
      </p:sp>
      <p:pic>
        <p:nvPicPr>
          <p:cNvPr id="1026" name="Picture 2" descr="https://habrastorage.org/r/w1560/webt/wh/5q/8w/wh5q8wy_0blv9d9hsgz7hu8e5j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94" y="2755966"/>
            <a:ext cx="8151812" cy="41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2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 последние три года </a:t>
            </a:r>
            <a:r>
              <a:rPr lang="ru-RU" dirty="0" err="1"/>
              <a:t>Prisma</a:t>
            </a:r>
            <a:r>
              <a:rPr lang="ru-RU" dirty="0"/>
              <a:t> претерпела значительные </a:t>
            </a:r>
            <a:r>
              <a:rPr lang="ru-RU" dirty="0" smtClean="0"/>
              <a:t>изменения</a:t>
            </a:r>
            <a:endParaRPr lang="ru-RU" dirty="0"/>
          </a:p>
        </p:txBody>
      </p:sp>
      <p:pic>
        <p:nvPicPr>
          <p:cNvPr id="2050" name="Picture 2" descr="https://habrastorage.org/webt/ti/i3/7n/tii37nbdpw3xpuiza3xea4ob6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68" y="2319208"/>
            <a:ext cx="9161463" cy="453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0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Prisma</a:t>
            </a:r>
            <a:r>
              <a:rPr lang="en-US" dirty="0" smtClean="0"/>
              <a:t> &amp; </a:t>
            </a:r>
            <a:r>
              <a:rPr lang="en-US" dirty="0" err="1" smtClean="0"/>
              <a:t>GraphQL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Prisma</a:t>
            </a:r>
            <a:r>
              <a:rPr lang="ru-RU" dirty="0"/>
              <a:t> — это результат опыта, </a:t>
            </a:r>
            <a:r>
              <a:rPr lang="ru-RU" dirty="0" smtClean="0"/>
              <a:t>приобретённый благодаря экосистеме </a:t>
            </a:r>
            <a:r>
              <a:rPr lang="ru-RU" dirty="0" err="1"/>
              <a:t>GraphQL</a:t>
            </a:r>
            <a:r>
              <a:rPr lang="ru-RU" dirty="0"/>
              <a:t>, и </a:t>
            </a:r>
            <a:r>
              <a:rPr lang="ru-RU" dirty="0" smtClean="0"/>
              <a:t>знаний </a:t>
            </a:r>
            <a:r>
              <a:rPr lang="ru-RU" dirty="0"/>
              <a:t>о слоях данных компаний всех размеров, от небольших </a:t>
            </a:r>
            <a:r>
              <a:rPr lang="ru-RU" dirty="0" err="1"/>
              <a:t>стартапов</a:t>
            </a:r>
            <a:r>
              <a:rPr lang="ru-RU" dirty="0"/>
              <a:t> до крупных предприятий.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Используемая </a:t>
            </a:r>
            <a:r>
              <a:rPr lang="ru-RU" dirty="0"/>
              <a:t>тысячами компаний с момента первого выпуска три года назад, </a:t>
            </a:r>
            <a:r>
              <a:rPr lang="ru-RU" dirty="0" err="1"/>
              <a:t>Prisma</a:t>
            </a:r>
            <a:r>
              <a:rPr lang="ru-RU" dirty="0"/>
              <a:t> прошла боевые испытания и готова к эксплуатации в критически важных приложениях.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4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habrastorage.org/r/w1560/webt/wg/2g/78/wg2g78c58ccx3kyt-miwfbx1i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86" y="1016000"/>
            <a:ext cx="12207186" cy="49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такое этот </a:t>
            </a:r>
            <a:r>
              <a:rPr lang="ru-RU" dirty="0" err="1"/>
              <a:t>GraphQL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tl:dr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err="1"/>
              <a:t>GraphQL</a:t>
            </a:r>
            <a:r>
              <a:rPr lang="ru-RU" dirty="0"/>
              <a:t> это </a:t>
            </a:r>
            <a:r>
              <a:rPr lang="ru-RU" b="1" dirty="0"/>
              <a:t>синтаксис, который описывает как запрашивать данные</a:t>
            </a:r>
            <a:r>
              <a:rPr lang="ru-RU" dirty="0"/>
              <a:t>, и, в основном, используется клиентом для загрузки данных с сервера.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 smtClean="0"/>
              <a:t>GraphQL</a:t>
            </a:r>
            <a:r>
              <a:rPr lang="ru-RU" dirty="0" smtClean="0"/>
              <a:t> </a:t>
            </a:r>
            <a:r>
              <a:rPr lang="ru-RU" dirty="0"/>
              <a:t>имеет три основные характеристики: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клиенту точно указать, какие данные ему нужны.</a:t>
            </a:r>
          </a:p>
          <a:p>
            <a:r>
              <a:rPr lang="ru-RU" dirty="0"/>
              <a:t>Облегчает агрегацию данных из нескольких источников.</a:t>
            </a:r>
          </a:p>
          <a:p>
            <a:r>
              <a:rPr lang="ru-RU" dirty="0"/>
              <a:t>Использует систему типов для описания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61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GraphQL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GraphQL</a:t>
            </a:r>
            <a:r>
              <a:rPr lang="ru-RU" dirty="0"/>
              <a:t> был разработан </a:t>
            </a:r>
            <a:r>
              <a:rPr lang="ru-RU" dirty="0" smtClean="0"/>
              <a:t>в </a:t>
            </a:r>
            <a:r>
              <a:rPr lang="ru-RU" dirty="0" err="1" smtClean="0"/>
              <a:t>Facebook</a:t>
            </a:r>
            <a:r>
              <a:rPr lang="en-US" dirty="0" smtClean="0"/>
              <a:t> </a:t>
            </a:r>
            <a:r>
              <a:rPr lang="ru-RU" dirty="0" smtClean="0"/>
              <a:t>ещё в 2012-ом году, для решения проблем с </a:t>
            </a:r>
            <a:r>
              <a:rPr lang="ru-RU" dirty="0"/>
              <a:t>ограничениями традиционных REST API интерфейсов.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 представьте, что вам нужно отобразить список записей (</a:t>
            </a:r>
            <a:r>
              <a:rPr lang="ru-RU" dirty="0" err="1"/>
              <a:t>posts</a:t>
            </a:r>
            <a:r>
              <a:rPr lang="ru-RU" dirty="0"/>
              <a:t>), и под каждым опубликовать список </a:t>
            </a:r>
            <a:r>
              <a:rPr lang="ru-RU" dirty="0" err="1"/>
              <a:t>лайков</a:t>
            </a:r>
            <a:r>
              <a:rPr lang="ru-RU" dirty="0"/>
              <a:t> (</a:t>
            </a:r>
            <a:r>
              <a:rPr lang="ru-RU" dirty="0" err="1"/>
              <a:t>likes</a:t>
            </a:r>
            <a:r>
              <a:rPr lang="ru-RU" dirty="0"/>
              <a:t>), включая имена пользователей и </a:t>
            </a:r>
            <a:r>
              <a:rPr lang="ru-RU" dirty="0" err="1"/>
              <a:t>аватары</a:t>
            </a:r>
            <a:r>
              <a:rPr lang="ru-RU" dirty="0"/>
              <a:t>. На самом деле, это не сложно, вы просто измените API </a:t>
            </a:r>
            <a:r>
              <a:rPr lang="ru-RU" dirty="0" err="1"/>
              <a:t>posts</a:t>
            </a:r>
            <a:r>
              <a:rPr lang="ru-RU" dirty="0"/>
              <a:t> так, чтобы оно содержало массив </a:t>
            </a:r>
            <a:r>
              <a:rPr lang="ru-RU" dirty="0" err="1"/>
              <a:t>likes</a:t>
            </a:r>
            <a:r>
              <a:rPr lang="ru-RU" dirty="0"/>
              <a:t>, в котором будут объекты-пользователи.</a:t>
            </a:r>
          </a:p>
        </p:txBody>
      </p:sp>
    </p:spTree>
    <p:extLst>
      <p:ext uri="{BB962C8B-B14F-4D97-AF65-F5344CB8AC3E}">
        <p14:creationId xmlns:p14="http://schemas.microsoft.com/office/powerpoint/2010/main" val="197467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habrastorage.org/r/w1560/getpro/habr/post_images/c95/229/afc/c95229afc99cdef3330e0cc8ec8ce4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22757"/>
            <a:ext cx="6911975" cy="635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4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GraphQL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разработке мобильного приложения, оказалось что из-за загрузки дополнительных данных приложение работает медленнее. Так что вам теперь нужно </a:t>
            </a:r>
            <a:r>
              <a:rPr lang="ru-RU" i="1" dirty="0"/>
              <a:t>два</a:t>
            </a:r>
            <a:r>
              <a:rPr lang="ru-RU" dirty="0"/>
              <a:t> </a:t>
            </a:r>
            <a:r>
              <a:rPr lang="ru-RU" dirty="0" err="1"/>
              <a:t>endpoint</a:t>
            </a:r>
            <a:r>
              <a:rPr lang="ru-RU" dirty="0"/>
              <a:t>, один возвращающий записи с лайками, а другой без них.</a:t>
            </a:r>
          </a:p>
          <a:p>
            <a:pPr marL="0" indent="0">
              <a:buNone/>
            </a:pPr>
            <a:r>
              <a:rPr lang="ru-RU" dirty="0" smtClean="0"/>
              <a:t>Добавим </a:t>
            </a:r>
            <a:r>
              <a:rPr lang="ru-RU" dirty="0"/>
              <a:t>ещё один фактор: оказывается, записи хранятся в базе данных </a:t>
            </a:r>
            <a:r>
              <a:rPr lang="ru-RU" dirty="0" err="1"/>
              <a:t>MySQL</a:t>
            </a:r>
            <a:r>
              <a:rPr lang="ru-RU" dirty="0"/>
              <a:t>, а лайки в </a:t>
            </a:r>
            <a:r>
              <a:rPr lang="ru-RU" dirty="0" err="1"/>
              <a:t>Redis</a:t>
            </a:r>
            <a:r>
              <a:rPr lang="ru-RU" dirty="0"/>
              <a:t>! Что же теперь делать</a:t>
            </a:r>
            <a:r>
              <a:rPr lang="ru-RU" dirty="0" smtClean="0"/>
              <a:t>?!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Экстраполируйте этот сценарий на то множество источников данных и клиентских API, с которыми имеет дело </a:t>
            </a:r>
            <a:r>
              <a:rPr lang="ru-RU" dirty="0" err="1"/>
              <a:t>Facebook</a:t>
            </a:r>
            <a:r>
              <a:rPr lang="ru-RU" dirty="0"/>
              <a:t>, и вы поймёте почему старый добрый REST API достиг своего предела.</a:t>
            </a:r>
          </a:p>
        </p:txBody>
      </p:sp>
    </p:spTree>
    <p:extLst>
      <p:ext uri="{BB962C8B-B14F-4D97-AF65-F5344CB8AC3E}">
        <p14:creationId xmlns:p14="http://schemas.microsoft.com/office/powerpoint/2010/main" val="317326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Facebook</a:t>
            </a:r>
            <a:r>
              <a:rPr lang="ru-RU" dirty="0"/>
              <a:t> придумал концептуально простое решение: вместо того, чтобы иметь множество "глупых" </a:t>
            </a:r>
            <a:r>
              <a:rPr lang="ru-RU" dirty="0" err="1"/>
              <a:t>endpoint</a:t>
            </a:r>
            <a:r>
              <a:rPr lang="ru-RU" dirty="0"/>
              <a:t>, лучше иметь один "умный" </a:t>
            </a:r>
            <a:r>
              <a:rPr lang="ru-RU" dirty="0" err="1"/>
              <a:t>endpoint</a:t>
            </a:r>
            <a:r>
              <a:rPr lang="ru-RU" dirty="0"/>
              <a:t>, который будет способен работать со сложными запросами и придавать данным такую форму, какую запрашивает клиент.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Фактически, слой </a:t>
            </a:r>
            <a:r>
              <a:rPr lang="ru-RU" dirty="0" err="1"/>
              <a:t>GraphQL</a:t>
            </a:r>
            <a:r>
              <a:rPr lang="ru-RU" dirty="0"/>
              <a:t> находится между клиентом и одним или несколькими источниками данных; он принимает запросы клиентов и возвращает необходимые данные в соответствии с переданными инструкциями. Запутаны? Время метафор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16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Пользоваться старой REST-моделью это как заказывать пиццу, затем заказывать доставку продуктов, а затем звонить в химчистку, чтобы забрать одежду. Три магазина – три телефонных звонка.</a:t>
            </a:r>
            <a:endParaRPr lang="ru-RU" dirty="0"/>
          </a:p>
        </p:txBody>
      </p:sp>
      <p:pic>
        <p:nvPicPr>
          <p:cNvPr id="6146" name="Picture 2" descr="https://habrastorage.org/r/w1560/getpro/habr/post_images/da9/586/540/da9586540234becd1bd50f04e34beb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15" y="3433762"/>
            <a:ext cx="7620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5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0356-37B7-45E0-A4C0-1EA49ECE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333333"/>
                </a:solidFill>
                <a:effectLst/>
              </a:rPr>
              <a:t>Prisma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BFBB-BAD2-4E2C-B970-50997F7A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Prisma</a:t>
            </a:r>
            <a:r>
              <a:rPr lang="ru-RU" dirty="0"/>
              <a:t> — это ORM нового поколения с открытым исходным кодом для Node.js и </a:t>
            </a:r>
            <a:r>
              <a:rPr lang="ru-RU" dirty="0" err="1"/>
              <a:t>TypeScript</a:t>
            </a:r>
            <a:r>
              <a:rPr lang="ru-RU" dirty="0"/>
              <a:t>. Она состоит из следующих инструментов: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Prisma</a:t>
            </a:r>
            <a:r>
              <a:rPr lang="ru-RU" b="1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 Client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Автогенерируемый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типобезопасный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клиент базы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3"/>
              </a:rPr>
              <a:t>Prisma</a:t>
            </a:r>
            <a:r>
              <a:rPr lang="ru-RU" b="1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 </a:t>
            </a:r>
            <a:r>
              <a:rPr lang="ru-RU" b="1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3"/>
              </a:rPr>
              <a:t>Migrate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Декларативное моделирование данных и миграции с возможностью пользовательского редактирования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4"/>
              </a:rPr>
              <a:t>Prisma</a:t>
            </a:r>
            <a:r>
              <a:rPr lang="ru-RU" b="1" i="0" u="none" strike="noStrike" dirty="0">
                <a:solidFill>
                  <a:srgbClr val="548EAA"/>
                </a:solidFill>
                <a:effectLst/>
                <a:latin typeface="-apple-system"/>
                <a:hlinkClick r:id="rId4"/>
              </a:rPr>
              <a:t> Studio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Современный пользовательский интерфейс для просмотра и редактирования данных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GraphQL</a:t>
            </a:r>
            <a:r>
              <a:rPr lang="ru-RU" dirty="0"/>
              <a:t> похож на личного помощника: вы можете передать ему адреса всех трех мест, а затем просто запрашивать то, что вам нужно («принеси мне мою одежду, большую пиццу и два десятка яиц») и ждать их получения.</a:t>
            </a:r>
            <a:endParaRPr lang="ru-RU" dirty="0"/>
          </a:p>
        </p:txBody>
      </p:sp>
      <p:pic>
        <p:nvPicPr>
          <p:cNvPr id="8194" name="Picture 2" descr="https://habrastorage.org/r/w1560/getpro/habr/post_images/4a9/7b0/503/4a97b0503004e8afb68c107aec6478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154908"/>
            <a:ext cx="7002780" cy="353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7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чего состоит </a:t>
            </a:r>
            <a:r>
              <a:rPr lang="en-US" dirty="0" err="1" smtClean="0"/>
              <a:t>GraphQL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практике </a:t>
            </a:r>
            <a:r>
              <a:rPr lang="ru-RU" dirty="0" err="1"/>
              <a:t>GraphQL</a:t>
            </a:r>
            <a:r>
              <a:rPr lang="ru-RU" dirty="0"/>
              <a:t> API построен на трёх основных строительных блоках: </a:t>
            </a:r>
            <a:endParaRPr lang="en-US" dirty="0" smtClean="0"/>
          </a:p>
          <a:p>
            <a:r>
              <a:rPr lang="ru-RU" dirty="0" smtClean="0"/>
              <a:t>на</a:t>
            </a:r>
            <a:r>
              <a:rPr lang="ru-RU" dirty="0"/>
              <a:t> </a:t>
            </a:r>
            <a:r>
              <a:rPr lang="ru-RU" b="1" dirty="0"/>
              <a:t>схеме</a:t>
            </a:r>
            <a:r>
              <a:rPr lang="ru-RU" dirty="0"/>
              <a:t> (</a:t>
            </a:r>
            <a:r>
              <a:rPr lang="ru-RU" dirty="0" err="1"/>
              <a:t>schema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b="1" dirty="0" smtClean="0"/>
              <a:t>запросах</a:t>
            </a:r>
            <a:r>
              <a:rPr lang="ru-RU" dirty="0"/>
              <a:t> (</a:t>
            </a:r>
            <a:r>
              <a:rPr lang="ru-RU" dirty="0" err="1"/>
              <a:t>queries</a:t>
            </a:r>
            <a:r>
              <a:rPr lang="ru-RU" dirty="0"/>
              <a:t>) </a:t>
            </a:r>
            <a:endParaRPr lang="en-US" dirty="0" smtClean="0"/>
          </a:p>
          <a:p>
            <a:r>
              <a:rPr lang="ru-RU" dirty="0" smtClean="0"/>
              <a:t>и</a:t>
            </a:r>
            <a:r>
              <a:rPr lang="ru-RU" dirty="0"/>
              <a:t> </a:t>
            </a:r>
            <a:r>
              <a:rPr lang="ru-RU" b="1" dirty="0"/>
              <a:t>распознавателях</a:t>
            </a:r>
            <a:r>
              <a:rPr lang="ru-RU" dirty="0"/>
              <a:t> (</a:t>
            </a:r>
            <a:r>
              <a:rPr lang="ru-RU" dirty="0" err="1"/>
              <a:t>resolvers</a:t>
            </a:r>
            <a:r>
              <a:rPr lang="ru-RU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73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i="1" dirty="0" smtClean="0"/>
              <a:t>(</a:t>
            </a:r>
            <a:r>
              <a:rPr lang="ru-RU" sz="2000" i="1" dirty="0" err="1"/>
              <a:t>query</a:t>
            </a:r>
            <a:r>
              <a:rPr lang="ru-RU" sz="2000" i="1" dirty="0"/>
              <a:t> и </a:t>
            </a:r>
            <a:r>
              <a:rPr lang="ru-RU" sz="2000" i="1" dirty="0" err="1"/>
              <a:t>request</a:t>
            </a:r>
            <a:r>
              <a:rPr lang="ru-RU" sz="2000" i="1" dirty="0"/>
              <a:t> одинаково переводится как "запрос". Далее будет </a:t>
            </a:r>
            <a:r>
              <a:rPr lang="ru-RU" sz="2000" i="1" dirty="0" smtClean="0"/>
              <a:t>подразумеваться </a:t>
            </a:r>
            <a:r>
              <a:rPr lang="ru-RU" sz="2000" i="1" dirty="0" err="1" smtClean="0"/>
              <a:t>query</a:t>
            </a:r>
            <a:r>
              <a:rPr lang="en-US" sz="2000" i="1" dirty="0" smtClean="0"/>
              <a:t>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dirty="0"/>
              <a:t>Когда вы о чём-то просите вашего персонального помощника, вы выполняете </a:t>
            </a:r>
            <a:r>
              <a:rPr lang="ru-RU" b="1" dirty="0"/>
              <a:t>запрос</a:t>
            </a:r>
            <a:r>
              <a:rPr lang="ru-RU" dirty="0"/>
              <a:t>. Это выглядит примерно так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Мы объявляем новый запрос при </a:t>
            </a:r>
            <a:r>
              <a:rPr lang="ru-RU" dirty="0" smtClean="0"/>
              <a:t>помощи</a:t>
            </a:r>
            <a:br>
              <a:rPr lang="ru-RU" dirty="0" smtClean="0"/>
            </a:br>
            <a:r>
              <a:rPr lang="ru-RU" dirty="0" smtClean="0"/>
              <a:t>ключевого </a:t>
            </a:r>
            <a:r>
              <a:rPr lang="ru-RU" dirty="0"/>
              <a:t>слова </a:t>
            </a:r>
            <a:r>
              <a:rPr lang="ru-RU" dirty="0" err="1"/>
              <a:t>query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также </a:t>
            </a:r>
            <a:r>
              <a:rPr lang="ru-RU" dirty="0"/>
              <a:t>спрашивая про поле </a:t>
            </a:r>
            <a:r>
              <a:rPr lang="ru-RU" dirty="0" err="1"/>
              <a:t>stuff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32" y="3511789"/>
            <a:ext cx="3586608" cy="25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2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Самое замечательное в запросах </a:t>
            </a:r>
            <a:r>
              <a:rPr lang="ru-RU" dirty="0" err="1"/>
              <a:t>GraphQL</a:t>
            </a:r>
            <a:r>
              <a:rPr lang="ru-RU" dirty="0"/>
              <a:t> является то, что они поддерживают вложенные поля, так что мы можем пойти на один уровень глубже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 можно заметить,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клиенту </a:t>
            </a:r>
            <a:r>
              <a:rPr lang="ru-RU" dirty="0"/>
              <a:t>при формировании запроса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 </a:t>
            </a:r>
            <a:r>
              <a:rPr lang="ru-RU" dirty="0"/>
              <a:t>нужно знать откуда поступают данные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Он </a:t>
            </a:r>
            <a:r>
              <a:rPr lang="ru-RU" dirty="0"/>
              <a:t>просто спрашивает о них,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 </a:t>
            </a:r>
            <a:r>
              <a:rPr lang="ru-RU" dirty="0"/>
              <a:t>сервер </a:t>
            </a:r>
            <a:r>
              <a:rPr lang="ru-RU" dirty="0" err="1"/>
              <a:t>GraphQL</a:t>
            </a:r>
            <a:r>
              <a:rPr lang="ru-RU" dirty="0"/>
              <a:t> заботится об остальном.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630" y="2691200"/>
            <a:ext cx="2953810" cy="37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4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стоит отметить, что поля запроса могут быть </a:t>
            </a:r>
            <a:r>
              <a:rPr lang="ru-RU" b="1" dirty="0"/>
              <a:t>массивами</a:t>
            </a:r>
            <a:r>
              <a:rPr lang="ru-RU" dirty="0"/>
              <a:t>. Например вот общий шаблон запроса списка сообщений: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8" y="2742058"/>
            <a:ext cx="5486671" cy="38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42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Поля </a:t>
            </a:r>
            <a:r>
              <a:rPr lang="ru-RU" dirty="0"/>
              <a:t>запроса также могут содержать аргументы. Например, если необходимо отобразить конкретный пост, можно добавить аргумент </a:t>
            </a:r>
            <a:r>
              <a:rPr lang="ru-RU" dirty="0" err="1"/>
              <a:t>id</a:t>
            </a:r>
            <a:r>
              <a:rPr lang="ru-RU" dirty="0"/>
              <a:t> к полю </a:t>
            </a:r>
            <a:r>
              <a:rPr lang="ru-RU" dirty="0" err="1"/>
              <a:t>post</a:t>
            </a:r>
            <a:r>
              <a:rPr lang="ru-RU" dirty="0"/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15" y="2702051"/>
            <a:ext cx="5249485" cy="3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2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Наконец, если нужно сделать аргумент </a:t>
            </a:r>
            <a:r>
              <a:rPr lang="ru-RU" dirty="0" err="1"/>
              <a:t>id</a:t>
            </a:r>
            <a:r>
              <a:rPr lang="ru-RU" dirty="0"/>
              <a:t> динамическим, можно определить переменную, а затем использовать её в запросе (обратите внимание, также мы сделали запрос именованным):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64" y="3020196"/>
            <a:ext cx="4438876" cy="35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82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pic>
        <p:nvPicPr>
          <p:cNvPr id="13314" name="Picture 2" descr="https://habrastorage.org/r/w1560/getpro/habr/post_images/b2c/fba/f1e/b2cfbaf1e03dbf478fc1214f96f7367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8194"/>
            <a:ext cx="7620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24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того чтобы лучше понять как это работает, можем воспользоваться </a:t>
            </a:r>
            <a:r>
              <a:rPr lang="en-US" dirty="0" err="1" smtClean="0"/>
              <a:t>GraphQL</a:t>
            </a:r>
            <a:r>
              <a:rPr lang="en-US" dirty="0" smtClean="0"/>
              <a:t> Explorer’</a:t>
            </a:r>
            <a:r>
              <a:rPr lang="ru-RU" dirty="0" smtClean="0"/>
              <a:t>ом на примере уже готового приложения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is-web-y23-lecture-6.herokuapp.com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50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внимание, когда </a:t>
            </a:r>
            <a:r>
              <a:rPr lang="ru-RU" dirty="0" smtClean="0"/>
              <a:t>мы открываем </a:t>
            </a:r>
            <a:r>
              <a:rPr lang="en-US" dirty="0" smtClean="0"/>
              <a:t>Explorer </a:t>
            </a:r>
            <a:r>
              <a:rPr lang="ru-RU" dirty="0" smtClean="0"/>
              <a:t>автоматически </a:t>
            </a:r>
            <a:r>
              <a:rPr lang="ru-RU" dirty="0"/>
              <a:t>предлагает вам возможные имена полей, полученные при помощи </a:t>
            </a:r>
            <a:r>
              <a:rPr lang="ru-RU" dirty="0" err="1"/>
              <a:t>GraphQL</a:t>
            </a:r>
            <a:r>
              <a:rPr lang="ru-RU" dirty="0"/>
              <a:t> </a:t>
            </a:r>
            <a:r>
              <a:rPr lang="en-US" dirty="0" smtClean="0"/>
              <a:t>API Introspection.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1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8849-49D9-430E-A39B-FD87F42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5FE1B9-3AE0-4492-ACF3-2EF29FB53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70" y="1825625"/>
            <a:ext cx="87928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3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Даже самый лучший в мире личный помощник не сможет принести ваши вещи из химчистки если вы не дадите ему адрес.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Подобным образом, сервер </a:t>
            </a:r>
            <a:r>
              <a:rPr lang="ru-RU" dirty="0" err="1"/>
              <a:t>GraphQL</a:t>
            </a:r>
            <a:r>
              <a:rPr lang="ru-RU" dirty="0"/>
              <a:t> не может знать что делать с входящим запросом, если ему не объяснить при помощи </a:t>
            </a:r>
            <a:r>
              <a:rPr lang="ru-RU" b="1" dirty="0"/>
              <a:t>распознавателя</a:t>
            </a:r>
            <a:r>
              <a:rPr lang="ru-RU" dirty="0"/>
              <a:t> (</a:t>
            </a:r>
            <a:r>
              <a:rPr lang="ru-RU" b="1" dirty="0" err="1"/>
              <a:t>resolver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27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Используя распознаватель </a:t>
            </a:r>
            <a:r>
              <a:rPr lang="ru-RU" dirty="0" err="1"/>
              <a:t>GraphQL</a:t>
            </a:r>
            <a:r>
              <a:rPr lang="ru-RU" dirty="0"/>
              <a:t> понимает, как и где получить данные, соответствующие запрашиваемому полю. К примеру, распознаватель для поля </a:t>
            </a:r>
            <a:r>
              <a:rPr lang="ru-RU" b="1" dirty="0"/>
              <a:t>запись</a:t>
            </a:r>
            <a:r>
              <a:rPr lang="ru-RU" dirty="0"/>
              <a:t> может выглядеть вот </a:t>
            </a:r>
            <a:r>
              <a:rPr lang="ru-RU" dirty="0" smtClean="0"/>
              <a:t>так: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25" y="3272686"/>
            <a:ext cx="6641490" cy="28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49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помещаем наш распознаватель в раздел </a:t>
            </a:r>
            <a:r>
              <a:rPr lang="ru-RU" dirty="0" err="1"/>
              <a:t>Query</a:t>
            </a:r>
            <a:r>
              <a:rPr lang="ru-RU" dirty="0"/>
              <a:t> потому что мы хотим получать запись (</a:t>
            </a:r>
            <a:r>
              <a:rPr lang="ru-RU" dirty="0" err="1"/>
              <a:t>post</a:t>
            </a:r>
            <a:r>
              <a:rPr lang="ru-RU" dirty="0"/>
              <a:t>) в корне ответа. Но также мы можем создать распознаватели для подполей, как например для поля </a:t>
            </a:r>
            <a:r>
              <a:rPr lang="ru-RU" dirty="0" err="1"/>
              <a:t>author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74" y="3060202"/>
            <a:ext cx="5501906" cy="3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88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 что ваши распознаватели не ограничены в количестве возвращаемых объектов. К примеру, вы захотите добавить поле </a:t>
            </a:r>
            <a:r>
              <a:rPr lang="ru-RU" dirty="0" err="1"/>
              <a:t>commentsCount</a:t>
            </a:r>
            <a:r>
              <a:rPr lang="ru-RU" dirty="0"/>
              <a:t> к объекту </a:t>
            </a:r>
            <a:r>
              <a:rPr lang="ru-RU" dirty="0" err="1"/>
              <a:t>Post</a:t>
            </a:r>
            <a:r>
              <a:rPr lang="ru-RU" dirty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28" y="3252650"/>
            <a:ext cx="7387912" cy="31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0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 что ваши распознаватели не ограничены в количестве возвращаемых объектов. К примеру, вы захотите добавить поле </a:t>
            </a:r>
            <a:r>
              <a:rPr lang="ru-RU" dirty="0" err="1"/>
              <a:t>commentsCount</a:t>
            </a:r>
            <a:r>
              <a:rPr lang="ru-RU" dirty="0"/>
              <a:t> к объекту </a:t>
            </a:r>
            <a:r>
              <a:rPr lang="ru-RU" dirty="0" err="1"/>
              <a:t>Post</a:t>
            </a:r>
            <a:r>
              <a:rPr lang="ru-RU" dirty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28" y="3252650"/>
            <a:ext cx="7387912" cy="31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0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Ключевое понятие здесь то, что схема запроса </a:t>
            </a:r>
            <a:r>
              <a:rPr lang="ru-RU" dirty="0" err="1"/>
              <a:t>GraphQL</a:t>
            </a:r>
            <a:r>
              <a:rPr lang="ru-RU" dirty="0"/>
              <a:t> и структура вашей базы данных никак не связаны. Другими словами, в базе данных может не существовать полей </a:t>
            </a:r>
            <a:r>
              <a:rPr lang="ru-RU" dirty="0" err="1"/>
              <a:t>author</a:t>
            </a:r>
            <a:r>
              <a:rPr lang="ru-RU" dirty="0"/>
              <a:t> или </a:t>
            </a:r>
            <a:r>
              <a:rPr lang="ru-RU" dirty="0" err="1"/>
              <a:t>commentsCount</a:t>
            </a:r>
            <a:r>
              <a:rPr lang="ru-RU" dirty="0"/>
              <a:t>, но мы можем "симулировать" их благодаря силе распознавателей.</a:t>
            </a:r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было показано выше, вы можете писать любой код внутри распознавателя. Так что вы можете изменять содержимое базы данных; такие распознаватели называют изменяющими (</a:t>
            </a:r>
            <a:r>
              <a:rPr lang="ru-RU" dirty="0" err="1"/>
              <a:t>mutation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Посмотреть работу мутаций можно так же на примере ранее показанного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323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(</a:t>
            </a:r>
            <a:r>
              <a:rPr lang="en-US" dirty="0"/>
              <a:t>schema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Всё взаимодействие становится возможным </a:t>
            </a:r>
            <a:r>
              <a:rPr lang="ru-RU" dirty="0"/>
              <a:t>благодаря типизированной схеме данных </a:t>
            </a:r>
            <a:r>
              <a:rPr lang="ru-RU" dirty="0" err="1"/>
              <a:t>GraphQL</a:t>
            </a:r>
            <a:r>
              <a:rPr lang="ru-RU" dirty="0"/>
              <a:t>. 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ru-RU" dirty="0"/>
              <a:t>Я призываю вас заглянуть в </a:t>
            </a:r>
            <a:r>
              <a:rPr lang="ru-RU" dirty="0">
                <a:hlinkClick r:id="rId3"/>
              </a:rPr>
              <a:t>документацию </a:t>
            </a:r>
            <a:r>
              <a:rPr lang="ru-RU" dirty="0" err="1">
                <a:hlinkClick r:id="rId3"/>
              </a:rPr>
              <a:t>GraphQL</a:t>
            </a:r>
            <a:r>
              <a:rPr lang="ru-RU" dirty="0">
                <a:hlinkClick r:id="rId3"/>
              </a:rPr>
              <a:t> </a:t>
            </a:r>
            <a:r>
              <a:rPr lang="ru-RU" i="1" dirty="0">
                <a:hlinkClick r:id="rId3"/>
              </a:rPr>
              <a:t>(</a:t>
            </a:r>
            <a:r>
              <a:rPr lang="ru-RU" i="1" dirty="0" err="1">
                <a:hlinkClick r:id="rId3"/>
              </a:rPr>
              <a:t>англ</a:t>
            </a:r>
            <a:r>
              <a:rPr lang="ru-RU" i="1" dirty="0">
                <a:hlinkClick r:id="rId3"/>
              </a:rPr>
              <a:t>)</a:t>
            </a:r>
            <a:r>
              <a:rPr lang="ru-RU" dirty="0"/>
              <a:t>, если вы хотите узнать </a:t>
            </a:r>
            <a:r>
              <a:rPr lang="ru-RU" dirty="0" smtClean="0"/>
              <a:t>больше.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 пока что просто создадим готовую схему на основе той, что уже описана в приложении.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www.prisma.io/docs/concepts/components/prisma-schema/generators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14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Исходники приложения: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github.com/Nditah/node-graphql-lesson-04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22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49A7-4351-4993-8007-14DF1589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 – </a:t>
            </a:r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5BFF-68DD-49D0-AF5A-910DC64E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Работа с базами данных — одна из самых сложных областей разработки приложений. Моделирование данных, миграция схем и написание запросов к базе данных — это задачи, с которыми разработчики приложений сталкиваются каждый день.</a:t>
            </a: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Слоган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Prisma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звучит следующим образом:</a:t>
            </a:r>
          </a:p>
          <a:p>
            <a:pPr marL="0" indent="0">
              <a:buNone/>
            </a:pPr>
            <a:r>
              <a:rPr lang="ru-RU" b="0" i="0" u="sng" dirty="0">
                <a:solidFill>
                  <a:srgbClr val="111111"/>
                </a:solidFill>
                <a:effectLst/>
                <a:latin typeface="-apple-system"/>
              </a:rPr>
              <a:t>Разработчики приложений должны думать о данных, а не о SQL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361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A1F3-64BD-47A7-AD8E-4EF6D012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Моделирование данных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rgbClr val="111111"/>
                </a:solidFill>
                <a:latin typeface="+mn-lt"/>
              </a:rPr>
              <a:t>S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chema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3AF71-6C5D-4B67-91FF-65B02A416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193" y="1825625"/>
            <a:ext cx="6503613" cy="4351338"/>
          </a:xfrm>
        </p:spPr>
      </p:pic>
    </p:spTree>
    <p:extLst>
      <p:ext uri="{BB962C8B-B14F-4D97-AF65-F5344CB8AC3E}">
        <p14:creationId xmlns:p14="http://schemas.microsoft.com/office/powerpoint/2010/main" val="26890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A1F3-64BD-47A7-AD8E-4EF6D012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Моделирование данных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rgbClr val="111111"/>
                </a:solidFill>
                <a:latin typeface="+mn-lt"/>
              </a:rPr>
              <a:t>S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chema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E4D7E-5281-4191-AF80-DA8170EA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Каждая из этих моделей описывает таблицу в соответствующей базе данных и служит основой для сгенерированного доступа к данным с API, предоставляемого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Client. </a:t>
            </a:r>
            <a:r>
              <a:rPr lang="ru-RU" b="0" i="0" dirty="0">
                <a:effectLst/>
                <a:latin typeface="-apple-system"/>
              </a:rPr>
              <a:t>В </a:t>
            </a:r>
            <a:r>
              <a:rPr lang="en-US" dirty="0">
                <a:latin typeface="-apple-system"/>
              </a:rPr>
              <a:t>WebStorm </a:t>
            </a:r>
            <a:r>
              <a:rPr lang="ru-RU" dirty="0">
                <a:latin typeface="-apple-system"/>
              </a:rPr>
              <a:t>существует</a:t>
            </a:r>
            <a:r>
              <a:rPr lang="ru-RU" b="0" i="0" u="none" strike="noStrike" dirty="0">
                <a:effectLst/>
                <a:latin typeface="-apple-system"/>
              </a:rPr>
              <a:t> расширение </a:t>
            </a:r>
            <a:r>
              <a:rPr lang="ru-RU" b="0" i="0" u="none" strike="noStrike" dirty="0" err="1">
                <a:effectLst/>
                <a:latin typeface="-apple-system"/>
              </a:rPr>
              <a:t>Prisma</a:t>
            </a:r>
            <a:r>
              <a:rPr lang="ru-RU" u="none" strike="noStrike" dirty="0">
                <a:latin typeface="-apple-system"/>
              </a:rPr>
              <a:t>, которое </a:t>
            </a:r>
            <a:r>
              <a:rPr lang="ru-RU" b="0" i="0" dirty="0">
                <a:effectLst/>
                <a:latin typeface="-apple-system"/>
              </a:rPr>
              <a:t>предоставляет подсветку с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интаксиса,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автодополнение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быстрые исправления и множество других возможностей, чтобы сделать моделирование данных волшебным и приятным занятием ✨.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FD22-C23C-4743-A52D-837C66E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Миграция баз данных с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Migrate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9F6C-BF9D-47F7-98A8-24691431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Migrate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преобразует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schema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 SQL, необходимый для создания и изменения таблиц в вашей базе данных. Его можно запустить команду 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prisma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migrate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из API 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Prisma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 CLI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Далее представлены сгенерированные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SQL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схемы согласно установленному поставщику данных в конфигурации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Prisma.</a:t>
            </a: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Рассмотрим на примере диалекта </a:t>
            </a:r>
            <a:r>
              <a:rPr lang="en-US" dirty="0" err="1">
                <a:solidFill>
                  <a:srgbClr val="111111"/>
                </a:solidFill>
                <a:latin typeface="-apple-system"/>
              </a:rPr>
              <a:t>Postgre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SQL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465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FD22-C23C-4743-A52D-837C66E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Миграция баз данных с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Migrate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828D20-6494-427B-B450-5A23A1E86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72638" cy="270547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8710-CAA2-4B73-9315-A6870BA4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25" y="1798644"/>
            <a:ext cx="2819794" cy="2124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C0FC55-019B-4865-9B69-87A77917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447" y="4604928"/>
            <a:ext cx="679227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13AB-0A4C-4E7B-861F-5238E5A3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объектов в </a:t>
            </a:r>
            <a:r>
              <a:rPr lang="en-US" dirty="0"/>
              <a:t>Prisma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E57B-C308-42FB-A086-68F0DCE1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Основным преимуществом работы с </a:t>
            </a:r>
            <a:r>
              <a:rPr lang="ru-RU" dirty="0" err="1"/>
              <a:t>Prisma</a:t>
            </a:r>
            <a:r>
              <a:rPr lang="ru-RU" dirty="0"/>
              <a:t> Client является то, что он позволяет разработчикам мыслить объектами и поэтому предлагает привычный и естественный способ рассуждать о своих данных.</a:t>
            </a: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Prisma</a:t>
            </a:r>
            <a:r>
              <a:rPr lang="ru-RU" dirty="0"/>
              <a:t> Client нет концепции экземпляров модели. Вместо этого он помогает сформировать запросы к базе данных, которые всегда возвращают простые объекты JavaScript. Благодаря генерируемым типам вы получаете автозаполнение и для этих запросов.</a:t>
            </a:r>
          </a:p>
          <a:p>
            <a:pPr marL="0" indent="0">
              <a:buNone/>
            </a:pPr>
            <a:r>
              <a:rPr lang="ru-RU" dirty="0"/>
              <a:t>Также в качестве бонуса для разработчиков </a:t>
            </a:r>
            <a:r>
              <a:rPr lang="ru-RU" dirty="0" err="1"/>
              <a:t>TypeScript</a:t>
            </a:r>
            <a:r>
              <a:rPr lang="ru-RU" dirty="0"/>
              <a:t>: Все результаты запросов </a:t>
            </a:r>
            <a:r>
              <a:rPr lang="ru-RU" dirty="0" err="1"/>
              <a:t>Prisma</a:t>
            </a:r>
            <a:r>
              <a:rPr lang="ru-RU" dirty="0"/>
              <a:t> Client полностью типизированы. Фактически, </a:t>
            </a:r>
            <a:r>
              <a:rPr lang="ru-RU" dirty="0" err="1"/>
              <a:t>Prisma</a:t>
            </a:r>
            <a:r>
              <a:rPr lang="ru-RU" dirty="0"/>
              <a:t> обеспечивает самые сильные гарантии безопасности типов среди всех ORM на </a:t>
            </a:r>
            <a:r>
              <a:rPr lang="ru-RU" dirty="0" err="1"/>
              <a:t>TypeScript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6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1420</Words>
  <Application>Microsoft Office PowerPoint</Application>
  <PresentationFormat>Широкоэкранный</PresentationFormat>
  <Paragraphs>107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Fira Sans</vt:lpstr>
      <vt:lpstr>Office Theme</vt:lpstr>
      <vt:lpstr>Обзор на GraphQL и Prisma</vt:lpstr>
      <vt:lpstr>Prisma</vt:lpstr>
      <vt:lpstr>Prisma</vt:lpstr>
      <vt:lpstr>Prisma – зачем?</vt:lpstr>
      <vt:lpstr>Моделирование данных в Prisma Schema</vt:lpstr>
      <vt:lpstr>Моделирование данных в Prisma Schema</vt:lpstr>
      <vt:lpstr>Миграция баз данных с Prisma Migrate</vt:lpstr>
      <vt:lpstr>Миграция баз данных с Prisma Migrate</vt:lpstr>
      <vt:lpstr>Генерация объектов в Prisma</vt:lpstr>
      <vt:lpstr>Prisma Studio</vt:lpstr>
      <vt:lpstr>Prisma</vt:lpstr>
      <vt:lpstr>Prisma &amp; GraphQL</vt:lpstr>
      <vt:lpstr>Презентация PowerPoint</vt:lpstr>
      <vt:lpstr>Что же такое этот GraphQL?</vt:lpstr>
      <vt:lpstr>Задача GraphQL</vt:lpstr>
      <vt:lpstr>Презентация PowerPoint</vt:lpstr>
      <vt:lpstr>Задача GraphQL</vt:lpstr>
      <vt:lpstr>Решение</vt:lpstr>
      <vt:lpstr>Решение</vt:lpstr>
      <vt:lpstr>Решение</vt:lpstr>
      <vt:lpstr>Из чего состоит GraphQL</vt:lpstr>
      <vt:lpstr>Запросы (queries)</vt:lpstr>
      <vt:lpstr>Запросы (queries)</vt:lpstr>
      <vt:lpstr>Запросы (queries)</vt:lpstr>
      <vt:lpstr>Запросы (queries)</vt:lpstr>
      <vt:lpstr>Запросы (queries)</vt:lpstr>
      <vt:lpstr>Запросы (queries)</vt:lpstr>
      <vt:lpstr>Запросы (queries)</vt:lpstr>
      <vt:lpstr>Запросы (queries)</vt:lpstr>
      <vt:lpstr>Распознаватели (resolvers)</vt:lpstr>
      <vt:lpstr>Распознаватели (resolvers)</vt:lpstr>
      <vt:lpstr>Распознаватели (resolvers)</vt:lpstr>
      <vt:lpstr>Распознаватели (resolvers)</vt:lpstr>
      <vt:lpstr>Распознаватели (resolvers)</vt:lpstr>
      <vt:lpstr>Распознаватели (resolvers)</vt:lpstr>
      <vt:lpstr>Схема (schema)</vt:lpstr>
      <vt:lpstr>Исходники приложения: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на GraphQL и Prisma</dc:title>
  <dc:creator>XMagicAdmin</dc:creator>
  <cp:lastModifiedBy>Nobody</cp:lastModifiedBy>
  <cp:revision>12</cp:revision>
  <dcterms:created xsi:type="dcterms:W3CDTF">2022-03-13T17:48:37Z</dcterms:created>
  <dcterms:modified xsi:type="dcterms:W3CDTF">2022-03-13T21:00:55Z</dcterms:modified>
</cp:coreProperties>
</file>