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MagicAdmin" initials="X" lastIdx="1" clrIdx="0">
    <p:extLst>
      <p:ext uri="{19B8F6BF-5375-455C-9EA6-DF929625EA0E}">
        <p15:presenceInfo xmlns:p15="http://schemas.microsoft.com/office/powerpoint/2012/main" userId="XMagic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D303-51A2-4F50-9C26-0BDAB8608AE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5F752-B3C8-44FE-97CB-A961F254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https://coderlessons.com/tutorials/kachestvo-programmnogo-obespecheniia/uznaite-soapui/soapui-wsdl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5F752-B3C8-44FE-97CB-A961F2544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DD6A-7ABD-42DB-9814-F8857180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A8731-EB28-465E-93EA-69B6C391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E83D-B9B8-4B85-BAA4-6B800536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F050-9321-4D50-ADA0-8DC463C0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6C2D-3C7A-4950-A1E4-DACC49EA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54F-B970-4FDB-BAC8-24F42913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EA3E-90CC-416A-AA94-98FF73598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58F7-08CF-41B8-8EB1-6ECF780B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3170-ABA0-4A68-ADAA-E86D59D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58-F3FB-4B13-B027-B335EFD1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E5F63-2F20-4F79-8739-C3A885ADD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6A81-E5A9-4E2C-915C-892BC3C1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EB23-45FB-4DA8-8F5B-D82FF1D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889F-A9BF-4811-83A5-C8BD8D00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7D0B-F368-4EA5-B243-FE1F989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1EE-94CD-4137-9062-4ED122BE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EBA2-E6DE-4A7D-A2B3-16688F9F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06EE-E48D-4644-87DD-5FA31E68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7926-600F-46C9-999C-BDF019B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E128-A2B1-47EE-BC16-6F421D14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4DE6-C193-465F-82AC-F3BF16A0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BE4B-AC39-4F15-B541-B1DEF187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3E9-11B7-41EE-BC43-07906330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17A9-9D0D-4431-8559-67B732B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8004-BD12-4AC9-B3E6-B266D9D6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03BE-9AC4-4F51-8C9B-3292BEA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A3F1-D36A-47E7-940B-3AA28C636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B13EA-A9BD-4B90-AFD4-9BE76646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10EB4-AFB2-4D36-BC0C-DA3A5E1A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180E-4DCB-40B9-8810-DDE38947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10CDB-6097-42F8-A173-EE00F03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25AB-FA9C-4F07-A977-E647F5C4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5717E-A646-42F5-8EC2-851B4AE0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C8409-C588-4195-9547-B0ECBF3E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6CACA-0BC5-459E-9428-7CD2529D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ABA8B-B08B-44F5-A850-2D5E4BFAF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D1EB3-9D31-4371-BD04-D036818F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99692-4969-4A74-8301-E9AADE3F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33E5-E632-4BEA-B5BC-DAAFD022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7A10-80A0-4AB5-AEBB-8645D2E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B0C16-AA97-4E55-8331-71575F7C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A244-DE91-4D8A-8D00-B9D3AFB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2145D-3764-4272-B848-2DA71A9B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A9FF4-52E0-4022-B8DC-2C7A9445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3FDD2-5259-4E16-B366-B91CF747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52BE3-8B02-4000-BC7C-CA570EBC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515E-6AEC-4078-9F1D-7228BB54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8343-EC24-4C07-BF8B-B87067B2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C75F-2F1E-4177-A63C-EF8A1C0C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6A0A-439D-451E-BC72-EFCFA6A5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D9CB2-7E85-4779-BC9D-90BE43FD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D355-F2E3-4E95-BEB5-83D37BD1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0B7D-72B1-4E62-89DA-8EB06E4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0A30A-C3A6-49EA-8AE8-88F86E964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49137-4A64-4C06-9A3C-B9DAC710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2A1F-B2F0-4097-9E77-DE21E303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2613-4968-42F1-B0DC-01AEA542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55259-CF1E-498A-8640-FFC4546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87AA2-B17E-44EF-A966-861A2593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A3A89-4E51-478D-8733-FB371AB1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4E28-3116-40ED-81DB-7B34C04D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0D56-4809-4321-A403-C4CD4318095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3496-2D06-4BE8-A53B-6EE4BFC6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C45F-B1F4-4374-8E1C-E8259F9FC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483D-A528-4CA9-AEF1-A9D20D2B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overview#what-are-protocol-buff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I/OpenAPI-Specific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etstore.swagger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gger-api/swagger-ui" TargetMode="External"/><Relationship Id="rId2" Type="http://schemas.openxmlformats.org/officeDocument/2006/relationships/hyperlink" Target="http://editor.swagger.io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tstore.swagger.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eveloper/watson/documentation" TargetMode="External"/><Relationship Id="rId2" Type="http://schemas.openxmlformats.org/officeDocument/2006/relationships/hyperlink" Target="https://reverb.com/swagger#/artic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intermedia.com/api/spec/calling/index.html" TargetMode="External"/><Relationship Id="rId4" Type="http://schemas.openxmlformats.org/officeDocument/2006/relationships/hyperlink" Target="https://developers.themoviedb.org/3/account/get-account-detai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-RPC" TargetMode="External"/><Relationship Id="rId2" Type="http://schemas.openxmlformats.org/officeDocument/2006/relationships/hyperlink" Target="https://en.wikipedia.org/wiki/XML-RP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4079-EF12-44BA-978C-3E7C72845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</a:t>
            </a:r>
            <a:r>
              <a:rPr lang="en-US" dirty="0"/>
              <a:t>API </a:t>
            </a:r>
            <a:r>
              <a:rPr lang="ru-RU" dirty="0"/>
              <a:t>и сопроводительная документация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83897-6BD6-4EF0-90C8-EDA49C34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10BB-5A9A-4A34-96A4-69FAC54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gRPC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95CE-08BA-4108-8B72-B624B782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gRPC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- это веб-службы, аналогичные API на основе RPC, в которых веб-служба вызывает функцию или выполняет процедуру на удаленном сервере; однако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gRPC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использует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буферы протокола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(указанные в файлах .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proto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а не XML или JSON в качестве формата обмена сообщениями. Буфер протокола позволяет определять структуру данных и способ преобразования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сериализации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 данных, которые будут использованы принимающим сервером. Буферы протокола легче и эффективнее, чем XML. API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gRPC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были разработаны Google и опубликованы как платформа с открытым исходным кодом.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E53-2165-4E8E-835C-6EE79B02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REST 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9BD7-8A91-4337-B54C-54ADA62A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REST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Representational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State Transfer) - это веб-сервисы, которые позволяют отправлять запросы к ресурсам по URL-путям. Указывается операция, которую необходимо выполнить, с помощью пути (например, GET, CREATE, DELETE). Как и в случае с другими API веб-служб, запросы и ответы передаются через HTTP через Интернет, и серверы, принимающие запросы, не зависят от языка запроса (необязательно, чтобы он был определенным языком программирования). Ответы обычно возвращаются в формате JSON или XML. API REST имеют много разных путей (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Endpoints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 с различными параметрами, которые можно настраивать для определения желаемых результатов.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876-C862-4A40-B48F-B01E8DCE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GraphQL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F14C-DE8A-4CA2-A526-6253184E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GraphQL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API - это веб-сервисы, разработанные Facebook, которые позволяют пользователям динамически запрашивать результаты, которые им нужны, по одному пути (конечной точке).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GraphQL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устраняет необходимость в нескольких URL-запросах или другой пост-фильтрации возвращаемых результатов, для получения нужного результата. Запрос извлекает только необходимые данные, что позволяет сделать запрос и ответ быстрым и конкретным.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8FBE-734A-4931-B254-6960EE6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API 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голосовых помощников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5D96-6838-4CEF-AC95-0E0F4CB9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Такие API использует, например,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Яндекс.Станция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b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Эти API создаются в облаке и вызываются на основе обработки голосовых команд на языке пользователей. Это тот случай, когда API работают за кулисами в облаке, и разработчики создают код (такой как лямбда-функция - облачные вычисления), который обрабатывает входящие запросы, отправленные из API голосового помощника.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1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154E-1802-45FB-BA96-8E2B2C1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Потребность в документации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E904-C293-45A1-8CAC-5B66129C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Несмотря на разнообразие API, определяющей характеристикой почти всей документации для разработчиков является то, что она включает документирование </a:t>
            </a:r>
            <a:r>
              <a:rPr lang="ru-RU" b="0" i="1" dirty="0">
                <a:solidFill>
                  <a:srgbClr val="333333"/>
                </a:solidFill>
                <a:effectLst/>
                <a:latin typeface="Helvetica Neue"/>
              </a:rPr>
              <a:t>какого-то типа API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. Вот почему «документация по API» и «документация для разработчиков» используются как синонимы. API облегчают жизнь разработчикам (которые используют API), потому что API выполняют функции или другие задачи более эффективными способами.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AA3BB8-340D-49E3-8D0A-F75C1646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8574"/>
            <a:ext cx="7287642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F95B-5679-4A74-B8A9-C160605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Потребность в документации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7DC-120B-47D0-A1FB-020C1621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Опрос показал, что полная и точная документация играет огромную роль для разработчиков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348-7D0E-461E-B4C3-C4548C9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F15D-0E29-4930-8960-5108C2A6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поддержка документации">
            <a:extLst>
              <a:ext uri="{FF2B5EF4-FFF2-40B4-BE49-F238E27FC236}">
                <a16:creationId xmlns:a16="http://schemas.microsoft.com/office/drawing/2014/main" id="{584831C5-C946-4793-BEAE-963BFEF9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11506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4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2E22-8C13-453C-A36D-9138D468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REST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Representational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State Transfer) использует HTTP в качестве протокола передачи данных для запросов и ответов. Однако, в отличие от SOAP, REST является архитектурным стилем, а не стандартным протоколом. Вот почему REST API иногда называют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RESTful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API - REST - это общий стиль, которому следует API.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API-интерфейс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RESTful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может не соответствовать всем официальным характеристикам REST, указанным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доктором Роем Филдингом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, который впервые описал эту модель. Следовательно, API являются «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RESTful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» или «REST-подобными». (Некоторые разработчики настаивают на использовании термина «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RESTful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», когда API не соответствует всем характеристикам REST, но большинство людей просто называют их «REST API»)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0A0D-095A-468B-A9DA-CD3FE6D9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C88B-8C55-48DC-AAF0-DCD58625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В архитектурном стиле нет ограничений XML в качестве формата сообщения. API REST могут использовать любой формат сообщений, который хотят использовать разработчики API, включая XML, JSON,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Atom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, RSS, CSV, HTML и другие.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Несмотря на разнообразие параметров формата сообщений, большинство API REST используют JSON (нотацию объектов JavaScript) в качестве формата сообщений по умолчанию. Они используют JSON, потому что он обеспечивает легкий, простой и более гибкий формат сообщений, который увеличивает скорость связи. Облегченная природа JSON также позволяет выполнять сценарии мобильной разработки и легок для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парсинга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в Интернете с помощью JavaScript.</a:t>
            </a:r>
          </a:p>
        </p:txBody>
      </p:sp>
    </p:spTree>
    <p:extLst>
      <p:ext uri="{BB962C8B-B14F-4D97-AF65-F5344CB8AC3E}">
        <p14:creationId xmlns:p14="http://schemas.microsoft.com/office/powerpoint/2010/main" val="12859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BEF-7736-478F-B959-C3CA97F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C4D6-1460-443F-910E-D8E0C437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API (Application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programming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interface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контракт, который предоставляет программа. «Ко мне можно обращаться так и так, я обязуюсь делать то и это».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переводить на русский, это было бы слово «договор». Договор между двумя сторонами, как договор на покупку машины:</a:t>
            </a:r>
            <a:br>
              <a:rPr lang="ru-RU" dirty="0"/>
            </a:br>
            <a:endParaRPr lang="en-US" dirty="0"/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обязанности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покупателя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— внести такую то сумму,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обязанность продавца — выдать машину.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4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1F75-F6EE-4615-ACBB-8A792C32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6263-4CDA-46D8-BFE8-D6CC9F78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ED1951"/>
                </a:solidFill>
                <a:effectLst/>
                <a:latin typeface="Helvetica Neue"/>
              </a:rPr>
              <a:t>REST фокусируется на ресурсах, доступ к которым осуществляется </a:t>
            </a:r>
            <a:r>
              <a:rPr lang="ru-RU" dirty="0">
                <a:solidFill>
                  <a:srgbClr val="ED1951"/>
                </a:solidFill>
                <a:latin typeface="Helvetica Neue"/>
              </a:rPr>
              <a:t>по</a:t>
            </a:r>
            <a:r>
              <a:rPr lang="ru-RU" b="0" i="0" dirty="0">
                <a:solidFill>
                  <a:srgbClr val="ED1951"/>
                </a:solidFill>
                <a:effectLst/>
                <a:latin typeface="Helvetica Neue"/>
              </a:rPr>
              <a:t> URL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Ресурсы, как правило, являются разными типами информации. Вы получаете доступ к ресурсам через URL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Uniform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Resource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Locators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так же как переход к URL-адресу в вашем браузере позволяет подключиться к информационному ресурсу. URL-адреса сопровождаются 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методом (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GET, POST, …)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, который указывает, как вы хотите взаимодействовать с ресурсом.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44A-A832-4773-8F3C-4F4060E3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4695-0415-4BB4-8953-95A0460E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Вот пример, как выглядит ресурс: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http://apiserver.com</a:t>
            </a:r>
            <a:r>
              <a:rPr lang="ru-RU" dirty="0">
                <a:solidFill>
                  <a:srgbClr val="0070C0"/>
                </a:solidFill>
              </a:rPr>
              <a:t>/homes</a:t>
            </a:r>
            <a:r>
              <a:rPr lang="ru-RU" dirty="0">
                <a:solidFill>
                  <a:srgbClr val="00B050"/>
                </a:solidFill>
              </a:rPr>
              <a:t>?limit=5&amp;format=json</a:t>
            </a:r>
          </a:p>
          <a:p>
            <a:pPr marL="0" indent="0">
              <a:buNone/>
            </a:pPr>
            <a:r>
              <a:rPr lang="ru-RU" dirty="0"/>
              <a:t>Конечная точка показывает весь путь к ресурсу. Однако в документации вы обычно разделяете этот URL на более конкретные части:</a:t>
            </a:r>
          </a:p>
          <a:p>
            <a:pPr marL="0" indent="0">
              <a:buNone/>
            </a:pPr>
            <a:r>
              <a:rPr lang="ru-RU" dirty="0"/>
              <a:t>Базовый путь (базовый URL или хост) относится к общему пути для API. В приведенном выше примере базовый путь - </a:t>
            </a:r>
            <a:r>
              <a:rPr lang="ru-RU" dirty="0">
                <a:solidFill>
                  <a:srgbClr val="FF0000"/>
                </a:solidFill>
              </a:rPr>
              <a:t>http://apiserver.com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Отношение конечной точки к конечному пути этой точки. В приведенном примере это </a:t>
            </a:r>
            <a:r>
              <a:rPr lang="ru-RU" dirty="0">
                <a:solidFill>
                  <a:srgbClr val="0070C0"/>
                </a:solidFill>
              </a:rPr>
              <a:t>/</a:t>
            </a:r>
            <a:r>
              <a:rPr lang="ru-RU" dirty="0" err="1">
                <a:solidFill>
                  <a:srgbClr val="0070C0"/>
                </a:solidFill>
              </a:rPr>
              <a:t>homes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?</a:t>
            </a:r>
            <a:r>
              <a:rPr lang="ru-RU" dirty="0" err="1">
                <a:solidFill>
                  <a:srgbClr val="00B050"/>
                </a:solidFill>
              </a:rPr>
              <a:t>limit</a:t>
            </a:r>
            <a:r>
              <a:rPr lang="ru-RU" dirty="0">
                <a:solidFill>
                  <a:srgbClr val="00B050"/>
                </a:solidFill>
              </a:rPr>
              <a:t>=5&amp;format=</a:t>
            </a:r>
            <a:r>
              <a:rPr lang="ru-RU" dirty="0" err="1">
                <a:solidFill>
                  <a:srgbClr val="00B050"/>
                </a:solidFill>
              </a:rPr>
              <a:t>json</a:t>
            </a:r>
            <a:r>
              <a:rPr lang="ru-RU" dirty="0"/>
              <a:t> часть конечной точки содержит параметры строки запроса для этой точки.</a:t>
            </a:r>
          </a:p>
          <a:p>
            <a:pPr marL="0" indent="0">
              <a:buNone/>
            </a:pPr>
            <a:r>
              <a:rPr lang="ru-RU" dirty="0"/>
              <a:t>В приведенном выше примере конечная точка получит ресурс «</a:t>
            </a:r>
            <a:r>
              <a:rPr lang="ru-RU" dirty="0" err="1">
                <a:solidFill>
                  <a:schemeClr val="accent1"/>
                </a:solidFill>
              </a:rPr>
              <a:t>homes</a:t>
            </a:r>
            <a:r>
              <a:rPr lang="ru-RU" dirty="0"/>
              <a:t>» и ограничит результат до </a:t>
            </a:r>
            <a:r>
              <a:rPr lang="ru-RU" dirty="0">
                <a:solidFill>
                  <a:srgbClr val="00B050"/>
                </a:solidFill>
              </a:rPr>
              <a:t>5</a:t>
            </a:r>
            <a:r>
              <a:rPr lang="ru-RU" dirty="0"/>
              <a:t> домов. Будет возвращен ответ в формате JSON.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5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6E0-535B-4D6B-863A-2289E88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FD47-CB12-4076-94BC-D00A52EC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C763D"/>
                </a:solidFill>
                <a:effectLst/>
                <a:latin typeface="Helvetica Neue"/>
              </a:rPr>
              <a:t> </a:t>
            </a:r>
            <a:r>
              <a:rPr lang="ru-RU" b="1" i="0" dirty="0" err="1">
                <a:solidFill>
                  <a:srgbClr val="3C763D"/>
                </a:solidFill>
                <a:effectLst/>
                <a:latin typeface="Helvetica Neue"/>
              </a:rPr>
              <a:t>Tip</a:t>
            </a:r>
            <a:r>
              <a:rPr lang="ru-RU" b="1" i="0" dirty="0">
                <a:solidFill>
                  <a:srgbClr val="3C763D"/>
                </a:solidFill>
                <a:effectLst/>
                <a:latin typeface="Helvetica Neue"/>
              </a:rPr>
              <a:t>:</a:t>
            </a:r>
            <a:r>
              <a:rPr lang="ru-RU" b="0" i="0" dirty="0">
                <a:solidFill>
                  <a:srgbClr val="3C763D"/>
                </a:solidFill>
                <a:effectLst/>
                <a:latin typeface="Helvetica Neue"/>
              </a:rPr>
              <a:t> Отношения между ресурсами и методами часто описывается в терминах «существительные» и «глаголы». Ресурс - это существительное, потому что это объект или вещь. Глагол - это то, что вы делаете с этим существительным. Объединяя существительные с глаголами, вы формируете язык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7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F513-3A39-4ABB-84F8-BBE557F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790A-3F3F-4839-A4F5-9D0BA09C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Важным аспектом API REST, особенно в контексте документации, является то, что они не используют файл WSDL для описания элементов и параметров, разрешенных в запросах и ответах.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Некоторые формальные спецификации - например,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OpenAPI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и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RAML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- были разработаны для описания API REST. Когда вы описываете свой API с использованием спецификации OpenAPI или RAML, инструменты, которые могут читать эти спецификации (например,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Swagger UI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будут генерировать вывод интерактивной документации.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1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1D1A-DA49-450F-A5DC-15CD804A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69E9-DC72-461A-B249-B8E136DA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лучше понять спецификацию OpenAPI, давайте взглянем на некоторые выдержки из спецификации. </a:t>
            </a:r>
          </a:p>
          <a:p>
            <a:pPr marL="0" indent="0">
              <a:buNone/>
            </a:pPr>
            <a:r>
              <a:rPr lang="ru-RU" dirty="0"/>
              <a:t>Официальное описание спецификации OpenAPI доступно тут: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https://github.com/OAI/OpenAPI-Specification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Элементы OpenAPI - это </a:t>
            </a:r>
            <a:r>
              <a:rPr lang="ru-RU" dirty="0" err="1"/>
              <a:t>paths</a:t>
            </a:r>
            <a:r>
              <a:rPr lang="ru-RU" dirty="0"/>
              <a:t>, </a:t>
            </a:r>
            <a:r>
              <a:rPr lang="ru-RU" dirty="0" err="1"/>
              <a:t>parameters</a:t>
            </a:r>
            <a:r>
              <a:rPr lang="ru-RU" dirty="0"/>
              <a:t>, </a:t>
            </a:r>
            <a:r>
              <a:rPr lang="ru-RU" dirty="0" err="1"/>
              <a:t>responses</a:t>
            </a:r>
            <a:r>
              <a:rPr lang="ru-RU" dirty="0"/>
              <a:t> и </a:t>
            </a:r>
            <a:r>
              <a:rPr lang="ru-RU" dirty="0" err="1"/>
              <a:t>security</a:t>
            </a:r>
            <a:r>
              <a:rPr lang="ru-RU" dirty="0"/>
              <a:t>. Каждый из этих элементов является объектом JSON, который содержит свойства и массивы.</a:t>
            </a:r>
          </a:p>
        </p:txBody>
      </p:sp>
    </p:spTree>
    <p:extLst>
      <p:ext uri="{BB962C8B-B14F-4D97-AF65-F5344CB8AC3E}">
        <p14:creationId xmlns:p14="http://schemas.microsoft.com/office/powerpoint/2010/main" val="139554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D1BD-5B9E-4F64-9E10-1D217E6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9B3F-9FF4-475D-889A-2A10FCFB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В OpenAPI вместо XML существует набор объектов JSON с определенной схемой, которая определяет их наименование, порядок и содержимое. Этот файл JSON (часто выражается в YAML вместо JSON) описывает каждую часть API. Описывая API в стандартном формате, инструменты публикации могут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программно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анализировать информацию об API и отображать каждый компонент в стилизованном интерактивном виде.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64F598-16D8-45CC-B59E-85AAF5CF25FB}"/>
              </a:ext>
            </a:extLst>
          </p:cNvPr>
          <p:cNvSpPr txBox="1"/>
          <p:nvPr/>
        </p:nvSpPr>
        <p:spPr>
          <a:xfrm>
            <a:off x="1162976" y="0"/>
            <a:ext cx="891318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ucida Console" panose="020B0609040504020204" pitchFamily="49" charset="0"/>
              </a:rPr>
              <a:t>paths: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/pets: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get: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summary: List all pets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</a:t>
            </a:r>
            <a:r>
              <a:rPr lang="en-US" sz="1300" dirty="0" err="1">
                <a:latin typeface="Lucida Console" panose="020B0609040504020204" pitchFamily="49" charset="0"/>
              </a:rPr>
              <a:t>operationId</a:t>
            </a:r>
            <a:r>
              <a:rPr lang="en-US" sz="1300" dirty="0">
                <a:latin typeface="Lucida Console" panose="020B0609040504020204" pitchFamily="49" charset="0"/>
              </a:rPr>
              <a:t>: </a:t>
            </a:r>
            <a:r>
              <a:rPr lang="en-US" sz="1300" dirty="0" err="1">
                <a:latin typeface="Lucida Console" panose="020B0609040504020204" pitchFamily="49" charset="0"/>
              </a:rPr>
              <a:t>listPets</a:t>
            </a:r>
            <a:endParaRPr lang="en-US" sz="1300" dirty="0">
              <a:latin typeface="Lucida Console" panose="020B06090405040202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</a:rPr>
              <a:t>            tags: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- pets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parameters: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- name: limit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in: query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description: How many items to return at one time (max 100)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required: false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schema: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type: integer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format: int32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responses: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'200':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description: An paged array of pets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headers: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x-next: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description: A link to the next page of responses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schema: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    type: string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content: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application/json:    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schema: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    $ref: "#/components/schemas/Pets"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default: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description: unexpected error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content: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application/json: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schema: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                    $ref: "#/components/schemas/Error"</a:t>
            </a:r>
          </a:p>
        </p:txBody>
      </p:sp>
    </p:spTree>
    <p:extLst>
      <p:ext uri="{BB962C8B-B14F-4D97-AF65-F5344CB8AC3E}">
        <p14:creationId xmlns:p14="http://schemas.microsoft.com/office/powerpoint/2010/main" val="58036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FCF1-369C-4530-935F-446E72D9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93AF-829A-47F6-B5E2-48D1AF6B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Это формат YAML, взят из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Swagger </a:t>
            </a:r>
            <a:r>
              <a:rPr lang="ru-RU" b="0" i="0" u="none" strike="noStrike" dirty="0" err="1">
                <a:solidFill>
                  <a:srgbClr val="337AB7"/>
                </a:solidFill>
                <a:effectLst/>
                <a:latin typeface="Helvetica Neue"/>
                <a:hlinkClick r:id="rId2"/>
              </a:rPr>
              <a:t>PetStore</a:t>
            </a:r>
            <a:endParaRPr lang="en-US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ru-RU" dirty="0"/>
              <a:t>Вот что значат объекты в этом коде:</a:t>
            </a:r>
          </a:p>
          <a:p>
            <a:r>
              <a:rPr lang="ru-RU" dirty="0"/>
              <a:t>/</a:t>
            </a:r>
            <a:r>
              <a:rPr lang="ru-RU" dirty="0" err="1"/>
              <a:t>pets</a:t>
            </a:r>
            <a:r>
              <a:rPr lang="ru-RU" dirty="0"/>
              <a:t> - конечна точка </a:t>
            </a:r>
            <a:r>
              <a:rPr lang="ru-RU" dirty="0" err="1"/>
              <a:t>path</a:t>
            </a:r>
            <a:r>
              <a:rPr lang="ru-RU" dirty="0"/>
              <a:t>;</a:t>
            </a:r>
          </a:p>
          <a:p>
            <a:r>
              <a:rPr lang="ru-RU" dirty="0" err="1"/>
              <a:t>get</a:t>
            </a:r>
            <a:r>
              <a:rPr lang="ru-RU" dirty="0"/>
              <a:t> - HTTP метод;</a:t>
            </a:r>
          </a:p>
          <a:p>
            <a:r>
              <a:rPr lang="ru-RU" dirty="0" err="1"/>
              <a:t>parameters</a:t>
            </a:r>
            <a:r>
              <a:rPr lang="ru-RU" dirty="0"/>
              <a:t> - список параметров конечной точки;</a:t>
            </a:r>
          </a:p>
          <a:p>
            <a:r>
              <a:rPr lang="ru-RU" dirty="0" err="1"/>
              <a:t>responses</a:t>
            </a:r>
            <a:r>
              <a:rPr lang="ru-RU" dirty="0"/>
              <a:t> - список ответов на запрос</a:t>
            </a:r>
          </a:p>
          <a:p>
            <a:r>
              <a:rPr lang="ru-RU" dirty="0"/>
              <a:t>200 - HTTP код статуса</a:t>
            </a:r>
          </a:p>
          <a:p>
            <a:r>
              <a:rPr lang="ru-RU" dirty="0"/>
              <a:t>$</a:t>
            </a:r>
            <a:r>
              <a:rPr lang="ru-RU" dirty="0" err="1"/>
              <a:t>ref</a:t>
            </a:r>
            <a:r>
              <a:rPr lang="ru-RU" dirty="0"/>
              <a:t> является ссылкой на другую часть реализации, где определяется ответ (в </a:t>
            </a:r>
            <a:r>
              <a:rPr lang="ru-RU" dirty="0" err="1"/>
              <a:t>components</a:t>
            </a:r>
            <a:r>
              <a:rPr lang="ru-RU" dirty="0"/>
              <a:t>). OpenAPI имеет много $</a:t>
            </a:r>
            <a:r>
              <a:rPr lang="ru-RU" dirty="0" err="1"/>
              <a:t>ref</a:t>
            </a:r>
            <a:r>
              <a:rPr lang="ru-RU" dirty="0"/>
              <a:t> ссылок, подобных этой, чтобы сохранить код в чистоте и облегчить его повторное использование.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0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F0BC-2421-49E2-A176-F56BA7C8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as OAS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1727-AD2D-4E7F-A3DA-416AFE4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ED1951"/>
                </a:solidFill>
                <a:effectLst/>
                <a:latin typeface="Helvetica Neue"/>
              </a:rPr>
              <a:t>Swagger Editor</a:t>
            </a:r>
          </a:p>
          <a:p>
            <a:pPr marL="0" indent="0">
              <a:buNone/>
            </a:pP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Онлайн-редактор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, который проверяет документацию OpenAPI на соответствие правилам спецификации OpenAPI. Редактор Swagger помечает ошибки и дает советы по форматированию.</a:t>
            </a:r>
          </a:p>
          <a:p>
            <a:pPr algn="l"/>
            <a:r>
              <a:rPr lang="ru-RU" b="0" i="0" dirty="0">
                <a:solidFill>
                  <a:srgbClr val="ED1951"/>
                </a:solidFill>
                <a:effectLst/>
                <a:latin typeface="Helvetica Neue"/>
              </a:rPr>
              <a:t>Swagger UI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Веб-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фрэймворк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(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на </a:t>
            </a:r>
            <a:r>
              <a:rPr lang="ru-RU" b="0" i="0" u="none" strike="noStrike" dirty="0" err="1">
                <a:solidFill>
                  <a:srgbClr val="337AB7"/>
                </a:solidFill>
                <a:effectLst/>
                <a:latin typeface="Helvetica Neue"/>
                <a:hlinkClick r:id="rId3"/>
              </a:rPr>
              <a:t>GitHub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), который анализирует документ в спецификации OpenAPI и создает веб-страницу интерактивной документации. Swagger UI - это инструмент, который превращает спецификацию в подобный </a:t>
            </a:r>
            <a:r>
              <a:rPr lang="ru-RU" b="0" i="0" u="sng" dirty="0" err="1">
                <a:solidFill>
                  <a:srgbClr val="23527C"/>
                </a:solidFill>
                <a:effectLst/>
                <a:latin typeface="Helvetica Neue"/>
                <a:hlinkClick r:id="rId4"/>
              </a:rPr>
              <a:t>Petstore</a:t>
            </a:r>
            <a:r>
              <a:rPr lang="ru-RU" b="0" i="0" u="sng" dirty="0">
                <a:solidFill>
                  <a:srgbClr val="23527C"/>
                </a:solidFill>
                <a:effectLst/>
                <a:latin typeface="Helvetica Neue"/>
                <a:hlinkClick r:id="rId4"/>
              </a:rPr>
              <a:t>-сайт</a:t>
            </a: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56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22B3-5801-45A8-B54E-042E2024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with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5C28-95B6-476D-BE28-C2639016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>
                <a:solidFill>
                  <a:srgbClr val="333333"/>
                </a:solidFill>
              </a:rPr>
              <a:t>П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осмотрим на другие реализации документации по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AB7"/>
                </a:solidFill>
                <a:effectLst/>
                <a:hlinkClick r:id="rId2"/>
              </a:rPr>
              <a:t>Reverb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AB7"/>
                </a:solidFill>
                <a:effectLst/>
                <a:hlinkClick r:id="rId3"/>
              </a:rPr>
              <a:t>Watson Developer Cloud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AB7"/>
                </a:solidFill>
                <a:effectLst/>
                <a:hlinkClick r:id="rId4"/>
              </a:rPr>
              <a:t>The Movie Database API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r>
              <a:rPr lang="en-US" dirty="0">
                <a:hlinkClick r:id="rId5"/>
              </a:rPr>
              <a:t>Intermedia Extend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E906-ED28-4BB3-90D0-0D1A8D1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5DD-D39A-4CD4-B830-1BE60D28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Все используют слово «контракт». Так принято.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 тому же это слово входит в название стиля разработки:</a:t>
            </a:r>
            <a:br>
              <a:rPr lang="ru-RU" dirty="0"/>
            </a:br>
            <a:br>
              <a:rPr lang="ru-RU" dirty="0"/>
            </a:b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Code </a:t>
            </a:r>
            <a:r>
              <a:rPr lang="ru-RU" b="0" i="0" u="sng" dirty="0" err="1">
                <a:solidFill>
                  <a:srgbClr val="111111"/>
                </a:solidFill>
                <a:effectLst/>
                <a:latin typeface="-apple-system"/>
              </a:rPr>
              <a:t>first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— сначала пишем код, потом по нему генерируем контракт</a:t>
            </a:r>
          </a:p>
          <a:p>
            <a:pPr marL="0" indent="0" algn="l">
              <a:buNone/>
            </a:pPr>
            <a:r>
              <a:rPr lang="ru-RU" b="0" i="0" u="sng" dirty="0" err="1">
                <a:solidFill>
                  <a:srgbClr val="111111"/>
                </a:solidFill>
                <a:effectLst/>
                <a:latin typeface="-apple-system"/>
              </a:rPr>
              <a:t>Contract</a:t>
            </a: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sng" dirty="0" err="1">
                <a:solidFill>
                  <a:srgbClr val="111111"/>
                </a:solidFill>
                <a:effectLst/>
                <a:latin typeface="-apple-system"/>
              </a:rPr>
              <a:t>first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сначала создаем контракт, потом по нему пишем или генерируем код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Мы же не говорим «контракт на продажу машины»?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Вот и разработчики не говорят «договор». Негласное соглашение.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551C-E2F4-4701-B670-27296A46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E54F-E31C-4912-8D3F-3FD7590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Один из способов сортировки различных типов API-интерфейсов состоит в том, чтобы классифицировать их по двум основным группам: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API-интерфейсы веб-сервисов;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 веб-сервисов отправляют и получают сообщения через Интернет, используя HTTP для передачи запроса и ответа;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 веб-сервисов не зависят от языка;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API-интерфейсы собственных библиотек;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API-интерфейсы нативных библиотек, включают в себя добавление кода непосредственно в проект для желаемой функциональности;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 библиотек зависят от языка.</a:t>
            </a:r>
          </a:p>
          <a:p>
            <a:pPr marL="457200" lvl="1" indent="0" algn="l">
              <a:buNone/>
            </a:pP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551C-E2F4-4701-B670-27296A46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API </a:t>
            </a:r>
            <a: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  <a:t>нативных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E54F-E31C-4912-8D3F-3FD7590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API-интерфейсы нативных библиотек, относятся к библиотекам кода (например, JAR-файлам), которые разработчики добавляют непосредственно в свои проекты для обеспечения дополнительной функциональности с помощью классов или других функций, которые можно вызывать локально. При использовании нативных библиотечных API-функций, их можно выполнять в своем проекте, обычно без необходимости доступа к ресурсам в сети. API нативных библиотек требуют знания языка программирования, и, как правило, являются наиболее сложным типом API для документирования для технических писателей.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эги Javadoc | learnapidoc-ru">
            <a:extLst>
              <a:ext uri="{FF2B5EF4-FFF2-40B4-BE49-F238E27FC236}">
                <a16:creationId xmlns:a16="http://schemas.microsoft.com/office/drawing/2014/main" id="{A5B16C83-732A-478F-AD34-F7D04B33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70" y="-36907"/>
            <a:ext cx="9018785" cy="68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ставка комментариев XML-документации - Visual Studio (Windows) | Microsoft  Docs">
            <a:extLst>
              <a:ext uri="{FF2B5EF4-FFF2-40B4-BE49-F238E27FC236}">
                <a16:creationId xmlns:a16="http://schemas.microsoft.com/office/drawing/2014/main" id="{D89C4F8B-6EBE-460C-9B0D-3663E7F9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608"/>
            <a:ext cx="10388772" cy="682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8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D1F0-5B73-4609-A225-436D586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SOAP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ABAC-664A-41E3-ADE1-E00F958C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SOAP (Simple Object Access Protocol) API - это веб-сервисы, использующие строгий протокол XML для определения формата обмена сообщениями для запросов и ответов. SOAP характерен для финансовых API и регулируемых отраслей, хотя в значительной степени его заменили на REST. Как стандартизированный протокол, формат сообщения SOAP XML обычно определяется через файл WSDL (язык описания веб-служб), в котором указываются разрешенные элементы и атрибуты при обмене сообщениями. Файл WSDL является машиночитаемым и используется серверами, взаимодействующими друг с другом для облегчения связи.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CFB-C7F7-44C7-ADA6-B03D23C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RPC-based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B97E-38E7-4B84-890F-DAA83863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RPС (Remote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Procedure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Call) API на основе RPC - это веб-сервисы, которые вызывают метод на удаленном сервере, доставляя закодированное сообщение через HTTP. Формат зашифрованного сообщения может быть XML для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API-интерфейсов XML-RPC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или JSON для </a:t>
            </a:r>
            <a:r>
              <a:rPr lang="ru-RU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API-интерфейсов JSON-RPC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, но в обоих случаях сообщение, как и другие веб-службы, отправляется на удаленный сервер через HTTP. Методы на удаленных серверах могут быть написаны на любом языке программирования.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1897</Words>
  <Application>Microsoft Office PowerPoint</Application>
  <PresentationFormat>Widescreen</PresentationFormat>
  <Paragraphs>121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Helvetica Neue</vt:lpstr>
      <vt:lpstr>Lucida Console</vt:lpstr>
      <vt:lpstr>Office Theme</vt:lpstr>
      <vt:lpstr>Разработка API и сопроводительная документация</vt:lpstr>
      <vt:lpstr>API</vt:lpstr>
      <vt:lpstr>API</vt:lpstr>
      <vt:lpstr>Типы API</vt:lpstr>
      <vt:lpstr>API нативных библиотек</vt:lpstr>
      <vt:lpstr>PowerPoint Presentation</vt:lpstr>
      <vt:lpstr>PowerPoint Presentation</vt:lpstr>
      <vt:lpstr>SOAP API</vt:lpstr>
      <vt:lpstr>RPC-based API</vt:lpstr>
      <vt:lpstr>gRPC API</vt:lpstr>
      <vt:lpstr>REST API</vt:lpstr>
      <vt:lpstr>GraphQL API</vt:lpstr>
      <vt:lpstr>API голосовых помощников</vt:lpstr>
      <vt:lpstr>Потребность в документации</vt:lpstr>
      <vt:lpstr>PowerPoint Presentation</vt:lpstr>
      <vt:lpstr>Потребность в документации</vt:lpstr>
      <vt:lpstr>PowerPoint Presentation</vt:lpstr>
      <vt:lpstr>PowerPoint Presentation</vt:lpstr>
      <vt:lpstr>REST</vt:lpstr>
      <vt:lpstr>REST</vt:lpstr>
      <vt:lpstr>REST Endpoints</vt:lpstr>
      <vt:lpstr>REST Endpoints</vt:lpstr>
      <vt:lpstr>REST Specification</vt:lpstr>
      <vt:lpstr>OpenAPI Specification</vt:lpstr>
      <vt:lpstr>OpenAPI Specification</vt:lpstr>
      <vt:lpstr>PowerPoint Presentation</vt:lpstr>
      <vt:lpstr>OpenAPI Specification example</vt:lpstr>
      <vt:lpstr>Swagger as OAS Implementation </vt:lpstr>
      <vt:lpstr>More examples with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разрабатывать API и документировать его</dc:title>
  <dc:creator>XMagicAdmin</dc:creator>
  <cp:lastModifiedBy>XMagicAdmin</cp:lastModifiedBy>
  <cp:revision>8</cp:revision>
  <dcterms:created xsi:type="dcterms:W3CDTF">2022-02-27T12:43:49Z</dcterms:created>
  <dcterms:modified xsi:type="dcterms:W3CDTF">2022-02-27T20:45:00Z</dcterms:modified>
</cp:coreProperties>
</file>