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Average"/>
      <p:regular r:id="rId19"/>
    </p:embeddedFont>
    <p:embeddedFont>
      <p:font typeface="Oswald"/>
      <p:regular r:id="rId20"/>
      <p:bold r:id="rId21"/>
    </p:embeddedFont>
    <p:embeddedFont>
      <p:font typeface="Bree Serif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22" Type="http://schemas.openxmlformats.org/officeDocument/2006/relationships/font" Target="fonts/BreeSerif-regular.fntdata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3cdaec47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3cdaec47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3cdaec47a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3cdaec47a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3cdaec47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3cdaec47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3cdaec47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3cdaec47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3cdaec47a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3cdaec47a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3cdaec47a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3cdaec47a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3cdaec47a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3cdaec47a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3cdaec47a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3cdaec47a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GitHub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79725" y="4160125"/>
            <a:ext cx="3640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Подготовил: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Михай Валентин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студент группы AW11M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700"/>
              <a:t>Что такое GitHub?</a:t>
            </a:r>
            <a:endParaRPr sz="37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920000"/>
            <a:ext cx="8520600" cy="13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800">
                <a:solidFill>
                  <a:schemeClr val="dk1"/>
                </a:solidFill>
              </a:rPr>
              <a:t>GitHub — крупнейший веб-сервис для хостинга IT-проектов и их совместной разработки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700"/>
              <a:t>Альтернативы</a:t>
            </a:r>
            <a:endParaRPr sz="37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8012" y="1970962"/>
            <a:ext cx="1963575" cy="196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2912" y="173355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возможности и инструменты</a:t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1029500" y="1869025"/>
            <a:ext cx="2055350" cy="1789375"/>
          </a:xfrm>
          <a:prstGeom prst="flowChartMagneticDisk">
            <a:avLst/>
          </a:prstGeom>
          <a:solidFill>
            <a:srgbClr val="6D9EE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Хранение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Версионирование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3469662" y="1796125"/>
            <a:ext cx="1962900" cy="19629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Совместная разработка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5817375" y="2036888"/>
            <a:ext cx="2297125" cy="1272550"/>
          </a:xfrm>
          <a:prstGeom prst="flowChartProcess">
            <a:avLst/>
          </a:prstGeom>
          <a:solidFill>
            <a:srgbClr val="8E7CC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Дополнительные инструменты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2146050"/>
            <a:ext cx="8520600" cy="8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4500"/>
              <a:t>Хранение и Версионирование</a:t>
            </a:r>
            <a:endParaRPr sz="4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Совместная разработка</a:t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6154675" y="1398425"/>
            <a:ext cx="1948800" cy="1948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Contributing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2104775" y="3448650"/>
            <a:ext cx="1282200" cy="1282200"/>
          </a:xfrm>
          <a:prstGeom prst="ellipse">
            <a:avLst/>
          </a:prstGeom>
          <a:solidFill>
            <a:srgbClr val="45818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Projects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906638" y="1295088"/>
            <a:ext cx="1876200" cy="18762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Organizations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5005063" y="3018525"/>
            <a:ext cx="1282200" cy="12822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Teams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196175" y="1873100"/>
            <a:ext cx="1282200" cy="1282200"/>
          </a:xfrm>
          <a:prstGeom prst="ellipse">
            <a:avLst/>
          </a:prstGeom>
          <a:solidFill>
            <a:srgbClr val="8E7CC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Issues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Дополнительные инструменты</a:t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548888" y="1902150"/>
            <a:ext cx="1948800" cy="1948800"/>
          </a:xfrm>
          <a:prstGeom prst="flowChartProcess">
            <a:avLst/>
          </a:prstGeom>
          <a:solidFill>
            <a:srgbClr val="E691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Pages</a:t>
            </a:r>
            <a:endParaRPr sz="3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2581363" y="1902150"/>
            <a:ext cx="1948800" cy="1948800"/>
          </a:xfrm>
          <a:prstGeom prst="flowChartProcess">
            <a:avLst/>
          </a:prstGeom>
          <a:solidFill>
            <a:srgbClr val="45818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Packages</a:t>
            </a:r>
            <a:endParaRPr sz="3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4613838" y="1902150"/>
            <a:ext cx="1948800" cy="1948800"/>
          </a:xfrm>
          <a:prstGeom prst="flowChartProcess">
            <a:avLst/>
          </a:prstGeom>
          <a:solidFill>
            <a:srgbClr val="38761D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Actions</a:t>
            </a:r>
            <a:endParaRPr sz="3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6646313" y="1902150"/>
            <a:ext cx="1948800" cy="1948800"/>
          </a:xfrm>
          <a:prstGeom prst="flowChartProcess">
            <a:avLst/>
          </a:prstGeom>
          <a:solidFill>
            <a:srgbClr val="0B539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Status</a:t>
            </a:r>
            <a:endParaRPr sz="3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Больше д</a:t>
            </a:r>
            <a:r>
              <a:rPr lang="ru"/>
              <a:t>ополнительных инструментов</a:t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567075" y="1716902"/>
            <a:ext cx="1485000" cy="148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Wiki</a:t>
            </a:r>
            <a:endParaRPr sz="3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2134813" y="1654575"/>
            <a:ext cx="2416800" cy="2416800"/>
          </a:xfrm>
          <a:prstGeom prst="roundRect">
            <a:avLst>
              <a:gd fmla="val 16667" name="adj"/>
            </a:avLst>
          </a:prstGeom>
          <a:solidFill>
            <a:srgbClr val="76A5A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Webhooks</a:t>
            </a:r>
            <a:endParaRPr sz="3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4634375" y="2376075"/>
            <a:ext cx="1695300" cy="16953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Market</a:t>
            </a:r>
            <a:endParaRPr sz="3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14" name="Google Shape;114;p20"/>
          <p:cNvSpPr/>
          <p:nvPr/>
        </p:nvSpPr>
        <p:spPr>
          <a:xfrm>
            <a:off x="6412433" y="1716906"/>
            <a:ext cx="2164500" cy="2164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Insights</a:t>
            </a:r>
            <a:endParaRPr sz="3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2091750"/>
            <a:ext cx="8520600" cy="9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5100"/>
              <a:t>Спасибо за внимание</a:t>
            </a:r>
            <a:endParaRPr sz="5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