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12192000"/>
  <p:notesSz cx="6858000" cy="9144000"/>
  <p:embeddedFontLst>
    <p:embeddedFont>
      <p:font typeface="Abril Fatface"/>
      <p:regular r:id="rId42"/>
    </p:embeddedFont>
    <p:embeddedFont>
      <p:font typeface="Griffy"/>
      <p:regular r:id="rId43"/>
    </p:embeddedFont>
    <p:embeddedFont>
      <p:font typeface="Poppins"/>
      <p:regular r:id="rId44"/>
      <p:bold r:id="rId45"/>
      <p:italic r:id="rId46"/>
      <p:boldItalic r:id="rId47"/>
    </p:embeddedFont>
    <p:embeddedFont>
      <p:font typeface="Barlow Condensed"/>
      <p:regular r:id="rId48"/>
      <p:bold r:id="rId49"/>
      <p:italic r:id="rId50"/>
      <p:boldItalic r:id="rId51"/>
    </p:embeddedFont>
    <p:embeddedFont>
      <p:font typeface="DM Sans"/>
      <p:regular r:id="rId52"/>
      <p:bold r:id="rId53"/>
      <p:italic r:id="rId54"/>
      <p:boldItalic r:id="rId55"/>
    </p:embeddedFont>
    <p:embeddedFont>
      <p:font typeface="Homemade Apple"/>
      <p:regular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AbrilFatface-regular.fntdata"/><Relationship Id="rId41" Type="http://schemas.openxmlformats.org/officeDocument/2006/relationships/slide" Target="slides/slide36.xml"/><Relationship Id="rId44" Type="http://schemas.openxmlformats.org/officeDocument/2006/relationships/font" Target="fonts/Poppins-regular.fntdata"/><Relationship Id="rId43" Type="http://schemas.openxmlformats.org/officeDocument/2006/relationships/font" Target="fonts/Griffy-regular.fntdata"/><Relationship Id="rId46" Type="http://schemas.openxmlformats.org/officeDocument/2006/relationships/font" Target="fonts/Poppins-italic.fntdata"/><Relationship Id="rId45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arlowCondensed-regular.fntdata"/><Relationship Id="rId47" Type="http://schemas.openxmlformats.org/officeDocument/2006/relationships/font" Target="fonts/Poppins-boldItalic.fntdata"/><Relationship Id="rId49" Type="http://schemas.openxmlformats.org/officeDocument/2006/relationships/font" Target="fonts/Barlow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arlowCondensed-boldItalic.fntdata"/><Relationship Id="rId50" Type="http://schemas.openxmlformats.org/officeDocument/2006/relationships/font" Target="fonts/BarlowCondensed-italic.fntdata"/><Relationship Id="rId53" Type="http://schemas.openxmlformats.org/officeDocument/2006/relationships/font" Target="fonts/DMSans-bold.fntdata"/><Relationship Id="rId52" Type="http://schemas.openxmlformats.org/officeDocument/2006/relationships/font" Target="fonts/DMSans-regular.fntdata"/><Relationship Id="rId11" Type="http://schemas.openxmlformats.org/officeDocument/2006/relationships/slide" Target="slides/slide6.xml"/><Relationship Id="rId55" Type="http://schemas.openxmlformats.org/officeDocument/2006/relationships/font" Target="fonts/DMSans-boldItalic.fntdata"/><Relationship Id="rId10" Type="http://schemas.openxmlformats.org/officeDocument/2006/relationships/slide" Target="slides/slide5.xml"/><Relationship Id="rId54" Type="http://schemas.openxmlformats.org/officeDocument/2006/relationships/font" Target="fonts/DM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HomemadeAppl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9b1cdd69d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9b1cdd69d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9b1cdd69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9b1cdd69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9b1cdd69d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9b1cdd69d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9b1cdd69d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9b1cdd69d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ab45b0c07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ab45b0c07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ab45b0c072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1ab45b0c072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9b1cdd69d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9b1cdd69d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ab45b0c072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ab45b0c072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ab45b0c072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ab45b0c072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ab45b0c072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ab45b0c072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a073618e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a073618e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ab45b0c072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ab45b0c072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ab45b0c072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ab45b0c072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ab45b0c072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ab45b0c072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ab45b0c072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ab45b0c072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ab45b0c072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ab45b0c072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9b1cdd69d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9b1cdd69d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ab45b0c072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ab45b0c072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ab45b0c07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ab45b0c07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ab45b0c07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ab45b0c0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ab45b0c07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1ab45b0c07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9e1b2dcc5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9e1b2dcc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ab45b0c072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ab45b0c072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9b1cdd69d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19b1cdd69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ab45b0c072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1ab45b0c072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ab45b0c072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ab45b0c072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1ab45b0c072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1ab45b0c072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ab45b0c072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ab45b0c072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a073618e60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a073618e6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a33ce6da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a33ce6da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a33ce6d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a33ce6d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9b1cdd69d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9b1cdd69d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9b1cdd69d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9b1cdd69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9b1cdd69d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19b1cdd69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9b1cdd69d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9b1cdd69d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4.png"/><Relationship Id="rId11" Type="http://schemas.openxmlformats.org/officeDocument/2006/relationships/image" Target="../media/image22.png"/><Relationship Id="rId10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/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45" name="Google Shape;45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11"/>
          <p:cNvGrpSpPr/>
          <p:nvPr/>
        </p:nvGrpSpPr>
        <p:grpSpPr>
          <a:xfrm flipH="1">
            <a:off x="21700" y="2918637"/>
            <a:ext cx="12245912" cy="3938882"/>
            <a:chOff x="4435" y="7748593"/>
            <a:chExt cx="12182563" cy="5161009"/>
          </a:xfrm>
        </p:grpSpPr>
        <p:sp>
          <p:nvSpPr>
            <p:cNvPr id="320" name="Google Shape;320;p11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p11"/>
          <p:cNvSpPr txBox="1"/>
          <p:nvPr>
            <p:ph idx="1" type="subTitle"/>
          </p:nvPr>
        </p:nvSpPr>
        <p:spPr>
          <a:xfrm>
            <a:off x="565634" y="1729975"/>
            <a:ext cx="10897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53" name="Google Shape;353;p11"/>
          <p:cNvSpPr txBox="1"/>
          <p:nvPr>
            <p:ph idx="2" type="subTitle"/>
          </p:nvPr>
        </p:nvSpPr>
        <p:spPr>
          <a:xfrm>
            <a:off x="564884" y="3334868"/>
            <a:ext cx="10897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54" name="Google Shape;354;p11"/>
          <p:cNvSpPr txBox="1"/>
          <p:nvPr>
            <p:ph idx="3" type="subTitle"/>
          </p:nvPr>
        </p:nvSpPr>
        <p:spPr>
          <a:xfrm>
            <a:off x="564884" y="4939762"/>
            <a:ext cx="10897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55" name="Google Shape;355;p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56" name="Google Shape;356;p11"/>
          <p:cNvSpPr txBox="1"/>
          <p:nvPr>
            <p:ph idx="4" type="body"/>
          </p:nvPr>
        </p:nvSpPr>
        <p:spPr>
          <a:xfrm>
            <a:off x="565625" y="2167925"/>
            <a:ext cx="108975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57" name="Google Shape;357;p11"/>
          <p:cNvSpPr txBox="1"/>
          <p:nvPr>
            <p:ph idx="5" type="body"/>
          </p:nvPr>
        </p:nvSpPr>
        <p:spPr>
          <a:xfrm>
            <a:off x="564875" y="3761388"/>
            <a:ext cx="108975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58" name="Google Shape;358;p11"/>
          <p:cNvSpPr txBox="1"/>
          <p:nvPr>
            <p:ph idx="6" type="body"/>
          </p:nvPr>
        </p:nvSpPr>
        <p:spPr>
          <a:xfrm>
            <a:off x="564875" y="5353050"/>
            <a:ext cx="108990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59" name="Google Shape;359;p1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1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362" name="Google Shape;362;p12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2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2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2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2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2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2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95" name="Google Shape;395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96" name="Google Shape;396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97" name="Google Shape;397;p12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98" name="Google Shape;398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99" name="Google Shape;399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400" name="Google Shape;400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401" name="Google Shape;401;p1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13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404" name="Google Shape;404;p13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6" name="Google Shape;436;p13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37" name="Google Shape;437;p13"/>
          <p:cNvSpPr txBox="1"/>
          <p:nvPr>
            <p:ph idx="2" type="title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438" name="Google Shape;438;p13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39" name="Google Shape;439;p13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40" name="Google Shape;440;p13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41" name="Google Shape;441;p13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42" name="Google Shape;442;p13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43" name="Google Shape;443;p1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4"/>
          <p:cNvSpPr txBox="1"/>
          <p:nvPr>
            <p:ph idx="1" type="subTitle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6" name="Google Shape;446;p14"/>
          <p:cNvSpPr txBox="1"/>
          <p:nvPr>
            <p:ph idx="2" type="subTitle"/>
          </p:nvPr>
        </p:nvSpPr>
        <p:spPr>
          <a:xfrm>
            <a:off x="720400" y="40203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7" name="Google Shape;447;p14"/>
          <p:cNvSpPr txBox="1"/>
          <p:nvPr>
            <p:ph idx="3" type="subTitle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8" name="Google Shape;448;p14"/>
          <p:cNvSpPr txBox="1"/>
          <p:nvPr>
            <p:ph idx="4" type="subTitle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9" name="Google Shape;449;p14"/>
          <p:cNvSpPr txBox="1"/>
          <p:nvPr>
            <p:ph idx="5" type="subTitle"/>
          </p:nvPr>
        </p:nvSpPr>
        <p:spPr>
          <a:xfrm>
            <a:off x="4571787" y="40203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50" name="Google Shape;450;p14"/>
          <p:cNvSpPr txBox="1"/>
          <p:nvPr>
            <p:ph idx="6" type="subTitle"/>
          </p:nvPr>
        </p:nvSpPr>
        <p:spPr>
          <a:xfrm>
            <a:off x="8381787" y="40017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51" name="Google Shape;451;p14"/>
          <p:cNvSpPr txBox="1"/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52" name="Google Shape;452;p14"/>
          <p:cNvSpPr txBox="1"/>
          <p:nvPr>
            <p:ph idx="7" type="body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3" name="Google Shape;453;p14"/>
          <p:cNvSpPr txBox="1"/>
          <p:nvPr>
            <p:ph idx="8" type="body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4" name="Google Shape;454;p14"/>
          <p:cNvSpPr txBox="1"/>
          <p:nvPr>
            <p:ph idx="9" type="body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5" name="Google Shape;455;p14"/>
          <p:cNvSpPr txBox="1"/>
          <p:nvPr>
            <p:ph idx="13" type="body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6" name="Google Shape;456;p14"/>
          <p:cNvSpPr txBox="1"/>
          <p:nvPr>
            <p:ph idx="14" type="body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7" name="Google Shape;457;p14"/>
          <p:cNvSpPr txBox="1"/>
          <p:nvPr>
            <p:ph idx="15" type="body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458" name="Google Shape;458;p14"/>
          <p:cNvGrpSpPr/>
          <p:nvPr/>
        </p:nvGrpSpPr>
        <p:grpSpPr>
          <a:xfrm rot="10800000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459" name="Google Shape;459;p14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1" name="Google Shape;491;p1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15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494" name="Google Shape;494;p15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6" name="Google Shape;526;p15"/>
          <p:cNvSpPr txBox="1"/>
          <p:nvPr>
            <p:ph idx="1" type="subTitle"/>
          </p:nvPr>
        </p:nvSpPr>
        <p:spPr>
          <a:xfrm>
            <a:off x="8378500" y="1882375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27" name="Google Shape;527;p15"/>
          <p:cNvSpPr txBox="1"/>
          <p:nvPr>
            <p:ph idx="2" type="subTitle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28" name="Google Shape;528;p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29" name="Google Shape;529;p15"/>
          <p:cNvSpPr txBox="1"/>
          <p:nvPr>
            <p:ph idx="3" type="body"/>
          </p:nvPr>
        </p:nvSpPr>
        <p:spPr>
          <a:xfrm>
            <a:off x="8378500" y="2318375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0" name="Google Shape;530;p15"/>
          <p:cNvSpPr txBox="1"/>
          <p:nvPr>
            <p:ph idx="4" type="body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1" name="Google Shape;531;p1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1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34" name="Google Shape;534;p16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6" name="Google Shape;566;p16"/>
          <p:cNvSpPr txBox="1"/>
          <p:nvPr>
            <p:ph idx="1" type="subTitle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67" name="Google Shape;567;p16"/>
          <p:cNvSpPr txBox="1"/>
          <p:nvPr>
            <p:ph idx="2" type="subTitle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68" name="Google Shape;568;p16"/>
          <p:cNvSpPr txBox="1"/>
          <p:nvPr>
            <p:ph idx="3" type="subTitle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69" name="Google Shape;569;p16"/>
          <p:cNvSpPr txBox="1"/>
          <p:nvPr>
            <p:ph idx="4" type="subTitle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70" name="Google Shape;570;p16"/>
          <p:cNvSpPr txBox="1"/>
          <p:nvPr>
            <p:ph idx="5" type="subTitle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71" name="Google Shape;571;p16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72" name="Google Shape;572;p16"/>
          <p:cNvSpPr txBox="1"/>
          <p:nvPr>
            <p:ph idx="6" type="body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73" name="Google Shape;573;p16"/>
          <p:cNvSpPr txBox="1"/>
          <p:nvPr>
            <p:ph idx="7" type="body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74" name="Google Shape;574;p16"/>
          <p:cNvSpPr txBox="1"/>
          <p:nvPr>
            <p:ph idx="8" type="body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75" name="Google Shape;575;p16"/>
          <p:cNvSpPr txBox="1"/>
          <p:nvPr>
            <p:ph idx="9" type="body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76" name="Google Shape;576;p16"/>
          <p:cNvSpPr txBox="1"/>
          <p:nvPr>
            <p:ph idx="13" type="body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77" name="Google Shape;577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7"/>
          <p:cNvSpPr txBox="1"/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80" name="Google Shape;580;p17"/>
          <p:cNvSpPr txBox="1"/>
          <p:nvPr>
            <p:ph idx="1" type="body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grpSp>
        <p:nvGrpSpPr>
          <p:cNvPr id="581" name="Google Shape;581;p17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82" name="Google Shape;582;p17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4" name="Google Shape;614;p1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8"/>
          <p:cNvSpPr txBox="1"/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17" name="Google Shape;617;p18"/>
          <p:cNvSpPr txBox="1"/>
          <p:nvPr>
            <p:ph idx="1" type="body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grpSp>
        <p:nvGrpSpPr>
          <p:cNvPr id="618" name="Google Shape;618;p18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619" name="Google Shape;619;p18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1" name="Google Shape;651;p1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1 Credits">
  <p:cSld name="CUSTOM_16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9"/>
          <p:cNvSpPr txBox="1"/>
          <p:nvPr>
            <p:ph type="title"/>
          </p:nvPr>
        </p:nvSpPr>
        <p:spPr>
          <a:xfrm>
            <a:off x="858975" y="1150325"/>
            <a:ext cx="10356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54" name="Google Shape;654;p19"/>
          <p:cNvSpPr txBox="1"/>
          <p:nvPr>
            <p:ph idx="1" type="body"/>
          </p:nvPr>
        </p:nvSpPr>
        <p:spPr>
          <a:xfrm>
            <a:off x="859161" y="2150975"/>
            <a:ext cx="10356000" cy="310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55" name="Google Shape;655;p19"/>
          <p:cNvGrpSpPr/>
          <p:nvPr/>
        </p:nvGrpSpPr>
        <p:grpSpPr>
          <a:xfrm>
            <a:off x="-130700" y="3234091"/>
            <a:ext cx="12322662" cy="3624061"/>
            <a:chOff x="4435" y="7748593"/>
            <a:chExt cx="12182563" cy="5161009"/>
          </a:xfrm>
        </p:grpSpPr>
        <p:sp>
          <p:nvSpPr>
            <p:cNvPr id="656" name="Google Shape;656;p19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8" name="Google Shape;688;p1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20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691" name="Google Shape;691;p20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3" name="Google Shape;723;p20"/>
          <p:cNvSpPr txBox="1"/>
          <p:nvPr>
            <p:ph idx="1" type="subTitle"/>
          </p:nvPr>
        </p:nvSpPr>
        <p:spPr>
          <a:xfrm>
            <a:off x="4918475" y="2716900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 algn="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r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24" name="Google Shape;724;p20"/>
          <p:cNvSpPr txBox="1"/>
          <p:nvPr>
            <p:ph type="title"/>
          </p:nvPr>
        </p:nvSpPr>
        <p:spPr>
          <a:xfrm>
            <a:off x="4918475" y="1784050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25" name="Google Shape;725;p20"/>
          <p:cNvSpPr txBox="1"/>
          <p:nvPr>
            <p:ph idx="2" type="body"/>
          </p:nvPr>
        </p:nvSpPr>
        <p:spPr>
          <a:xfrm>
            <a:off x="4918525" y="3581700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26" name="Google Shape;726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48" name="Google Shape;48;p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9" name="Google Shape;729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731" name="Google Shape;731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732" name="Google Shape;732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" name="Google Shape;733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5" name="Google Shape;735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6" name="Google Shape;736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737" name="Google Shape;737;p21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4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1" name="Google Shape;51;p4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4"/>
          <p:cNvSpPr txBox="1"/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5" name="Google Shape;85;p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5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88" name="Google Shape;88;p5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5"/>
          <p:cNvSpPr txBox="1"/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2" type="body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3" type="body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4" name="Google Shape;124;p5"/>
          <p:cNvSpPr txBox="1"/>
          <p:nvPr>
            <p:ph idx="4" type="body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5" name="Google Shape;125;p5"/>
          <p:cNvSpPr txBox="1"/>
          <p:nvPr>
            <p:ph idx="5" type="title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6" name="Google Shape;126;p5"/>
          <p:cNvSpPr txBox="1"/>
          <p:nvPr>
            <p:ph idx="6" type="title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7" name="Google Shape;127;p5"/>
          <p:cNvSpPr txBox="1"/>
          <p:nvPr>
            <p:ph idx="7" type="title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8" name="Google Shape;128;p5"/>
          <p:cNvSpPr txBox="1"/>
          <p:nvPr>
            <p:ph idx="8" type="title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9" name="Google Shape;129;p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2" name="Google Shape;132;p6"/>
          <p:cNvSpPr txBox="1"/>
          <p:nvPr>
            <p:ph type="title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grpSp>
        <p:nvGrpSpPr>
          <p:cNvPr id="133" name="Google Shape;133;p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34" name="Google Shape;134;p6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7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69" name="Google Shape;169;p7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7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02" name="Google Shape;202;p7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03" name="Google Shape;203;p7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04" name="Google Shape;204;p7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5" name="Google Shape;205;p7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6" name="Google Shape;206;p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8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09" name="Google Shape;209;p8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8"/>
          <p:cNvSpPr txBox="1"/>
          <p:nvPr>
            <p:ph idx="1" type="subTitle"/>
          </p:nvPr>
        </p:nvSpPr>
        <p:spPr>
          <a:xfrm>
            <a:off x="2474965" y="2530200"/>
            <a:ext cx="729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42" name="Google Shape;242;p8"/>
          <p:cNvSpPr txBox="1"/>
          <p:nvPr>
            <p:ph type="title"/>
          </p:nvPr>
        </p:nvSpPr>
        <p:spPr>
          <a:xfrm>
            <a:off x="2425525" y="1099400"/>
            <a:ext cx="729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43" name="Google Shape;243;p8"/>
          <p:cNvSpPr txBox="1"/>
          <p:nvPr>
            <p:ph idx="2" type="body"/>
          </p:nvPr>
        </p:nvSpPr>
        <p:spPr>
          <a:xfrm>
            <a:off x="2474975" y="3190375"/>
            <a:ext cx="7291500" cy="264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4" name="Google Shape;244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9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47" name="Google Shape;247;p9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80" name="Google Shape;280;p9"/>
          <p:cNvSpPr txBox="1"/>
          <p:nvPr>
            <p:ph idx="1" type="subTitle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81" name="Google Shape;281;p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0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84" name="Google Shape;284;p10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10"/>
          <p:cNvSpPr txBox="1"/>
          <p:nvPr>
            <p:ph type="title"/>
          </p:nvPr>
        </p:nvSpPr>
        <p:spPr>
          <a:xfrm>
            <a:off x="548200" y="1992075"/>
            <a:ext cx="11095500" cy="3160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17" name="Google Shape;317;p1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datasets/shariful07/student-mental-health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2"/>
          <p:cNvSpPr/>
          <p:nvPr/>
        </p:nvSpPr>
        <p:spPr>
          <a:xfrm>
            <a:off x="3909000" y="4060313"/>
            <a:ext cx="4374000" cy="635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2"/>
          <p:cNvSpPr txBox="1"/>
          <p:nvPr>
            <p:ph idx="1" type="subTitle"/>
          </p:nvPr>
        </p:nvSpPr>
        <p:spPr>
          <a:xfrm>
            <a:off x="4429500" y="4157063"/>
            <a:ext cx="3333000" cy="441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Mental Health Maniacs</a:t>
            </a:r>
            <a:endParaRPr/>
          </a:p>
        </p:txBody>
      </p:sp>
      <p:sp>
        <p:nvSpPr>
          <p:cNvPr id="744" name="Google Shape;744;p22"/>
          <p:cNvSpPr/>
          <p:nvPr/>
        </p:nvSpPr>
        <p:spPr>
          <a:xfrm>
            <a:off x="515512" y="2162288"/>
            <a:ext cx="11160983" cy="1546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Survey on Mental Health </a:t>
            </a:r>
            <a:b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</a:br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Across Programs of Study in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1"/>
          <p:cNvSpPr/>
          <p:nvPr/>
        </p:nvSpPr>
        <p:spPr>
          <a:xfrm>
            <a:off x="719050" y="1667875"/>
            <a:ext cx="10551900" cy="165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1"/>
          <p:cNvSpPr txBox="1"/>
          <p:nvPr>
            <p:ph type="title"/>
          </p:nvPr>
        </p:nvSpPr>
        <p:spPr>
          <a:xfrm>
            <a:off x="719050" y="752325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Noisy Data</a:t>
            </a:r>
            <a:endParaRPr/>
          </a:p>
        </p:txBody>
      </p:sp>
      <p:sp>
        <p:nvSpPr>
          <p:cNvPr id="806" name="Google Shape;806;p31"/>
          <p:cNvSpPr txBox="1"/>
          <p:nvPr>
            <p:ph idx="3" type="body"/>
          </p:nvPr>
        </p:nvSpPr>
        <p:spPr>
          <a:xfrm>
            <a:off x="745750" y="2329375"/>
            <a:ext cx="104985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Noisy Data: any negatives </a:t>
            </a:r>
            <a:r>
              <a:rPr lang="en" sz="2500"/>
              <a:t>existing</a:t>
            </a:r>
            <a:r>
              <a:rPr lang="en" sz="2500"/>
              <a:t> in numerical attributes (age, year of study, GPA) or any missing data values in any attribute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One attribute with </a:t>
            </a:r>
            <a:r>
              <a:rPr lang="en" sz="2500"/>
              <a:t>noisy</a:t>
            </a:r>
            <a:r>
              <a:rPr lang="en" sz="2500"/>
              <a:t> data: </a:t>
            </a:r>
            <a:r>
              <a:rPr b="1" lang="en" sz="2500"/>
              <a:t>Age</a:t>
            </a:r>
            <a:r>
              <a:rPr lang="en" sz="2500"/>
              <a:t> had a missing value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Solution: replace missing value with the average of the </a:t>
            </a:r>
            <a:r>
              <a:rPr b="1" lang="en" sz="2500"/>
              <a:t>Age</a:t>
            </a:r>
            <a:r>
              <a:rPr lang="en" sz="2500"/>
              <a:t> column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Utilized R to accomplish this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Value was replaced with 20.5</a:t>
            </a:r>
            <a:endParaRPr sz="25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807" name="Google Shape;8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13" y="5529125"/>
            <a:ext cx="11490175" cy="687325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2"/>
          <p:cNvSpPr/>
          <p:nvPr/>
        </p:nvSpPr>
        <p:spPr>
          <a:xfrm>
            <a:off x="719050" y="1667875"/>
            <a:ext cx="10551900" cy="165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2"/>
          <p:cNvSpPr txBox="1"/>
          <p:nvPr>
            <p:ph type="title"/>
          </p:nvPr>
        </p:nvSpPr>
        <p:spPr>
          <a:xfrm>
            <a:off x="719050" y="752325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Vanity Metrics</a:t>
            </a:r>
            <a:endParaRPr/>
          </a:p>
        </p:txBody>
      </p:sp>
      <p:sp>
        <p:nvSpPr>
          <p:cNvPr id="814" name="Google Shape;814;p32"/>
          <p:cNvSpPr txBox="1"/>
          <p:nvPr>
            <p:ph idx="3" type="body"/>
          </p:nvPr>
        </p:nvSpPr>
        <p:spPr>
          <a:xfrm>
            <a:off x="745750" y="2139750"/>
            <a:ext cx="104985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Vanity Metric: a measurable value with little to no impact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The </a:t>
            </a:r>
            <a:r>
              <a:rPr b="1" lang="en" sz="2500"/>
              <a:t>Timestamp </a:t>
            </a:r>
            <a:r>
              <a:rPr lang="en" sz="2500"/>
              <a:t>column was deemed a vanity metric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Not necessary for analysis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It did not provide relevant </a:t>
            </a:r>
            <a:r>
              <a:rPr lang="en" sz="2500"/>
              <a:t>information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Created clutter in our dataset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 Solution: remove the column from the dataset</a:t>
            </a:r>
            <a:endParaRPr sz="25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815" name="Google Shape;8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700" y="5338675"/>
            <a:ext cx="10134600" cy="10668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3"/>
          <p:cNvSpPr/>
          <p:nvPr/>
        </p:nvSpPr>
        <p:spPr>
          <a:xfrm>
            <a:off x="719050" y="1667875"/>
            <a:ext cx="10551900" cy="165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3"/>
          <p:cNvSpPr txBox="1"/>
          <p:nvPr>
            <p:ph type="title"/>
          </p:nvPr>
        </p:nvSpPr>
        <p:spPr>
          <a:xfrm>
            <a:off x="719050" y="752325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 for Analysis</a:t>
            </a:r>
            <a:endParaRPr/>
          </a:p>
        </p:txBody>
      </p:sp>
      <p:sp>
        <p:nvSpPr>
          <p:cNvPr id="822" name="Google Shape;822;p33"/>
          <p:cNvSpPr txBox="1"/>
          <p:nvPr>
            <p:ph idx="3" type="body"/>
          </p:nvPr>
        </p:nvSpPr>
        <p:spPr>
          <a:xfrm>
            <a:off x="745750" y="2068350"/>
            <a:ext cx="104985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Binning: categorizing data into smaller groups for easier analysis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Data must have a uniform format for binning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</a:t>
            </a:r>
            <a:r>
              <a:rPr b="1" lang="en" sz="2100"/>
              <a:t>Your current year of Study </a:t>
            </a:r>
            <a:r>
              <a:rPr lang="en" sz="2100"/>
              <a:t>column contained the most variations of data entries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Example: “year 1” and “Year 1” would be placed into </a:t>
            </a:r>
            <a:r>
              <a:rPr lang="en" sz="2100"/>
              <a:t>separate</a:t>
            </a:r>
            <a:r>
              <a:rPr lang="en" sz="2100"/>
              <a:t> bins, despite holding the same value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Solution: cast each data value in the column to uppercase to remove ambiguity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“</a:t>
            </a:r>
            <a:r>
              <a:rPr lang="en" sz="2100"/>
              <a:t>y</a:t>
            </a:r>
            <a:r>
              <a:rPr lang="en" sz="2100"/>
              <a:t>ear 1” becomes “YEAR 1”</a:t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823" name="Google Shape;8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75" y="5601627"/>
            <a:ext cx="11091849" cy="515323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4"/>
          <p:cNvSpPr txBox="1"/>
          <p:nvPr>
            <p:ph type="title"/>
          </p:nvPr>
        </p:nvSpPr>
        <p:spPr>
          <a:xfrm>
            <a:off x="5409250" y="2963263"/>
            <a:ext cx="5235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4"/>
          <p:cNvSpPr/>
          <p:nvPr/>
        </p:nvSpPr>
        <p:spPr>
          <a:xfrm>
            <a:off x="3528900" y="2280361"/>
            <a:ext cx="1447914" cy="22973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/>
          <p:nvPr/>
        </p:nvSpPr>
        <p:spPr>
          <a:xfrm>
            <a:off x="719050" y="1667875"/>
            <a:ext cx="10551900" cy="165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5"/>
          <p:cNvSpPr txBox="1"/>
          <p:nvPr>
            <p:ph type="title"/>
          </p:nvPr>
        </p:nvSpPr>
        <p:spPr>
          <a:xfrm>
            <a:off x="719050" y="752325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Renaming Columns</a:t>
            </a:r>
            <a:endParaRPr/>
          </a:p>
        </p:txBody>
      </p:sp>
      <p:sp>
        <p:nvSpPr>
          <p:cNvPr id="836" name="Google Shape;836;p35"/>
          <p:cNvSpPr txBox="1"/>
          <p:nvPr>
            <p:ph idx="3" type="body"/>
          </p:nvPr>
        </p:nvSpPr>
        <p:spPr>
          <a:xfrm>
            <a:off x="745750" y="2068350"/>
            <a:ext cx="104985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Short unambiguous titles that still convey the details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11 features, 101 samples each.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For multiple purposes: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Easier for the computer to parse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Easier for us as humans to work with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Easier to present in the report</a:t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837" name="Google Shape;8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50" y="5367963"/>
            <a:ext cx="10048875" cy="1038225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6"/>
          <p:cNvSpPr/>
          <p:nvPr/>
        </p:nvSpPr>
        <p:spPr>
          <a:xfrm>
            <a:off x="719050" y="1667875"/>
            <a:ext cx="10551900" cy="165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6"/>
          <p:cNvSpPr txBox="1"/>
          <p:nvPr>
            <p:ph type="title"/>
          </p:nvPr>
        </p:nvSpPr>
        <p:spPr>
          <a:xfrm>
            <a:off x="719050" y="752325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Categorizing Ambiguous Data</a:t>
            </a:r>
            <a:endParaRPr/>
          </a:p>
        </p:txBody>
      </p:sp>
      <p:sp>
        <p:nvSpPr>
          <p:cNvPr id="844" name="Google Shape;844;p36"/>
          <p:cNvSpPr txBox="1"/>
          <p:nvPr>
            <p:ph idx="3" type="body"/>
          </p:nvPr>
        </p:nvSpPr>
        <p:spPr>
          <a:xfrm>
            <a:off x="745750" y="2068350"/>
            <a:ext cx="104985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Data was collected with very loose restrictions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Sought to group all majors into a dichotomous variable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Explored algorithmic ways to do this</a:t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845" name="Google Shape;8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125" y="3763750"/>
            <a:ext cx="9991725" cy="283845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6" name="Google Shape;8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813" y="2355688"/>
            <a:ext cx="2867025" cy="885825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7"/>
          <p:cNvSpPr txBox="1"/>
          <p:nvPr>
            <p:ph type="title"/>
          </p:nvPr>
        </p:nvSpPr>
        <p:spPr>
          <a:xfrm>
            <a:off x="5521200" y="2665488"/>
            <a:ext cx="5235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7"/>
          <p:cNvSpPr/>
          <p:nvPr/>
        </p:nvSpPr>
        <p:spPr>
          <a:xfrm>
            <a:off x="3472925" y="2318436"/>
            <a:ext cx="1662747" cy="222114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/>
          <p:nvPr/>
        </p:nvSpPr>
        <p:spPr>
          <a:xfrm>
            <a:off x="719050" y="1667875"/>
            <a:ext cx="10551900" cy="165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8"/>
          <p:cNvSpPr txBox="1"/>
          <p:nvPr>
            <p:ph type="title"/>
          </p:nvPr>
        </p:nvSpPr>
        <p:spPr>
          <a:xfrm>
            <a:off x="719050" y="752325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Age Distribution</a:t>
            </a:r>
            <a:endParaRPr/>
          </a:p>
        </p:txBody>
      </p:sp>
      <p:sp>
        <p:nvSpPr>
          <p:cNvPr id="859" name="Google Shape;859;p38"/>
          <p:cNvSpPr txBox="1"/>
          <p:nvPr>
            <p:ph idx="3" type="body"/>
          </p:nvPr>
        </p:nvSpPr>
        <p:spPr>
          <a:xfrm>
            <a:off x="745750" y="2068350"/>
            <a:ext cx="104985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Representative of what we would expect.</a:t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745" y="2690688"/>
            <a:ext cx="6177400" cy="3610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1" name="Google Shape;86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8150" y="4271913"/>
            <a:ext cx="3766095" cy="447525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9"/>
          <p:cNvSpPr/>
          <p:nvPr/>
        </p:nvSpPr>
        <p:spPr>
          <a:xfrm>
            <a:off x="719050" y="1667875"/>
            <a:ext cx="10551900" cy="165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9"/>
          <p:cNvSpPr txBox="1"/>
          <p:nvPr>
            <p:ph type="title"/>
          </p:nvPr>
        </p:nvSpPr>
        <p:spPr>
          <a:xfrm>
            <a:off x="719050" y="752325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CGPA Distribution</a:t>
            </a:r>
            <a:endParaRPr/>
          </a:p>
        </p:txBody>
      </p:sp>
      <p:sp>
        <p:nvSpPr>
          <p:cNvPr id="868" name="Google Shape;868;p39"/>
          <p:cNvSpPr txBox="1"/>
          <p:nvPr>
            <p:ph idx="3" type="body"/>
          </p:nvPr>
        </p:nvSpPr>
        <p:spPr>
          <a:xfrm>
            <a:off x="745750" y="2068350"/>
            <a:ext cx="104985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Most students seem to be within the 3.00-3.49</a:t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869" name="Google Shape;8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662" y="2771200"/>
            <a:ext cx="6156676" cy="362525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0"/>
          <p:cNvSpPr/>
          <p:nvPr/>
        </p:nvSpPr>
        <p:spPr>
          <a:xfrm>
            <a:off x="719050" y="1667875"/>
            <a:ext cx="10551900" cy="165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0"/>
          <p:cNvSpPr txBox="1"/>
          <p:nvPr>
            <p:ph type="title"/>
          </p:nvPr>
        </p:nvSpPr>
        <p:spPr>
          <a:xfrm>
            <a:off x="719050" y="752325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Gender and Major</a:t>
            </a:r>
            <a:endParaRPr/>
          </a:p>
        </p:txBody>
      </p:sp>
      <p:sp>
        <p:nvSpPr>
          <p:cNvPr id="876" name="Google Shape;876;p40"/>
          <p:cNvSpPr txBox="1"/>
          <p:nvPr>
            <p:ph idx="3" type="body"/>
          </p:nvPr>
        </p:nvSpPr>
        <p:spPr>
          <a:xfrm>
            <a:off x="6582275" y="2068350"/>
            <a:ext cx="4662000" cy="3362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74.25% Women; 25.75% Men</a:t>
            </a:r>
            <a:endParaRPr sz="2100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21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62.67% of Females in STEM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80.77% of Males in STEM</a:t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877" name="Google Shape;8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45" y="2068350"/>
            <a:ext cx="5788276" cy="336245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8" name="Google Shape;87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384" y="2974847"/>
            <a:ext cx="3711775" cy="154945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3"/>
          <p:cNvSpPr txBox="1"/>
          <p:nvPr>
            <p:ph type="title"/>
          </p:nvPr>
        </p:nvSpPr>
        <p:spPr>
          <a:xfrm>
            <a:off x="5213300" y="2879288"/>
            <a:ext cx="5235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50" name="Google Shape;750;p23"/>
          <p:cNvSpPr/>
          <p:nvPr/>
        </p:nvSpPr>
        <p:spPr>
          <a:xfrm>
            <a:off x="4022650" y="2318423"/>
            <a:ext cx="729843" cy="222114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1"/>
          <p:cNvSpPr/>
          <p:nvPr/>
        </p:nvSpPr>
        <p:spPr>
          <a:xfrm>
            <a:off x="719050" y="1667875"/>
            <a:ext cx="10551900" cy="165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41"/>
          <p:cNvSpPr txBox="1"/>
          <p:nvPr>
            <p:ph type="title"/>
          </p:nvPr>
        </p:nvSpPr>
        <p:spPr>
          <a:xfrm>
            <a:off x="719050" y="752325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Gender and Depression</a:t>
            </a:r>
            <a:endParaRPr/>
          </a:p>
        </p:txBody>
      </p:sp>
      <p:sp>
        <p:nvSpPr>
          <p:cNvPr id="885" name="Google Shape;885;p41"/>
          <p:cNvSpPr txBox="1"/>
          <p:nvPr>
            <p:ph idx="3" type="body"/>
          </p:nvPr>
        </p:nvSpPr>
        <p:spPr>
          <a:xfrm>
            <a:off x="6787600" y="2068375"/>
            <a:ext cx="4662000" cy="3362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34.65% Depressed Population</a:t>
            </a:r>
            <a:endParaRPr sz="2100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21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38.67% of Females Depressed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23.08</a:t>
            </a:r>
            <a:r>
              <a:rPr lang="en" sz="2100"/>
              <a:t>% of Males Depressed</a:t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886" name="Google Shape;8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50" y="2068350"/>
            <a:ext cx="6092024" cy="3452375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7" name="Google Shape;88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7284" y="3060800"/>
            <a:ext cx="3682625" cy="1467475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2"/>
          <p:cNvSpPr/>
          <p:nvPr/>
        </p:nvSpPr>
        <p:spPr>
          <a:xfrm>
            <a:off x="719050" y="1667875"/>
            <a:ext cx="10551900" cy="165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42"/>
          <p:cNvSpPr txBox="1"/>
          <p:nvPr>
            <p:ph type="title"/>
          </p:nvPr>
        </p:nvSpPr>
        <p:spPr>
          <a:xfrm>
            <a:off x="719050" y="752325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STEM and Depression</a:t>
            </a:r>
            <a:endParaRPr/>
          </a:p>
        </p:txBody>
      </p:sp>
      <p:sp>
        <p:nvSpPr>
          <p:cNvPr id="894" name="Google Shape;894;p42"/>
          <p:cNvSpPr txBox="1"/>
          <p:nvPr>
            <p:ph idx="3" type="body"/>
          </p:nvPr>
        </p:nvSpPr>
        <p:spPr>
          <a:xfrm>
            <a:off x="6787600" y="2068375"/>
            <a:ext cx="4662000" cy="3362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34.65% Depressed Population</a:t>
            </a:r>
            <a:endParaRPr sz="2100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21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39.39% of !STEM Depressed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32.34% of STEM Depressed</a:t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895" name="Google Shape;8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50" y="2046234"/>
            <a:ext cx="5993125" cy="3406678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6" name="Google Shape;89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6138" y="2974725"/>
            <a:ext cx="3504925" cy="15497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3"/>
          <p:cNvSpPr/>
          <p:nvPr/>
        </p:nvSpPr>
        <p:spPr>
          <a:xfrm>
            <a:off x="719050" y="1667875"/>
            <a:ext cx="10551900" cy="165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3"/>
          <p:cNvSpPr txBox="1"/>
          <p:nvPr>
            <p:ph type="title"/>
          </p:nvPr>
        </p:nvSpPr>
        <p:spPr>
          <a:xfrm>
            <a:off x="719050" y="752325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STEM and Anxiety</a:t>
            </a:r>
            <a:endParaRPr/>
          </a:p>
        </p:txBody>
      </p:sp>
      <p:sp>
        <p:nvSpPr>
          <p:cNvPr id="903" name="Google Shape;903;p43"/>
          <p:cNvSpPr txBox="1"/>
          <p:nvPr>
            <p:ph idx="3" type="body"/>
          </p:nvPr>
        </p:nvSpPr>
        <p:spPr>
          <a:xfrm>
            <a:off x="6787600" y="2068375"/>
            <a:ext cx="4662000" cy="3362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33.66% Depressed Population</a:t>
            </a:r>
            <a:endParaRPr sz="2100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21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34.24% of !STEM Anxious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38.24% of STEM Anxious</a:t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904" name="Google Shape;9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46" y="2023962"/>
            <a:ext cx="6079250" cy="3451225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5" name="Google Shape;9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3593" y="2956237"/>
            <a:ext cx="3570007" cy="1586675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4"/>
          <p:cNvSpPr/>
          <p:nvPr/>
        </p:nvSpPr>
        <p:spPr>
          <a:xfrm>
            <a:off x="719050" y="1667875"/>
            <a:ext cx="10551900" cy="165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44"/>
          <p:cNvSpPr txBox="1"/>
          <p:nvPr>
            <p:ph type="title"/>
          </p:nvPr>
        </p:nvSpPr>
        <p:spPr>
          <a:xfrm>
            <a:off x="719050" y="752325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GPA and Depression</a:t>
            </a:r>
            <a:endParaRPr/>
          </a:p>
        </p:txBody>
      </p:sp>
      <p:sp>
        <p:nvSpPr>
          <p:cNvPr id="912" name="Google Shape;912;p44"/>
          <p:cNvSpPr txBox="1"/>
          <p:nvPr>
            <p:ph idx="3" type="body"/>
          </p:nvPr>
        </p:nvSpPr>
        <p:spPr>
          <a:xfrm>
            <a:off x="6787600" y="2068375"/>
            <a:ext cx="4662000" cy="3362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913" name="Google Shape;9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50" y="2068375"/>
            <a:ext cx="6033349" cy="3526624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4" name="Google Shape;91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538" y="2750088"/>
            <a:ext cx="3780126" cy="1998975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5"/>
          <p:cNvSpPr/>
          <p:nvPr/>
        </p:nvSpPr>
        <p:spPr>
          <a:xfrm>
            <a:off x="719050" y="1667875"/>
            <a:ext cx="10551900" cy="165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45"/>
          <p:cNvSpPr txBox="1"/>
          <p:nvPr>
            <p:ph type="title"/>
          </p:nvPr>
        </p:nvSpPr>
        <p:spPr>
          <a:xfrm>
            <a:off x="719050" y="752325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Year and Anxiety</a:t>
            </a:r>
            <a:endParaRPr/>
          </a:p>
        </p:txBody>
      </p:sp>
      <p:sp>
        <p:nvSpPr>
          <p:cNvPr id="921" name="Google Shape;921;p45"/>
          <p:cNvSpPr txBox="1"/>
          <p:nvPr>
            <p:ph idx="3" type="body"/>
          </p:nvPr>
        </p:nvSpPr>
        <p:spPr>
          <a:xfrm>
            <a:off x="6787600" y="2068375"/>
            <a:ext cx="4662000" cy="3362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922" name="Google Shape;92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51" y="2035275"/>
            <a:ext cx="6068551" cy="3753508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3" name="Google Shape;92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0572" y="2984860"/>
            <a:ext cx="3716050" cy="1854325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6"/>
          <p:cNvSpPr txBox="1"/>
          <p:nvPr>
            <p:ph type="title"/>
          </p:nvPr>
        </p:nvSpPr>
        <p:spPr>
          <a:xfrm>
            <a:off x="5521200" y="2665488"/>
            <a:ext cx="5235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Conclusions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46"/>
          <p:cNvSpPr/>
          <p:nvPr/>
        </p:nvSpPr>
        <p:spPr>
          <a:xfrm>
            <a:off x="3472925" y="2318436"/>
            <a:ext cx="1489115" cy="22592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7"/>
          <p:cNvSpPr txBox="1"/>
          <p:nvPr>
            <p:ph idx="1" type="body"/>
          </p:nvPr>
        </p:nvSpPr>
        <p:spPr>
          <a:xfrm>
            <a:off x="2695600" y="2503125"/>
            <a:ext cx="7389300" cy="207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State your research Hypothesis as null hypothesis and Alternative Hypothesis.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Collect data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Perform statistical test.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Decide weather you reject or fail to reject your null hypothesis.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Present your findings. </a:t>
            </a:r>
            <a:endParaRPr/>
          </a:p>
        </p:txBody>
      </p:sp>
      <p:sp>
        <p:nvSpPr>
          <p:cNvPr id="935" name="Google Shape;935;p47"/>
          <p:cNvSpPr txBox="1"/>
          <p:nvPr>
            <p:ph type="title"/>
          </p:nvPr>
        </p:nvSpPr>
        <p:spPr>
          <a:xfrm>
            <a:off x="2537025" y="1287975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8"/>
          <p:cNvSpPr txBox="1"/>
          <p:nvPr>
            <p:ph idx="1" type="subTitle"/>
          </p:nvPr>
        </p:nvSpPr>
        <p:spPr>
          <a:xfrm>
            <a:off x="697300" y="2058500"/>
            <a:ext cx="10144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  major has an </a:t>
            </a:r>
            <a:r>
              <a:rPr lang="en"/>
              <a:t>effect</a:t>
            </a:r>
            <a:r>
              <a:rPr lang="en"/>
              <a:t> on depression: two variables are dependent.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STEM  major has no effect on depression: two variables are independent.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48"/>
          <p:cNvSpPr txBox="1"/>
          <p:nvPr>
            <p:ph idx="2" type="body"/>
          </p:nvPr>
        </p:nvSpPr>
        <p:spPr>
          <a:xfrm>
            <a:off x="1955200" y="5074900"/>
            <a:ext cx="7291500" cy="1316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hypothesis:  our </a:t>
            </a:r>
            <a:r>
              <a:rPr lang="en"/>
              <a:t>variables</a:t>
            </a:r>
            <a:r>
              <a:rPr lang="en"/>
              <a:t> are independent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Alternative</a:t>
            </a:r>
            <a:r>
              <a:rPr lang="en"/>
              <a:t> </a:t>
            </a:r>
            <a:r>
              <a:rPr lang="en"/>
              <a:t>hypothesis: our variables are dependent. </a:t>
            </a:r>
            <a:endParaRPr/>
          </a:p>
        </p:txBody>
      </p:sp>
      <p:sp>
        <p:nvSpPr>
          <p:cNvPr id="942" name="Google Shape;942;p48"/>
          <p:cNvSpPr txBox="1"/>
          <p:nvPr>
            <p:ph type="title"/>
          </p:nvPr>
        </p:nvSpPr>
        <p:spPr>
          <a:xfrm>
            <a:off x="1586100" y="881025"/>
            <a:ext cx="9019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Hypothesis</a:t>
            </a:r>
            <a:endParaRPr/>
          </a:p>
        </p:txBody>
      </p:sp>
      <p:pic>
        <p:nvPicPr>
          <p:cNvPr id="943" name="Google Shape;9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100" y="3784650"/>
            <a:ext cx="73437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9"/>
          <p:cNvSpPr txBox="1"/>
          <p:nvPr>
            <p:ph type="title"/>
          </p:nvPr>
        </p:nvSpPr>
        <p:spPr>
          <a:xfrm>
            <a:off x="991025" y="835100"/>
            <a:ext cx="729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Collecting Data</a:t>
            </a:r>
            <a:endParaRPr/>
          </a:p>
        </p:txBody>
      </p:sp>
      <p:sp>
        <p:nvSpPr>
          <p:cNvPr id="949" name="Google Shape;949;p49"/>
          <p:cNvSpPr txBox="1"/>
          <p:nvPr>
            <p:ph idx="2" type="body"/>
          </p:nvPr>
        </p:nvSpPr>
        <p:spPr>
          <a:xfrm>
            <a:off x="719250" y="2513525"/>
            <a:ext cx="7291500" cy="264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stemDepressedTable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Probability of being depressed given that individual is a STEM Major.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Interested if the probability of individuals being depressed  is greater in STEM Majors than in all other majors(all college students. )</a:t>
            </a:r>
            <a:endParaRPr/>
          </a:p>
        </p:txBody>
      </p:sp>
      <p:pic>
        <p:nvPicPr>
          <p:cNvPr id="950" name="Google Shape;95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550" y="5297650"/>
            <a:ext cx="8502500" cy="8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49"/>
          <p:cNvSpPr txBox="1"/>
          <p:nvPr>
            <p:ph idx="1" type="subTitle"/>
          </p:nvPr>
        </p:nvSpPr>
        <p:spPr>
          <a:xfrm>
            <a:off x="7243326" y="1109100"/>
            <a:ext cx="44316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Since our data is Dichotomous we decided the best thing to do would be base hypothesis on conditional probability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0"/>
          <p:cNvSpPr txBox="1"/>
          <p:nvPr>
            <p:ph type="title"/>
          </p:nvPr>
        </p:nvSpPr>
        <p:spPr>
          <a:xfrm>
            <a:off x="1095300" y="690775"/>
            <a:ext cx="729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Chi-square test</a:t>
            </a:r>
            <a:endParaRPr/>
          </a:p>
        </p:txBody>
      </p:sp>
      <p:sp>
        <p:nvSpPr>
          <p:cNvPr id="957" name="Google Shape;957;p50"/>
          <p:cNvSpPr txBox="1"/>
          <p:nvPr>
            <p:ph idx="2" type="body"/>
          </p:nvPr>
        </p:nvSpPr>
        <p:spPr>
          <a:xfrm>
            <a:off x="618750" y="2105700"/>
            <a:ext cx="9379500" cy="428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the Chi-Square test to determine </a:t>
            </a:r>
            <a:r>
              <a:rPr lang="en"/>
              <a:t>whether</a:t>
            </a:r>
            <a:r>
              <a:rPr lang="en"/>
              <a:t> the data is significantly different from </a:t>
            </a:r>
            <a:r>
              <a:rPr lang="en"/>
              <a:t>what</a:t>
            </a:r>
            <a:r>
              <a:rPr lang="en"/>
              <a:t> we expected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958" name="Google Shape;9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525" y="3429000"/>
            <a:ext cx="5741250" cy="27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4"/>
          <p:cNvSpPr/>
          <p:nvPr/>
        </p:nvSpPr>
        <p:spPr>
          <a:xfrm>
            <a:off x="719050" y="1667875"/>
            <a:ext cx="10551900" cy="165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4"/>
          <p:cNvSpPr txBox="1"/>
          <p:nvPr>
            <p:ph type="title"/>
          </p:nvPr>
        </p:nvSpPr>
        <p:spPr>
          <a:xfrm>
            <a:off x="719050" y="752325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“Mental Health”?</a:t>
            </a:r>
            <a:endParaRPr/>
          </a:p>
        </p:txBody>
      </p:sp>
      <p:sp>
        <p:nvSpPr>
          <p:cNvPr id="757" name="Google Shape;757;p24"/>
          <p:cNvSpPr txBox="1"/>
          <p:nvPr>
            <p:ph idx="3" type="body"/>
          </p:nvPr>
        </p:nvSpPr>
        <p:spPr>
          <a:xfrm>
            <a:off x="719050" y="2245375"/>
            <a:ext cx="10551900" cy="389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Mental Health: emotional, psychological, and social well-being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Mental Health Disorder: a wide range of conditions that affect mood, thinking, and behavior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Includes anxiety, mood, psychotic, and eating disorders</a:t>
            </a:r>
            <a:endParaRPr sz="3000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51"/>
          <p:cNvSpPr txBox="1"/>
          <p:nvPr>
            <p:ph type="title"/>
          </p:nvPr>
        </p:nvSpPr>
        <p:spPr>
          <a:xfrm>
            <a:off x="799125" y="677550"/>
            <a:ext cx="10202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&amp; 5. Decision and  </a:t>
            </a:r>
            <a:r>
              <a:rPr lang="en"/>
              <a:t>Findings</a:t>
            </a:r>
            <a:endParaRPr/>
          </a:p>
        </p:txBody>
      </p:sp>
      <p:sp>
        <p:nvSpPr>
          <p:cNvPr id="964" name="Google Shape;964;p51"/>
          <p:cNvSpPr txBox="1"/>
          <p:nvPr>
            <p:ph idx="2" type="body"/>
          </p:nvPr>
        </p:nvSpPr>
        <p:spPr>
          <a:xfrm>
            <a:off x="966225" y="4347350"/>
            <a:ext cx="9868200" cy="1264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 p-value we got  is 0.6351.  Since 0.6351 &gt; 0.1. 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we choose a relatively high significance level of .1 when making our decision because a Type II error was more harmful..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We reject our alternative hypothesis.  And conclude that the events are independent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965" name="Google Shape;965;p51"/>
          <p:cNvPicPr preferRelativeResize="0"/>
          <p:nvPr/>
        </p:nvPicPr>
        <p:blipFill rotWithShape="1">
          <a:blip r:embed="rId3">
            <a:alphaModFix/>
          </a:blip>
          <a:srcRect b="0" l="0" r="0" t="59947"/>
          <a:stretch/>
        </p:blipFill>
        <p:spPr>
          <a:xfrm>
            <a:off x="5902975" y="1533813"/>
            <a:ext cx="5741250" cy="110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4113" y="3033725"/>
            <a:ext cx="73437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2"/>
          <p:cNvSpPr txBox="1"/>
          <p:nvPr>
            <p:ph type="title"/>
          </p:nvPr>
        </p:nvSpPr>
        <p:spPr>
          <a:xfrm>
            <a:off x="5521200" y="3047238"/>
            <a:ext cx="5235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52"/>
          <p:cNvSpPr/>
          <p:nvPr/>
        </p:nvSpPr>
        <p:spPr>
          <a:xfrm>
            <a:off x="3472925" y="2318436"/>
            <a:ext cx="1550916" cy="22973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6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3"/>
          <p:cNvSpPr/>
          <p:nvPr/>
        </p:nvSpPr>
        <p:spPr>
          <a:xfrm>
            <a:off x="719050" y="1667875"/>
            <a:ext cx="10551900" cy="165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53"/>
          <p:cNvSpPr txBox="1"/>
          <p:nvPr>
            <p:ph type="title"/>
          </p:nvPr>
        </p:nvSpPr>
        <p:spPr>
          <a:xfrm>
            <a:off x="719050" y="752325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. Summary</a:t>
            </a:r>
            <a:endParaRPr/>
          </a:p>
        </p:txBody>
      </p:sp>
      <p:sp>
        <p:nvSpPr>
          <p:cNvPr id="979" name="Google Shape;979;p53"/>
          <p:cNvSpPr txBox="1"/>
          <p:nvPr>
            <p:ph idx="3" type="body"/>
          </p:nvPr>
        </p:nvSpPr>
        <p:spPr>
          <a:xfrm>
            <a:off x="745750" y="2068350"/>
            <a:ext cx="104985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Described our data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Conditioned that data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Explored Possible Correlations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Tested assumptions</a:t>
            </a:r>
            <a:endParaRPr sz="2100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21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What does it all mean?</a:t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4"/>
          <p:cNvSpPr/>
          <p:nvPr/>
        </p:nvSpPr>
        <p:spPr>
          <a:xfrm>
            <a:off x="719050" y="1667875"/>
            <a:ext cx="10551900" cy="165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54"/>
          <p:cNvSpPr txBox="1"/>
          <p:nvPr>
            <p:ph type="title"/>
          </p:nvPr>
        </p:nvSpPr>
        <p:spPr>
          <a:xfrm>
            <a:off x="719050" y="752325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Findings</a:t>
            </a:r>
            <a:endParaRPr/>
          </a:p>
        </p:txBody>
      </p:sp>
      <p:sp>
        <p:nvSpPr>
          <p:cNvPr id="986" name="Google Shape;986;p54"/>
          <p:cNvSpPr txBox="1"/>
          <p:nvPr>
            <p:ph idx="3" type="body"/>
          </p:nvPr>
        </p:nvSpPr>
        <p:spPr>
          <a:xfrm>
            <a:off x="745750" y="2068350"/>
            <a:ext cx="104985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Sought to find a correlation between mental illness and major.</a:t>
            </a:r>
            <a:endParaRPr sz="2100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21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Could not determine through statistical analysis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Hypothesis testing for Depression and Anxiety correlation failed</a:t>
            </a:r>
            <a:endParaRPr sz="2100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2100"/>
              <a:t> </a:t>
            </a:r>
            <a:endParaRPr sz="2100"/>
          </a:p>
          <a:p>
            <a:pPr indent="-361950" lvl="0" marL="457200" rtl="0" algn="l">
              <a:spcBef>
                <a:spcPts val="21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At a glance?</a:t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5"/>
          <p:cNvSpPr/>
          <p:nvPr/>
        </p:nvSpPr>
        <p:spPr>
          <a:xfrm>
            <a:off x="719050" y="1667875"/>
            <a:ext cx="10551900" cy="165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55"/>
          <p:cNvSpPr txBox="1"/>
          <p:nvPr>
            <p:ph type="title"/>
          </p:nvPr>
        </p:nvSpPr>
        <p:spPr>
          <a:xfrm>
            <a:off x="719050" y="752325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Possible Pitfalls</a:t>
            </a:r>
            <a:endParaRPr/>
          </a:p>
        </p:txBody>
      </p:sp>
      <p:sp>
        <p:nvSpPr>
          <p:cNvPr id="993" name="Google Shape;993;p55"/>
          <p:cNvSpPr txBox="1"/>
          <p:nvPr>
            <p:ph idx="3" type="body"/>
          </p:nvPr>
        </p:nvSpPr>
        <p:spPr>
          <a:xfrm>
            <a:off x="745750" y="2068350"/>
            <a:ext cx="104985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Difficult to determine whether our analysis is truly representative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Small sample size, disproportionate samples</a:t>
            </a:r>
            <a:endParaRPr sz="2100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21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Possible over and under representation based on gender and curricula.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75% of samples being Female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66% of samples being STEM</a:t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56"/>
          <p:cNvSpPr/>
          <p:nvPr/>
        </p:nvSpPr>
        <p:spPr>
          <a:xfrm>
            <a:off x="719050" y="1667875"/>
            <a:ext cx="10551900" cy="165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56"/>
          <p:cNvSpPr txBox="1"/>
          <p:nvPr>
            <p:ph type="title"/>
          </p:nvPr>
        </p:nvSpPr>
        <p:spPr>
          <a:xfrm>
            <a:off x="719050" y="752325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Suggested Improvements</a:t>
            </a:r>
            <a:endParaRPr/>
          </a:p>
        </p:txBody>
      </p:sp>
      <p:sp>
        <p:nvSpPr>
          <p:cNvPr id="1000" name="Google Shape;1000;p56"/>
          <p:cNvSpPr txBox="1"/>
          <p:nvPr>
            <p:ph idx="3" type="body"/>
          </p:nvPr>
        </p:nvSpPr>
        <p:spPr>
          <a:xfrm>
            <a:off x="745750" y="2068350"/>
            <a:ext cx="104985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Improvements would be most recognized in data collection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Originally collected through Google Forms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Loose restrictions on response fields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Limit user string input</a:t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2100"/>
              <a:t> </a:t>
            </a:r>
            <a:endParaRPr sz="2100"/>
          </a:p>
          <a:p>
            <a:pPr indent="-361950" lvl="0" marL="457200" rtl="0" algn="l">
              <a:spcBef>
                <a:spcPts val="21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Greater participation is also required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Incentive based responses</a:t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57"/>
          <p:cNvSpPr/>
          <p:nvPr/>
        </p:nvSpPr>
        <p:spPr>
          <a:xfrm>
            <a:off x="2647413" y="2064325"/>
            <a:ext cx="6897170" cy="13646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DM Sans"/>
              </a:rPr>
              <a:t>Thank you!</a:t>
            </a:r>
          </a:p>
        </p:txBody>
      </p:sp>
      <p:sp>
        <p:nvSpPr>
          <p:cNvPr id="1006" name="Google Shape;1006;p57"/>
          <p:cNvSpPr/>
          <p:nvPr/>
        </p:nvSpPr>
        <p:spPr>
          <a:xfrm>
            <a:off x="3909000" y="3738413"/>
            <a:ext cx="4374000" cy="635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57"/>
          <p:cNvSpPr txBox="1"/>
          <p:nvPr>
            <p:ph idx="4294967295" type="subTitle"/>
          </p:nvPr>
        </p:nvSpPr>
        <p:spPr>
          <a:xfrm>
            <a:off x="4429500" y="3835163"/>
            <a:ext cx="3333000" cy="441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5"/>
          <p:cNvSpPr/>
          <p:nvPr/>
        </p:nvSpPr>
        <p:spPr>
          <a:xfrm>
            <a:off x="719050" y="1667875"/>
            <a:ext cx="10551900" cy="165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5"/>
          <p:cNvSpPr txBox="1"/>
          <p:nvPr>
            <p:ph type="title"/>
          </p:nvPr>
        </p:nvSpPr>
        <p:spPr>
          <a:xfrm>
            <a:off x="719050" y="752325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“Mental Health”?</a:t>
            </a:r>
            <a:endParaRPr/>
          </a:p>
        </p:txBody>
      </p:sp>
      <p:sp>
        <p:nvSpPr>
          <p:cNvPr id="764" name="Google Shape;764;p25"/>
          <p:cNvSpPr txBox="1"/>
          <p:nvPr>
            <p:ph idx="3" type="body"/>
          </p:nvPr>
        </p:nvSpPr>
        <p:spPr>
          <a:xfrm>
            <a:off x="719050" y="2057375"/>
            <a:ext cx="10551900" cy="3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Depression: a mood disorder that causes a persistent feeling of sadness and loss of interest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Anxiety: a nervous disorder characterized by a state of excessive uneasiness and apprehension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Panic Disorder: an anxiety disorder characterized by unexpected and repeated episodes of intense fear</a:t>
            </a:r>
            <a:endParaRPr sz="3000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6"/>
          <p:cNvSpPr/>
          <p:nvPr/>
        </p:nvSpPr>
        <p:spPr>
          <a:xfrm>
            <a:off x="719050" y="1667875"/>
            <a:ext cx="10551900" cy="165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6"/>
          <p:cNvSpPr txBox="1"/>
          <p:nvPr>
            <p:ph type="title"/>
          </p:nvPr>
        </p:nvSpPr>
        <p:spPr>
          <a:xfrm>
            <a:off x="719050" y="752325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71" name="Google Shape;771;p26"/>
          <p:cNvSpPr txBox="1"/>
          <p:nvPr>
            <p:ph idx="3" type="body"/>
          </p:nvPr>
        </p:nvSpPr>
        <p:spPr>
          <a:xfrm>
            <a:off x="719050" y="2203400"/>
            <a:ext cx="10551900" cy="389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College students often experience symptoms of common mental health disorders, such as anxiety, depression, and panic disorder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Health services may need to be improved to recognize students who are at risk, and to better accommodate those with these conditions</a:t>
            </a:r>
            <a:endParaRPr sz="3000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7"/>
          <p:cNvSpPr/>
          <p:nvPr/>
        </p:nvSpPr>
        <p:spPr>
          <a:xfrm>
            <a:off x="719050" y="1667875"/>
            <a:ext cx="10551900" cy="165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7"/>
          <p:cNvSpPr txBox="1"/>
          <p:nvPr>
            <p:ph type="title"/>
          </p:nvPr>
        </p:nvSpPr>
        <p:spPr>
          <a:xfrm>
            <a:off x="719050" y="752325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choose this topic?</a:t>
            </a:r>
            <a:endParaRPr/>
          </a:p>
        </p:txBody>
      </p:sp>
      <p:sp>
        <p:nvSpPr>
          <p:cNvPr id="778" name="Google Shape;778;p27"/>
          <p:cNvSpPr txBox="1"/>
          <p:nvPr>
            <p:ph idx="3" type="body"/>
          </p:nvPr>
        </p:nvSpPr>
        <p:spPr>
          <a:xfrm>
            <a:off x="719050" y="2203400"/>
            <a:ext cx="10551900" cy="389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Goal: To find a potential </a:t>
            </a:r>
            <a:r>
              <a:rPr lang="en" sz="3000"/>
              <a:t>relationship between program of study and various mental health disorders (anxiety, depression, and panic disorder, specifically)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To see if this relationship extends to other attributes (GPA, year of study, gender, etc)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Demographic of the topic is relatable - we are all college students!</a:t>
            </a:r>
            <a:endParaRPr sz="3100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8"/>
          <p:cNvSpPr/>
          <p:nvPr/>
        </p:nvSpPr>
        <p:spPr>
          <a:xfrm>
            <a:off x="719050" y="1667875"/>
            <a:ext cx="10551900" cy="165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8"/>
          <p:cNvSpPr txBox="1"/>
          <p:nvPr>
            <p:ph type="title"/>
          </p:nvPr>
        </p:nvSpPr>
        <p:spPr>
          <a:xfrm>
            <a:off x="719050" y="752325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Mental Health Dataset</a:t>
            </a:r>
            <a:endParaRPr/>
          </a:p>
        </p:txBody>
      </p:sp>
      <p:sp>
        <p:nvSpPr>
          <p:cNvPr id="785" name="Google Shape;785;p28"/>
          <p:cNvSpPr txBox="1"/>
          <p:nvPr>
            <p:ph idx="3" type="body"/>
          </p:nvPr>
        </p:nvSpPr>
        <p:spPr>
          <a:xfrm>
            <a:off x="505500" y="2329375"/>
            <a:ext cx="4665900" cy="376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This dataset is the result of a survey conducted at the International Islamic University in Malaysia (MD Shariful Islam)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It has been updated as recent as 7 months ago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Made </a:t>
            </a:r>
            <a:r>
              <a:rPr lang="en" sz="2300"/>
              <a:t>publicly</a:t>
            </a:r>
            <a:r>
              <a:rPr lang="en" sz="2300"/>
              <a:t> </a:t>
            </a:r>
            <a:r>
              <a:rPr lang="en" sz="2300"/>
              <a:t>available</a:t>
            </a:r>
            <a:r>
              <a:rPr lang="en" sz="2300"/>
              <a:t> via </a:t>
            </a:r>
            <a:r>
              <a:rPr lang="en" sz="2300" u="sng">
                <a:solidFill>
                  <a:schemeClr val="hlink"/>
                </a:solidFill>
                <a:hlinkClick r:id="rId3"/>
              </a:rPr>
              <a:t>Kaggle</a:t>
            </a:r>
            <a:endParaRPr sz="2300"/>
          </a:p>
        </p:txBody>
      </p:sp>
      <p:pic>
        <p:nvPicPr>
          <p:cNvPr id="786" name="Google Shape;7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325" y="2185975"/>
            <a:ext cx="6515773" cy="3818699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/>
          <p:nvPr/>
        </p:nvSpPr>
        <p:spPr>
          <a:xfrm>
            <a:off x="719050" y="1667875"/>
            <a:ext cx="10551900" cy="165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9"/>
          <p:cNvSpPr txBox="1"/>
          <p:nvPr>
            <p:ph type="title"/>
          </p:nvPr>
        </p:nvSpPr>
        <p:spPr>
          <a:xfrm>
            <a:off x="719050" y="752325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Mental Health Dataset</a:t>
            </a:r>
            <a:endParaRPr/>
          </a:p>
        </p:txBody>
      </p:sp>
      <p:sp>
        <p:nvSpPr>
          <p:cNvPr id="793" name="Google Shape;793;p29"/>
          <p:cNvSpPr txBox="1"/>
          <p:nvPr>
            <p:ph idx="3" type="body"/>
          </p:nvPr>
        </p:nvSpPr>
        <p:spPr>
          <a:xfrm>
            <a:off x="719050" y="1667875"/>
            <a:ext cx="11036400" cy="422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b="1" lang="en"/>
              <a:t>Timestamp</a:t>
            </a:r>
            <a:r>
              <a:rPr lang="en"/>
              <a:t> - time at which the survey was completed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/>
              <a:t>Choose your gender</a:t>
            </a:r>
            <a:r>
              <a:rPr lang="en"/>
              <a:t> - gender (male or female) of the participant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/>
              <a:t>Age</a:t>
            </a:r>
            <a:r>
              <a:rPr lang="en"/>
              <a:t> - satisfies requirements already (no change)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/>
              <a:t>What is your course?</a:t>
            </a:r>
            <a:r>
              <a:rPr lang="en"/>
              <a:t> - program in which the participant is majoring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/>
              <a:t>Your current year of Study </a:t>
            </a:r>
            <a:r>
              <a:rPr lang="en"/>
              <a:t>- how many years the participant has attended university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/>
              <a:t>What is your CGPA?</a:t>
            </a:r>
            <a:r>
              <a:rPr lang="en"/>
              <a:t> - current grade point average (or the ratio of grade points earned to grade points attempted), calculated on a 0.0-4.0 scale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/>
              <a:t>Marital Status </a:t>
            </a:r>
            <a:r>
              <a:rPr lang="en"/>
              <a:t>- describes whether or not the participant is married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/>
              <a:t>Do you have Depression?</a:t>
            </a:r>
            <a:r>
              <a:rPr lang="en"/>
              <a:t> - states whether or not the participant has depression G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/>
              <a:t>Do you have Anxiety?</a:t>
            </a:r>
            <a:r>
              <a:rPr lang="en"/>
              <a:t> - states whether or not the participant has anxiety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/>
              <a:t>Do you have Panic attacks?</a:t>
            </a:r>
            <a:r>
              <a:rPr lang="en"/>
              <a:t> - states whether or not the participant experiences panic attacks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/>
              <a:t>Did you seek any specialist for a treatment?</a:t>
            </a:r>
            <a:r>
              <a:rPr lang="en"/>
              <a:t> - states whether or not the participant sought professional treatment for any mental health concerns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0"/>
          <p:cNvSpPr txBox="1"/>
          <p:nvPr>
            <p:ph type="title"/>
          </p:nvPr>
        </p:nvSpPr>
        <p:spPr>
          <a:xfrm>
            <a:off x="5409250" y="2963263"/>
            <a:ext cx="5235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0"/>
          <p:cNvSpPr/>
          <p:nvPr/>
        </p:nvSpPr>
        <p:spPr>
          <a:xfrm>
            <a:off x="3682850" y="2299386"/>
            <a:ext cx="1418485" cy="22592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