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6" r:id="rId2"/>
    <p:sldId id="574" r:id="rId3"/>
    <p:sldId id="571" r:id="rId4"/>
    <p:sldId id="552" r:id="rId5"/>
    <p:sldId id="584" r:id="rId6"/>
    <p:sldId id="570" r:id="rId7"/>
    <p:sldId id="557" r:id="rId8"/>
    <p:sldId id="577" r:id="rId9"/>
    <p:sldId id="54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A5A5A5"/>
    <a:srgbClr val="7F7F7F"/>
    <a:srgbClr val="ED7D31"/>
    <a:srgbClr val="FFC000"/>
    <a:srgbClr val="2F5698"/>
    <a:srgbClr val="70AD47"/>
    <a:srgbClr val="2F3783"/>
    <a:srgbClr val="2F4183"/>
    <a:srgbClr val="2F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441" autoAdjust="0"/>
  </p:normalViewPr>
  <p:slideViewPr>
    <p:cSldViewPr snapToGrid="0">
      <p:cViewPr varScale="1">
        <p:scale>
          <a:sx n="86" d="100"/>
          <a:sy n="86" d="100"/>
        </p:scale>
        <p:origin x="24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7871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Test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02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93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281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4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4" name="Picture 13">
            <a:hlinkClick r:id="rId18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97" r:id="rId13"/>
    <p:sldLayoutId id="2147483702" r:id="rId14"/>
    <p:sldLayoutId id="2147483709" r:id="rId15"/>
    <p:sldLayoutId id="2147483718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powerpoint.sage-fox.com/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464739" y="128568"/>
            <a:ext cx="3941765" cy="640080"/>
            <a:chOff x="6359857" y="5670041"/>
            <a:chExt cx="4504874" cy="731520"/>
          </a:xfrm>
        </p:grpSpPr>
        <p:sp>
          <p:nvSpPr>
            <p:cNvPr id="16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César Del Castillo</a:t>
              </a:r>
              <a:endParaRPr lang="en-US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endParaRPr>
            </a:p>
          </p:txBody>
        </p:sp>
        <p:pic>
          <p:nvPicPr>
            <p:cNvPr id="20" name="Picture Placeholder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-13648" y="4844915"/>
            <a:ext cx="8092439" cy="1278388"/>
            <a:chOff x="-12700" y="5228207"/>
            <a:chExt cx="12216385" cy="1278388"/>
          </a:xfrm>
        </p:grpSpPr>
        <p:grpSp>
          <p:nvGrpSpPr>
            <p:cNvPr id="17" name="Group 16"/>
            <p:cNvGrpSpPr/>
            <p:nvPr/>
          </p:nvGrpSpPr>
          <p:grpSpPr>
            <a:xfrm>
              <a:off x="-12700" y="5228207"/>
              <a:ext cx="12216385" cy="1278388"/>
              <a:chOff x="0" y="4603464"/>
              <a:chExt cx="12203673" cy="1544683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0" y="4603464"/>
                <a:ext cx="12203672" cy="1544683"/>
              </a:xfrm>
              <a:custGeom>
                <a:avLst/>
                <a:gdLst>
                  <a:gd name="connsiteX0" fmla="*/ 12700 w 12192000"/>
                  <a:gd name="connsiteY0" fmla="*/ 228600 h 2226733"/>
                  <a:gd name="connsiteX1" fmla="*/ 12700 w 12192000"/>
                  <a:gd name="connsiteY1" fmla="*/ 1998133 h 2226733"/>
                  <a:gd name="connsiteX2" fmla="*/ 12179300 w 12192000"/>
                  <a:gd name="connsiteY2" fmla="*/ 1998133 h 2226733"/>
                  <a:gd name="connsiteX3" fmla="*/ 12179300 w 12192000"/>
                  <a:gd name="connsiteY3" fmla="*/ 228600 h 2226733"/>
                  <a:gd name="connsiteX4" fmla="*/ 0 w 12192000"/>
                  <a:gd name="connsiteY4" fmla="*/ 0 h 2226733"/>
                  <a:gd name="connsiteX5" fmla="*/ 12192000 w 12192000"/>
                  <a:gd name="connsiteY5" fmla="*/ 0 h 2226733"/>
                  <a:gd name="connsiteX6" fmla="*/ 12192000 w 12192000"/>
                  <a:gd name="connsiteY6" fmla="*/ 2226733 h 2226733"/>
                  <a:gd name="connsiteX7" fmla="*/ 0 w 12192000"/>
                  <a:gd name="connsiteY7" fmla="*/ 2226733 h 222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226733">
                    <a:moveTo>
                      <a:pt x="12700" y="228600"/>
                    </a:moveTo>
                    <a:lnTo>
                      <a:pt x="12700" y="1998133"/>
                    </a:lnTo>
                    <a:lnTo>
                      <a:pt x="12179300" y="1998133"/>
                    </a:lnTo>
                    <a:lnTo>
                      <a:pt x="12179300" y="22860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2226733"/>
                    </a:lnTo>
                    <a:lnTo>
                      <a:pt x="0" y="2226733"/>
                    </a:lnTo>
                    <a:close/>
                  </a:path>
                </a:pathLst>
              </a:custGeom>
              <a:solidFill>
                <a:srgbClr val="00B0F0">
                  <a:alpha val="25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>
                <a:off x="10874" y="4762827"/>
                <a:ext cx="12192799" cy="12485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421622" y="5304861"/>
              <a:ext cx="82822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cs typeface="Estrangelo Edessa" panose="03080600000000000000" pitchFamily="66" charset="0"/>
                </a:rPr>
                <a:t>Medieval Brawler</a:t>
              </a:r>
              <a:endParaRPr lang="en-US" sz="4400" dirty="0">
                <a:solidFill>
                  <a:schemeClr val="bg1">
                    <a:lumMod val="85000"/>
                  </a:schemeClr>
                </a:solidFill>
                <a:cs typeface="Estrangelo Edessa" panose="03080600000000000000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5771" y="5839364"/>
              <a:ext cx="8282296" cy="533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- </a:t>
              </a:r>
              <a:r>
                <a:rPr lang="en-US" sz="28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Project pitch-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endParaRPr>
            </a:p>
          </p:txBody>
        </p:sp>
      </p:grpSp>
      <p:grpSp>
        <p:nvGrpSpPr>
          <p:cNvPr id="12" name="Group 14"/>
          <p:cNvGrpSpPr>
            <a:grpSpLocks noChangeAspect="1"/>
          </p:cNvGrpSpPr>
          <p:nvPr/>
        </p:nvGrpSpPr>
        <p:grpSpPr>
          <a:xfrm>
            <a:off x="7473918" y="986049"/>
            <a:ext cx="3941765" cy="640080"/>
            <a:chOff x="6359857" y="5670041"/>
            <a:chExt cx="4504874" cy="731520"/>
          </a:xfrm>
        </p:grpSpPr>
        <p:sp>
          <p:nvSpPr>
            <p:cNvPr id="13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Seiji Fuji</a:t>
              </a:r>
              <a:endParaRPr lang="en-US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endParaRPr>
            </a:p>
          </p:txBody>
        </p:sp>
        <p:pic>
          <p:nvPicPr>
            <p:cNvPr id="21" name="Picture Placeholder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24" name="Group 14"/>
          <p:cNvGrpSpPr>
            <a:grpSpLocks noChangeAspect="1"/>
          </p:cNvGrpSpPr>
          <p:nvPr/>
        </p:nvGrpSpPr>
        <p:grpSpPr>
          <a:xfrm>
            <a:off x="7484935" y="1878418"/>
            <a:ext cx="3941765" cy="640080"/>
            <a:chOff x="6359857" y="5670041"/>
            <a:chExt cx="4504874" cy="731520"/>
          </a:xfrm>
        </p:grpSpPr>
        <p:sp>
          <p:nvSpPr>
            <p:cNvPr id="25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Gabriel </a:t>
              </a:r>
              <a:r>
                <a:rPr lang="en-US" sz="1400" i="1" dirty="0" err="1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Garaycochea</a:t>
              </a:r>
              <a:endParaRPr lang="en-US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endParaRPr>
            </a:p>
          </p:txBody>
        </p:sp>
        <p:pic>
          <p:nvPicPr>
            <p:cNvPr id="28" name="Picture Placeholder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763" y="5670041"/>
              <a:ext cx="729231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29" name="Group 14"/>
          <p:cNvGrpSpPr>
            <a:grpSpLocks noChangeAspect="1"/>
          </p:cNvGrpSpPr>
          <p:nvPr/>
        </p:nvGrpSpPr>
        <p:grpSpPr>
          <a:xfrm>
            <a:off x="7486773" y="2772619"/>
            <a:ext cx="3941765" cy="640080"/>
            <a:chOff x="6359857" y="5670041"/>
            <a:chExt cx="4504874" cy="731520"/>
          </a:xfrm>
        </p:grpSpPr>
        <p:sp>
          <p:nvSpPr>
            <p:cNvPr id="30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err="1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Mitchelli</a:t>
              </a:r>
              <a:r>
                <a:rPr lang="en-US" sz="1400" i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 </a:t>
              </a:r>
              <a:r>
                <a:rPr lang="en-US" sz="1400" i="1" dirty="0" err="1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Murgueytio</a:t>
              </a:r>
              <a:endParaRPr lang="en-US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endParaRPr>
            </a:p>
          </p:txBody>
        </p:sp>
        <p:pic>
          <p:nvPicPr>
            <p:cNvPr id="32" name="Picture Placeholder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  <p:grpSp>
        <p:nvGrpSpPr>
          <p:cNvPr id="33" name="Group 14"/>
          <p:cNvGrpSpPr>
            <a:grpSpLocks noChangeAspect="1"/>
          </p:cNvGrpSpPr>
          <p:nvPr/>
        </p:nvGrpSpPr>
        <p:grpSpPr>
          <a:xfrm>
            <a:off x="7497790" y="3653969"/>
            <a:ext cx="3941765" cy="640080"/>
            <a:chOff x="6359857" y="5670041"/>
            <a:chExt cx="4504874" cy="731520"/>
          </a:xfrm>
        </p:grpSpPr>
        <p:sp>
          <p:nvSpPr>
            <p:cNvPr id="34" name="Rounded Rectangle 9"/>
            <p:cNvSpPr/>
            <p:nvPr/>
          </p:nvSpPr>
          <p:spPr>
            <a:xfrm>
              <a:off x="6359857" y="5881913"/>
              <a:ext cx="4504874" cy="307777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TextBox 18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6359857" y="5845568"/>
              <a:ext cx="3093976" cy="351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Ivan </a:t>
              </a:r>
              <a:r>
                <a:rPr lang="en-US" sz="1400" i="1" dirty="0" err="1" smtClean="0">
                  <a:solidFill>
                    <a:schemeClr val="bg1">
                      <a:lumMod val="85000"/>
                    </a:schemeClr>
                  </a:solidFill>
                  <a:latin typeface="+mj-lt"/>
                  <a:cs typeface="Estrangelo Edessa" panose="03080600000000000000" pitchFamily="66" charset="0"/>
                </a:rPr>
                <a:t>Palomares</a:t>
              </a:r>
              <a:endParaRPr lang="en-US" sz="1400" i="1" dirty="0">
                <a:solidFill>
                  <a:schemeClr val="bg1">
                    <a:lumMod val="85000"/>
                  </a:schemeClr>
                </a:solidFill>
                <a:latin typeface="+mj-lt"/>
                <a:cs typeface="Estrangelo Edessa" panose="03080600000000000000" pitchFamily="66" charset="0"/>
              </a:endParaRPr>
            </a:p>
          </p:txBody>
        </p:sp>
        <p:pic>
          <p:nvPicPr>
            <p:cNvPr id="36" name="Picture Placeholder 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619" y="5670041"/>
              <a:ext cx="731520" cy="73152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4000" t="-2000" r="-4000" b="-2000"/>
              </a:stretch>
            </a:blipFill>
            <a:ln w="38100">
              <a:solidFill>
                <a:schemeClr val="tx1">
                  <a:alpha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53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0"/>
          <p:cNvSpPr/>
          <p:nvPr/>
        </p:nvSpPr>
        <p:spPr bwMode="auto">
          <a:xfrm>
            <a:off x="0" y="50977"/>
            <a:ext cx="12192000" cy="6766560"/>
          </a:xfrm>
          <a:custGeom>
            <a:avLst/>
            <a:gdLst>
              <a:gd name="connsiteX0" fmla="*/ 8134042 w 12192000"/>
              <a:gd name="connsiteY0" fmla="*/ 0 h 6766560"/>
              <a:gd name="connsiteX1" fmla="*/ 10526382 w 12192000"/>
              <a:gd name="connsiteY1" fmla="*/ 990940 h 6766560"/>
              <a:gd name="connsiteX2" fmla="*/ 10694675 w 12192000"/>
              <a:gd name="connsiteY2" fmla="*/ 1176109 h 6766560"/>
              <a:gd name="connsiteX3" fmla="*/ 12192000 w 12192000"/>
              <a:gd name="connsiteY3" fmla="*/ 1176109 h 6766560"/>
              <a:gd name="connsiteX4" fmla="*/ 12192000 w 12192000"/>
              <a:gd name="connsiteY4" fmla="*/ 6461035 h 6766560"/>
              <a:gd name="connsiteX5" fmla="*/ 9533276 w 12192000"/>
              <a:gd name="connsiteY5" fmla="*/ 6461035 h 6766560"/>
              <a:gd name="connsiteX6" fmla="*/ 9450967 w 12192000"/>
              <a:gd name="connsiteY6" fmla="*/ 6500685 h 6766560"/>
              <a:gd name="connsiteX7" fmla="*/ 8134042 w 12192000"/>
              <a:gd name="connsiteY7" fmla="*/ 6766560 h 6766560"/>
              <a:gd name="connsiteX8" fmla="*/ 6817117 w 12192000"/>
              <a:gd name="connsiteY8" fmla="*/ 6500685 h 6766560"/>
              <a:gd name="connsiteX9" fmla="*/ 6734809 w 12192000"/>
              <a:gd name="connsiteY9" fmla="*/ 6461035 h 6766560"/>
              <a:gd name="connsiteX10" fmla="*/ 0 w 12192000"/>
              <a:gd name="connsiteY10" fmla="*/ 6461035 h 6766560"/>
              <a:gd name="connsiteX11" fmla="*/ 0 w 12192000"/>
              <a:gd name="connsiteY11" fmla="*/ 1176109 h 6766560"/>
              <a:gd name="connsiteX12" fmla="*/ 5573409 w 12192000"/>
              <a:gd name="connsiteY12" fmla="*/ 1176109 h 6766560"/>
              <a:gd name="connsiteX13" fmla="*/ 5741702 w 12192000"/>
              <a:gd name="connsiteY13" fmla="*/ 990940 h 6766560"/>
              <a:gd name="connsiteX14" fmla="*/ 8134042 w 12192000"/>
              <a:gd name="connsiteY14" fmla="*/ 0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766560">
                <a:moveTo>
                  <a:pt x="8134042" y="0"/>
                </a:moveTo>
                <a:cubicBezTo>
                  <a:pt x="9068309" y="0"/>
                  <a:pt x="9914129" y="378687"/>
                  <a:pt x="10526382" y="990940"/>
                </a:cubicBezTo>
                <a:lnTo>
                  <a:pt x="10694675" y="1176109"/>
                </a:lnTo>
                <a:lnTo>
                  <a:pt x="12192000" y="1176109"/>
                </a:lnTo>
                <a:lnTo>
                  <a:pt x="12192000" y="6461035"/>
                </a:lnTo>
                <a:lnTo>
                  <a:pt x="9533276" y="6461035"/>
                </a:lnTo>
                <a:lnTo>
                  <a:pt x="9450967" y="6500685"/>
                </a:lnTo>
                <a:cubicBezTo>
                  <a:pt x="9046197" y="6671889"/>
                  <a:pt x="8601176" y="6766560"/>
                  <a:pt x="8134042" y="6766560"/>
                </a:cubicBezTo>
                <a:cubicBezTo>
                  <a:pt x="7666909" y="6766560"/>
                  <a:pt x="7221887" y="6671889"/>
                  <a:pt x="6817117" y="6500685"/>
                </a:cubicBezTo>
                <a:lnTo>
                  <a:pt x="6734809" y="6461035"/>
                </a:lnTo>
                <a:lnTo>
                  <a:pt x="0" y="6461035"/>
                </a:lnTo>
                <a:lnTo>
                  <a:pt x="0" y="1176109"/>
                </a:lnTo>
                <a:lnTo>
                  <a:pt x="5573409" y="1176109"/>
                </a:lnTo>
                <a:lnTo>
                  <a:pt x="5741702" y="990940"/>
                </a:lnTo>
                <a:cubicBezTo>
                  <a:pt x="6353955" y="378687"/>
                  <a:pt x="7199775" y="0"/>
                  <a:pt x="8134042" y="0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Freeform 42"/>
          <p:cNvSpPr>
            <a:spLocks noChangeAspect="1"/>
          </p:cNvSpPr>
          <p:nvPr/>
        </p:nvSpPr>
        <p:spPr>
          <a:xfrm>
            <a:off x="5059365" y="353797"/>
            <a:ext cx="3032881" cy="3032881"/>
          </a:xfrm>
          <a:custGeom>
            <a:avLst/>
            <a:gdLst>
              <a:gd name="connsiteX0" fmla="*/ 3137290 w 3137291"/>
              <a:gd name="connsiteY0" fmla="*/ 0 h 3137291"/>
              <a:gd name="connsiteX1" fmla="*/ 3137291 w 3137291"/>
              <a:gd name="connsiteY1" fmla="*/ 0 h 3137291"/>
              <a:gd name="connsiteX2" fmla="*/ 3137291 w 3137291"/>
              <a:gd name="connsiteY2" fmla="*/ 2164794 h 3137291"/>
              <a:gd name="connsiteX3" fmla="*/ 3068563 w 3137291"/>
              <a:gd name="connsiteY3" fmla="*/ 2168264 h 3137291"/>
              <a:gd name="connsiteX4" fmla="*/ 2170757 w 3137291"/>
              <a:gd name="connsiteY4" fmla="*/ 3066070 h 3137291"/>
              <a:gd name="connsiteX5" fmla="*/ 2167161 w 3137291"/>
              <a:gd name="connsiteY5" fmla="*/ 3137291 h 3137291"/>
              <a:gd name="connsiteX6" fmla="*/ 0 w 3137291"/>
              <a:gd name="connsiteY6" fmla="*/ 3137291 h 3137291"/>
              <a:gd name="connsiteX7" fmla="*/ 3137290 w 3137291"/>
              <a:gd name="connsiteY7" fmla="*/ 0 h 313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7291" h="3137291">
                <a:moveTo>
                  <a:pt x="3137290" y="0"/>
                </a:moveTo>
                <a:lnTo>
                  <a:pt x="3137291" y="0"/>
                </a:lnTo>
                <a:lnTo>
                  <a:pt x="3137291" y="2164794"/>
                </a:lnTo>
                <a:lnTo>
                  <a:pt x="3068563" y="2168264"/>
                </a:lnTo>
                <a:cubicBezTo>
                  <a:pt x="2595176" y="2216339"/>
                  <a:pt x="2218832" y="2592682"/>
                  <a:pt x="2170757" y="3066070"/>
                </a:cubicBezTo>
                <a:lnTo>
                  <a:pt x="2167161" y="3137291"/>
                </a:lnTo>
                <a:lnTo>
                  <a:pt x="0" y="3137291"/>
                </a:lnTo>
                <a:cubicBezTo>
                  <a:pt x="0" y="1404613"/>
                  <a:pt x="1404612" y="0"/>
                  <a:pt x="31372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01600" dist="76200" dir="135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4" name="Freeform 43"/>
          <p:cNvSpPr>
            <a:spLocks noChangeAspect="1"/>
          </p:cNvSpPr>
          <p:nvPr/>
        </p:nvSpPr>
        <p:spPr>
          <a:xfrm>
            <a:off x="5434782" y="733297"/>
            <a:ext cx="2651906" cy="2651905"/>
          </a:xfrm>
          <a:custGeom>
            <a:avLst/>
            <a:gdLst>
              <a:gd name="connsiteX0" fmla="*/ 2743200 w 2743201"/>
              <a:gd name="connsiteY0" fmla="*/ 0 h 2743200"/>
              <a:gd name="connsiteX1" fmla="*/ 2743201 w 2743201"/>
              <a:gd name="connsiteY1" fmla="*/ 0 h 2743200"/>
              <a:gd name="connsiteX2" fmla="*/ 2743201 w 2743201"/>
              <a:gd name="connsiteY2" fmla="*/ 1789606 h 2743200"/>
              <a:gd name="connsiteX3" fmla="*/ 2707245 w 2743201"/>
              <a:gd name="connsiteY3" fmla="*/ 1791421 h 2743200"/>
              <a:gd name="connsiteX4" fmla="*/ 1809439 w 2743201"/>
              <a:gd name="connsiteY4" fmla="*/ 2689227 h 2743200"/>
              <a:gd name="connsiteX5" fmla="*/ 1806714 w 2743201"/>
              <a:gd name="connsiteY5" fmla="*/ 2743200 h 2743200"/>
              <a:gd name="connsiteX6" fmla="*/ 0 w 2743201"/>
              <a:gd name="connsiteY6" fmla="*/ 2743200 h 2743200"/>
              <a:gd name="connsiteX7" fmla="*/ 803465 w 2743201"/>
              <a:gd name="connsiteY7" fmla="*/ 803465 h 2743200"/>
              <a:gd name="connsiteX8" fmla="*/ 862938 w 2743201"/>
              <a:gd name="connsiteY8" fmla="*/ 749411 h 2743200"/>
              <a:gd name="connsiteX9" fmla="*/ 886665 w 2743201"/>
              <a:gd name="connsiteY9" fmla="*/ 778169 h 2743200"/>
              <a:gd name="connsiteX10" fmla="*/ 1371599 w 2743201"/>
              <a:gd name="connsiteY10" fmla="*/ 979035 h 2743200"/>
              <a:gd name="connsiteX11" fmla="*/ 2057399 w 2743201"/>
              <a:gd name="connsiteY11" fmla="*/ 293235 h 2743200"/>
              <a:gd name="connsiteX12" fmla="*/ 2043466 w 2743201"/>
              <a:gd name="connsiteY12" fmla="*/ 155022 h 2743200"/>
              <a:gd name="connsiteX13" fmla="*/ 2025780 w 2743201"/>
              <a:gd name="connsiteY13" fmla="*/ 98047 h 2743200"/>
              <a:gd name="connsiteX14" fmla="*/ 2190350 w 2743201"/>
              <a:gd name="connsiteY14" fmla="*/ 55732 h 2743200"/>
              <a:gd name="connsiteX15" fmla="*/ 2743200 w 2743201"/>
              <a:gd name="connsiteY15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1" h="2743200">
                <a:moveTo>
                  <a:pt x="2743200" y="0"/>
                </a:moveTo>
                <a:lnTo>
                  <a:pt x="2743201" y="0"/>
                </a:lnTo>
                <a:lnTo>
                  <a:pt x="2743201" y="1789606"/>
                </a:lnTo>
                <a:lnTo>
                  <a:pt x="2707245" y="1791421"/>
                </a:lnTo>
                <a:cubicBezTo>
                  <a:pt x="2233858" y="1839496"/>
                  <a:pt x="1857514" y="2215839"/>
                  <a:pt x="1809439" y="2689227"/>
                </a:cubicBezTo>
                <a:lnTo>
                  <a:pt x="1806714" y="2743200"/>
                </a:lnTo>
                <a:lnTo>
                  <a:pt x="0" y="2743200"/>
                </a:lnTo>
                <a:cubicBezTo>
                  <a:pt x="0" y="1985686"/>
                  <a:pt x="307043" y="1299886"/>
                  <a:pt x="803465" y="803465"/>
                </a:cubicBezTo>
                <a:lnTo>
                  <a:pt x="862938" y="749411"/>
                </a:lnTo>
                <a:lnTo>
                  <a:pt x="886665" y="778169"/>
                </a:lnTo>
                <a:cubicBezTo>
                  <a:pt x="1010771" y="902274"/>
                  <a:pt x="1182221" y="979035"/>
                  <a:pt x="1371599" y="979035"/>
                </a:cubicBezTo>
                <a:cubicBezTo>
                  <a:pt x="1750356" y="979035"/>
                  <a:pt x="2057399" y="671992"/>
                  <a:pt x="2057399" y="293235"/>
                </a:cubicBezTo>
                <a:cubicBezTo>
                  <a:pt x="2057399" y="245890"/>
                  <a:pt x="2052602" y="199666"/>
                  <a:pt x="2043466" y="155022"/>
                </a:cubicBezTo>
                <a:lnTo>
                  <a:pt x="2025780" y="98047"/>
                </a:lnTo>
                <a:lnTo>
                  <a:pt x="2190350" y="55732"/>
                </a:lnTo>
                <a:cubicBezTo>
                  <a:pt x="2368925" y="19190"/>
                  <a:pt x="2553822" y="0"/>
                  <a:pt x="274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9" name="Group 8"/>
          <p:cNvGrpSpPr/>
          <p:nvPr/>
        </p:nvGrpSpPr>
        <p:grpSpPr>
          <a:xfrm>
            <a:off x="6186155" y="440461"/>
            <a:ext cx="1149159" cy="1149159"/>
            <a:chOff x="6186155" y="457394"/>
            <a:chExt cx="1149159" cy="1149159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186155" y="457394"/>
              <a:ext cx="1149159" cy="11491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274552" y="545790"/>
              <a:ext cx="972365" cy="97236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3600" dirty="0" smtClean="0"/>
                <a:t>01</a:t>
              </a:r>
              <a:endParaRPr lang="es-PE" sz="3600" dirty="0"/>
            </a:p>
          </p:txBody>
        </p:sp>
      </p:grp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5927097" y="1794060"/>
            <a:ext cx="22071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2">
                    <a:lumMod val="10000"/>
                  </a:schemeClr>
                </a:solidFill>
              </a:rPr>
              <a:t>Puedes elegir un personaje. Por ejemplo, arquero.</a:t>
            </a:r>
            <a:endParaRPr lang="es-P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5387203" y="3047314"/>
            <a:ext cx="1774697" cy="33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s-PE" b="1" dirty="0" smtClean="0">
                <a:solidFill>
                  <a:srgbClr val="00B0F0"/>
                </a:solidFill>
              </a:rPr>
              <a:t>Personajes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5400000">
            <a:off x="8237866" y="359356"/>
            <a:ext cx="3032881" cy="3032881"/>
          </a:xfrm>
          <a:custGeom>
            <a:avLst/>
            <a:gdLst>
              <a:gd name="connsiteX0" fmla="*/ 3137290 w 3137291"/>
              <a:gd name="connsiteY0" fmla="*/ 0 h 3137291"/>
              <a:gd name="connsiteX1" fmla="*/ 3137291 w 3137291"/>
              <a:gd name="connsiteY1" fmla="*/ 0 h 3137291"/>
              <a:gd name="connsiteX2" fmla="*/ 3137291 w 3137291"/>
              <a:gd name="connsiteY2" fmla="*/ 2164794 h 3137291"/>
              <a:gd name="connsiteX3" fmla="*/ 3068563 w 3137291"/>
              <a:gd name="connsiteY3" fmla="*/ 2168264 h 3137291"/>
              <a:gd name="connsiteX4" fmla="*/ 2170757 w 3137291"/>
              <a:gd name="connsiteY4" fmla="*/ 3066070 h 3137291"/>
              <a:gd name="connsiteX5" fmla="*/ 2167161 w 3137291"/>
              <a:gd name="connsiteY5" fmla="*/ 3137291 h 3137291"/>
              <a:gd name="connsiteX6" fmla="*/ 0 w 3137291"/>
              <a:gd name="connsiteY6" fmla="*/ 3137291 h 3137291"/>
              <a:gd name="connsiteX7" fmla="*/ 3137290 w 3137291"/>
              <a:gd name="connsiteY7" fmla="*/ 0 h 313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7291" h="3137291">
                <a:moveTo>
                  <a:pt x="3137290" y="0"/>
                </a:moveTo>
                <a:lnTo>
                  <a:pt x="3137291" y="0"/>
                </a:lnTo>
                <a:lnTo>
                  <a:pt x="3137291" y="2164794"/>
                </a:lnTo>
                <a:lnTo>
                  <a:pt x="3068563" y="2168264"/>
                </a:lnTo>
                <a:cubicBezTo>
                  <a:pt x="2595176" y="2216339"/>
                  <a:pt x="2218832" y="2592682"/>
                  <a:pt x="2170757" y="3066070"/>
                </a:cubicBezTo>
                <a:lnTo>
                  <a:pt x="2167161" y="3137291"/>
                </a:lnTo>
                <a:lnTo>
                  <a:pt x="0" y="3137291"/>
                </a:lnTo>
                <a:cubicBezTo>
                  <a:pt x="0" y="1404613"/>
                  <a:pt x="1404612" y="0"/>
                  <a:pt x="3137290" y="0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  <a:effectLst>
            <a:outerShdw blurRad="101600" dist="76200" dir="189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1" name="Freeform 50"/>
          <p:cNvSpPr>
            <a:spLocks noChangeAspect="1"/>
          </p:cNvSpPr>
          <p:nvPr/>
        </p:nvSpPr>
        <p:spPr>
          <a:xfrm rot="5400000">
            <a:off x="8239340" y="734774"/>
            <a:ext cx="2651906" cy="2651905"/>
          </a:xfrm>
          <a:custGeom>
            <a:avLst/>
            <a:gdLst>
              <a:gd name="connsiteX0" fmla="*/ 2743200 w 2743201"/>
              <a:gd name="connsiteY0" fmla="*/ 0 h 2743200"/>
              <a:gd name="connsiteX1" fmla="*/ 2743201 w 2743201"/>
              <a:gd name="connsiteY1" fmla="*/ 0 h 2743200"/>
              <a:gd name="connsiteX2" fmla="*/ 2743201 w 2743201"/>
              <a:gd name="connsiteY2" fmla="*/ 1789606 h 2743200"/>
              <a:gd name="connsiteX3" fmla="*/ 2707245 w 2743201"/>
              <a:gd name="connsiteY3" fmla="*/ 1791421 h 2743200"/>
              <a:gd name="connsiteX4" fmla="*/ 1809439 w 2743201"/>
              <a:gd name="connsiteY4" fmla="*/ 2689227 h 2743200"/>
              <a:gd name="connsiteX5" fmla="*/ 1806714 w 2743201"/>
              <a:gd name="connsiteY5" fmla="*/ 2743200 h 2743200"/>
              <a:gd name="connsiteX6" fmla="*/ 0 w 2743201"/>
              <a:gd name="connsiteY6" fmla="*/ 2743200 h 2743200"/>
              <a:gd name="connsiteX7" fmla="*/ 803465 w 2743201"/>
              <a:gd name="connsiteY7" fmla="*/ 803465 h 2743200"/>
              <a:gd name="connsiteX8" fmla="*/ 862938 w 2743201"/>
              <a:gd name="connsiteY8" fmla="*/ 749411 h 2743200"/>
              <a:gd name="connsiteX9" fmla="*/ 886665 w 2743201"/>
              <a:gd name="connsiteY9" fmla="*/ 778169 h 2743200"/>
              <a:gd name="connsiteX10" fmla="*/ 1371599 w 2743201"/>
              <a:gd name="connsiteY10" fmla="*/ 979035 h 2743200"/>
              <a:gd name="connsiteX11" fmla="*/ 2057399 w 2743201"/>
              <a:gd name="connsiteY11" fmla="*/ 293235 h 2743200"/>
              <a:gd name="connsiteX12" fmla="*/ 2043466 w 2743201"/>
              <a:gd name="connsiteY12" fmla="*/ 155022 h 2743200"/>
              <a:gd name="connsiteX13" fmla="*/ 2025780 w 2743201"/>
              <a:gd name="connsiteY13" fmla="*/ 98047 h 2743200"/>
              <a:gd name="connsiteX14" fmla="*/ 2190350 w 2743201"/>
              <a:gd name="connsiteY14" fmla="*/ 55732 h 2743200"/>
              <a:gd name="connsiteX15" fmla="*/ 2743200 w 2743201"/>
              <a:gd name="connsiteY15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1" h="2743200">
                <a:moveTo>
                  <a:pt x="2743200" y="0"/>
                </a:moveTo>
                <a:lnTo>
                  <a:pt x="2743201" y="0"/>
                </a:lnTo>
                <a:lnTo>
                  <a:pt x="2743201" y="1789606"/>
                </a:lnTo>
                <a:lnTo>
                  <a:pt x="2707245" y="1791421"/>
                </a:lnTo>
                <a:cubicBezTo>
                  <a:pt x="2233858" y="1839496"/>
                  <a:pt x="1857514" y="2215839"/>
                  <a:pt x="1809439" y="2689227"/>
                </a:cubicBezTo>
                <a:lnTo>
                  <a:pt x="1806714" y="2743200"/>
                </a:lnTo>
                <a:lnTo>
                  <a:pt x="0" y="2743200"/>
                </a:lnTo>
                <a:cubicBezTo>
                  <a:pt x="0" y="1985686"/>
                  <a:pt x="307043" y="1299886"/>
                  <a:pt x="803465" y="803465"/>
                </a:cubicBezTo>
                <a:lnTo>
                  <a:pt x="862938" y="749411"/>
                </a:lnTo>
                <a:lnTo>
                  <a:pt x="886665" y="778169"/>
                </a:lnTo>
                <a:cubicBezTo>
                  <a:pt x="1010771" y="902274"/>
                  <a:pt x="1182221" y="979035"/>
                  <a:pt x="1371599" y="979035"/>
                </a:cubicBezTo>
                <a:cubicBezTo>
                  <a:pt x="1750356" y="979035"/>
                  <a:pt x="2057399" y="671992"/>
                  <a:pt x="2057399" y="293235"/>
                </a:cubicBezTo>
                <a:cubicBezTo>
                  <a:pt x="2057399" y="245890"/>
                  <a:pt x="2052602" y="199666"/>
                  <a:pt x="2043466" y="155022"/>
                </a:cubicBezTo>
                <a:lnTo>
                  <a:pt x="2025780" y="98047"/>
                </a:lnTo>
                <a:lnTo>
                  <a:pt x="2190350" y="55732"/>
                </a:lnTo>
                <a:cubicBezTo>
                  <a:pt x="2368925" y="19190"/>
                  <a:pt x="2553822" y="0"/>
                  <a:pt x="274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189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8279887" y="1574542"/>
            <a:ext cx="16145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2">
                    <a:lumMod val="10000"/>
                  </a:schemeClr>
                </a:solidFill>
              </a:rPr>
              <a:t>Son diferentes y son cargados pre definidamente según el nivel</a:t>
            </a:r>
            <a:endParaRPr lang="es-P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9130641" y="3060332"/>
            <a:ext cx="1774698" cy="33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s-PE" b="1" dirty="0" smtClean="0">
                <a:solidFill>
                  <a:srgbClr val="ED7D31"/>
                </a:solidFill>
              </a:rPr>
              <a:t>Escenarios</a:t>
            </a:r>
            <a:endParaRPr lang="es-PE" b="1" dirty="0">
              <a:solidFill>
                <a:srgbClr val="ED7D31"/>
              </a:solidFill>
            </a:endParaRPr>
          </a:p>
        </p:txBody>
      </p:sp>
      <p:sp>
        <p:nvSpPr>
          <p:cNvPr id="57" name="Freeform 56"/>
          <p:cNvSpPr>
            <a:spLocks noChangeAspect="1"/>
          </p:cNvSpPr>
          <p:nvPr/>
        </p:nvSpPr>
        <p:spPr>
          <a:xfrm rot="16200000">
            <a:off x="5059365" y="3532297"/>
            <a:ext cx="3032881" cy="3032881"/>
          </a:xfrm>
          <a:custGeom>
            <a:avLst/>
            <a:gdLst>
              <a:gd name="connsiteX0" fmla="*/ 3137290 w 3137291"/>
              <a:gd name="connsiteY0" fmla="*/ 0 h 3137291"/>
              <a:gd name="connsiteX1" fmla="*/ 3137291 w 3137291"/>
              <a:gd name="connsiteY1" fmla="*/ 0 h 3137291"/>
              <a:gd name="connsiteX2" fmla="*/ 3137291 w 3137291"/>
              <a:gd name="connsiteY2" fmla="*/ 2164794 h 3137291"/>
              <a:gd name="connsiteX3" fmla="*/ 3068563 w 3137291"/>
              <a:gd name="connsiteY3" fmla="*/ 2168264 h 3137291"/>
              <a:gd name="connsiteX4" fmla="*/ 2170757 w 3137291"/>
              <a:gd name="connsiteY4" fmla="*/ 3066070 h 3137291"/>
              <a:gd name="connsiteX5" fmla="*/ 2167161 w 3137291"/>
              <a:gd name="connsiteY5" fmla="*/ 3137291 h 3137291"/>
              <a:gd name="connsiteX6" fmla="*/ 0 w 3137291"/>
              <a:gd name="connsiteY6" fmla="*/ 3137291 h 3137291"/>
              <a:gd name="connsiteX7" fmla="*/ 3137290 w 3137291"/>
              <a:gd name="connsiteY7" fmla="*/ 0 h 313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7291" h="3137291">
                <a:moveTo>
                  <a:pt x="3137290" y="0"/>
                </a:moveTo>
                <a:lnTo>
                  <a:pt x="3137291" y="0"/>
                </a:lnTo>
                <a:lnTo>
                  <a:pt x="3137291" y="2164794"/>
                </a:lnTo>
                <a:lnTo>
                  <a:pt x="3068563" y="2168264"/>
                </a:lnTo>
                <a:cubicBezTo>
                  <a:pt x="2595176" y="2216339"/>
                  <a:pt x="2218832" y="2592682"/>
                  <a:pt x="2170757" y="3066070"/>
                </a:cubicBezTo>
                <a:lnTo>
                  <a:pt x="2167161" y="3137291"/>
                </a:lnTo>
                <a:lnTo>
                  <a:pt x="0" y="3137291"/>
                </a:lnTo>
                <a:cubicBezTo>
                  <a:pt x="0" y="1404613"/>
                  <a:pt x="1404612" y="0"/>
                  <a:pt x="3137290" y="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  <a:effectLst>
            <a:outerShdw blurRad="101600" dist="762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8" name="Freeform 57"/>
          <p:cNvSpPr>
            <a:spLocks noChangeAspect="1"/>
          </p:cNvSpPr>
          <p:nvPr/>
        </p:nvSpPr>
        <p:spPr>
          <a:xfrm rot="16200000">
            <a:off x="5438865" y="3537855"/>
            <a:ext cx="2651906" cy="2651905"/>
          </a:xfrm>
          <a:custGeom>
            <a:avLst/>
            <a:gdLst>
              <a:gd name="connsiteX0" fmla="*/ 2743200 w 2743201"/>
              <a:gd name="connsiteY0" fmla="*/ 0 h 2743200"/>
              <a:gd name="connsiteX1" fmla="*/ 2743201 w 2743201"/>
              <a:gd name="connsiteY1" fmla="*/ 0 h 2743200"/>
              <a:gd name="connsiteX2" fmla="*/ 2743201 w 2743201"/>
              <a:gd name="connsiteY2" fmla="*/ 1789606 h 2743200"/>
              <a:gd name="connsiteX3" fmla="*/ 2707245 w 2743201"/>
              <a:gd name="connsiteY3" fmla="*/ 1791421 h 2743200"/>
              <a:gd name="connsiteX4" fmla="*/ 1809439 w 2743201"/>
              <a:gd name="connsiteY4" fmla="*/ 2689227 h 2743200"/>
              <a:gd name="connsiteX5" fmla="*/ 1806714 w 2743201"/>
              <a:gd name="connsiteY5" fmla="*/ 2743200 h 2743200"/>
              <a:gd name="connsiteX6" fmla="*/ 0 w 2743201"/>
              <a:gd name="connsiteY6" fmla="*/ 2743200 h 2743200"/>
              <a:gd name="connsiteX7" fmla="*/ 803465 w 2743201"/>
              <a:gd name="connsiteY7" fmla="*/ 803465 h 2743200"/>
              <a:gd name="connsiteX8" fmla="*/ 862938 w 2743201"/>
              <a:gd name="connsiteY8" fmla="*/ 749411 h 2743200"/>
              <a:gd name="connsiteX9" fmla="*/ 886665 w 2743201"/>
              <a:gd name="connsiteY9" fmla="*/ 778169 h 2743200"/>
              <a:gd name="connsiteX10" fmla="*/ 1371599 w 2743201"/>
              <a:gd name="connsiteY10" fmla="*/ 979035 h 2743200"/>
              <a:gd name="connsiteX11" fmla="*/ 2057399 w 2743201"/>
              <a:gd name="connsiteY11" fmla="*/ 293235 h 2743200"/>
              <a:gd name="connsiteX12" fmla="*/ 2043466 w 2743201"/>
              <a:gd name="connsiteY12" fmla="*/ 155022 h 2743200"/>
              <a:gd name="connsiteX13" fmla="*/ 2025780 w 2743201"/>
              <a:gd name="connsiteY13" fmla="*/ 98047 h 2743200"/>
              <a:gd name="connsiteX14" fmla="*/ 2190350 w 2743201"/>
              <a:gd name="connsiteY14" fmla="*/ 55732 h 2743200"/>
              <a:gd name="connsiteX15" fmla="*/ 2743200 w 2743201"/>
              <a:gd name="connsiteY15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1" h="2743200">
                <a:moveTo>
                  <a:pt x="2743200" y="0"/>
                </a:moveTo>
                <a:lnTo>
                  <a:pt x="2743201" y="0"/>
                </a:lnTo>
                <a:lnTo>
                  <a:pt x="2743201" y="1789606"/>
                </a:lnTo>
                <a:lnTo>
                  <a:pt x="2707245" y="1791421"/>
                </a:lnTo>
                <a:cubicBezTo>
                  <a:pt x="2233858" y="1839496"/>
                  <a:pt x="1857514" y="2215839"/>
                  <a:pt x="1809439" y="2689227"/>
                </a:cubicBezTo>
                <a:lnTo>
                  <a:pt x="1806714" y="2743200"/>
                </a:lnTo>
                <a:lnTo>
                  <a:pt x="0" y="2743200"/>
                </a:lnTo>
                <a:cubicBezTo>
                  <a:pt x="0" y="1985686"/>
                  <a:pt x="307043" y="1299886"/>
                  <a:pt x="803465" y="803465"/>
                </a:cubicBezTo>
                <a:lnTo>
                  <a:pt x="862938" y="749411"/>
                </a:lnTo>
                <a:lnTo>
                  <a:pt x="886665" y="778169"/>
                </a:lnTo>
                <a:cubicBezTo>
                  <a:pt x="1010771" y="902274"/>
                  <a:pt x="1182221" y="979035"/>
                  <a:pt x="1371599" y="979035"/>
                </a:cubicBezTo>
                <a:cubicBezTo>
                  <a:pt x="1750356" y="979035"/>
                  <a:pt x="2057399" y="671992"/>
                  <a:pt x="2057399" y="293235"/>
                </a:cubicBezTo>
                <a:cubicBezTo>
                  <a:pt x="2057399" y="245890"/>
                  <a:pt x="2052602" y="199666"/>
                  <a:pt x="2043466" y="155022"/>
                </a:cubicBezTo>
                <a:lnTo>
                  <a:pt x="2025780" y="98047"/>
                </a:lnTo>
                <a:lnTo>
                  <a:pt x="2190350" y="55732"/>
                </a:lnTo>
                <a:cubicBezTo>
                  <a:pt x="2368925" y="19190"/>
                  <a:pt x="2553822" y="0"/>
                  <a:pt x="274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81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6366294" y="4377625"/>
            <a:ext cx="178194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2">
                    <a:lumMod val="10000"/>
                  </a:schemeClr>
                </a:solidFill>
              </a:rPr>
              <a:t>Existen varios NPC que tratarán de impedir que el jugador capture la bandera del nivel</a:t>
            </a:r>
            <a:endParaRPr lang="es-P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5394269" y="3541896"/>
            <a:ext cx="1774697" cy="33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s-PE" b="1" dirty="0" smtClean="0">
                <a:solidFill>
                  <a:srgbClr val="A5A5A5"/>
                </a:solidFill>
              </a:rPr>
              <a:t>NPC</a:t>
            </a:r>
            <a:endParaRPr lang="es-PE" b="1" dirty="0">
              <a:solidFill>
                <a:srgbClr val="A5A5A5"/>
              </a:solidFill>
            </a:endParaRPr>
          </a:p>
        </p:txBody>
      </p:sp>
      <p:sp>
        <p:nvSpPr>
          <p:cNvPr id="64" name="Freeform 63"/>
          <p:cNvSpPr>
            <a:spLocks noChangeAspect="1"/>
          </p:cNvSpPr>
          <p:nvPr/>
        </p:nvSpPr>
        <p:spPr>
          <a:xfrm rot="10800000">
            <a:off x="8244404" y="3540770"/>
            <a:ext cx="3032881" cy="3032881"/>
          </a:xfrm>
          <a:custGeom>
            <a:avLst/>
            <a:gdLst>
              <a:gd name="connsiteX0" fmla="*/ 3137290 w 3137291"/>
              <a:gd name="connsiteY0" fmla="*/ 0 h 3137291"/>
              <a:gd name="connsiteX1" fmla="*/ 3137291 w 3137291"/>
              <a:gd name="connsiteY1" fmla="*/ 0 h 3137291"/>
              <a:gd name="connsiteX2" fmla="*/ 3137291 w 3137291"/>
              <a:gd name="connsiteY2" fmla="*/ 2164794 h 3137291"/>
              <a:gd name="connsiteX3" fmla="*/ 3068563 w 3137291"/>
              <a:gd name="connsiteY3" fmla="*/ 2168264 h 3137291"/>
              <a:gd name="connsiteX4" fmla="*/ 2170757 w 3137291"/>
              <a:gd name="connsiteY4" fmla="*/ 3066070 h 3137291"/>
              <a:gd name="connsiteX5" fmla="*/ 2167161 w 3137291"/>
              <a:gd name="connsiteY5" fmla="*/ 3137291 h 3137291"/>
              <a:gd name="connsiteX6" fmla="*/ 0 w 3137291"/>
              <a:gd name="connsiteY6" fmla="*/ 3137291 h 3137291"/>
              <a:gd name="connsiteX7" fmla="*/ 3137290 w 3137291"/>
              <a:gd name="connsiteY7" fmla="*/ 0 h 313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7291" h="3137291">
                <a:moveTo>
                  <a:pt x="3137290" y="0"/>
                </a:moveTo>
                <a:lnTo>
                  <a:pt x="3137291" y="0"/>
                </a:lnTo>
                <a:lnTo>
                  <a:pt x="3137291" y="2164794"/>
                </a:lnTo>
                <a:lnTo>
                  <a:pt x="3068563" y="2168264"/>
                </a:lnTo>
                <a:cubicBezTo>
                  <a:pt x="2595176" y="2216339"/>
                  <a:pt x="2218832" y="2592682"/>
                  <a:pt x="2170757" y="3066070"/>
                </a:cubicBezTo>
                <a:lnTo>
                  <a:pt x="2167161" y="3137291"/>
                </a:lnTo>
                <a:lnTo>
                  <a:pt x="0" y="3137291"/>
                </a:lnTo>
                <a:cubicBezTo>
                  <a:pt x="0" y="1404613"/>
                  <a:pt x="1404612" y="0"/>
                  <a:pt x="313729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5" name="Freeform 64"/>
          <p:cNvSpPr>
            <a:spLocks noChangeAspect="1"/>
          </p:cNvSpPr>
          <p:nvPr/>
        </p:nvSpPr>
        <p:spPr>
          <a:xfrm rot="10800000">
            <a:off x="8249962" y="3542245"/>
            <a:ext cx="2651906" cy="2651905"/>
          </a:xfrm>
          <a:custGeom>
            <a:avLst/>
            <a:gdLst>
              <a:gd name="connsiteX0" fmla="*/ 2743200 w 2743201"/>
              <a:gd name="connsiteY0" fmla="*/ 0 h 2743200"/>
              <a:gd name="connsiteX1" fmla="*/ 2743201 w 2743201"/>
              <a:gd name="connsiteY1" fmla="*/ 0 h 2743200"/>
              <a:gd name="connsiteX2" fmla="*/ 2743201 w 2743201"/>
              <a:gd name="connsiteY2" fmla="*/ 1789606 h 2743200"/>
              <a:gd name="connsiteX3" fmla="*/ 2707245 w 2743201"/>
              <a:gd name="connsiteY3" fmla="*/ 1791421 h 2743200"/>
              <a:gd name="connsiteX4" fmla="*/ 1809439 w 2743201"/>
              <a:gd name="connsiteY4" fmla="*/ 2689227 h 2743200"/>
              <a:gd name="connsiteX5" fmla="*/ 1806714 w 2743201"/>
              <a:gd name="connsiteY5" fmla="*/ 2743200 h 2743200"/>
              <a:gd name="connsiteX6" fmla="*/ 0 w 2743201"/>
              <a:gd name="connsiteY6" fmla="*/ 2743200 h 2743200"/>
              <a:gd name="connsiteX7" fmla="*/ 803465 w 2743201"/>
              <a:gd name="connsiteY7" fmla="*/ 803465 h 2743200"/>
              <a:gd name="connsiteX8" fmla="*/ 862938 w 2743201"/>
              <a:gd name="connsiteY8" fmla="*/ 749411 h 2743200"/>
              <a:gd name="connsiteX9" fmla="*/ 886665 w 2743201"/>
              <a:gd name="connsiteY9" fmla="*/ 778169 h 2743200"/>
              <a:gd name="connsiteX10" fmla="*/ 1371599 w 2743201"/>
              <a:gd name="connsiteY10" fmla="*/ 979035 h 2743200"/>
              <a:gd name="connsiteX11" fmla="*/ 2057399 w 2743201"/>
              <a:gd name="connsiteY11" fmla="*/ 293235 h 2743200"/>
              <a:gd name="connsiteX12" fmla="*/ 2043466 w 2743201"/>
              <a:gd name="connsiteY12" fmla="*/ 155022 h 2743200"/>
              <a:gd name="connsiteX13" fmla="*/ 2025780 w 2743201"/>
              <a:gd name="connsiteY13" fmla="*/ 98047 h 2743200"/>
              <a:gd name="connsiteX14" fmla="*/ 2190350 w 2743201"/>
              <a:gd name="connsiteY14" fmla="*/ 55732 h 2743200"/>
              <a:gd name="connsiteX15" fmla="*/ 2743200 w 2743201"/>
              <a:gd name="connsiteY15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1" h="2743200">
                <a:moveTo>
                  <a:pt x="2743200" y="0"/>
                </a:moveTo>
                <a:lnTo>
                  <a:pt x="2743201" y="0"/>
                </a:lnTo>
                <a:lnTo>
                  <a:pt x="2743201" y="1789606"/>
                </a:lnTo>
                <a:lnTo>
                  <a:pt x="2707245" y="1791421"/>
                </a:lnTo>
                <a:cubicBezTo>
                  <a:pt x="2233858" y="1839496"/>
                  <a:pt x="1857514" y="2215839"/>
                  <a:pt x="1809439" y="2689227"/>
                </a:cubicBezTo>
                <a:lnTo>
                  <a:pt x="1806714" y="2743200"/>
                </a:lnTo>
                <a:lnTo>
                  <a:pt x="0" y="2743200"/>
                </a:lnTo>
                <a:cubicBezTo>
                  <a:pt x="0" y="1985686"/>
                  <a:pt x="307043" y="1299886"/>
                  <a:pt x="803465" y="803465"/>
                </a:cubicBezTo>
                <a:lnTo>
                  <a:pt x="862938" y="749411"/>
                </a:lnTo>
                <a:lnTo>
                  <a:pt x="886665" y="778169"/>
                </a:lnTo>
                <a:cubicBezTo>
                  <a:pt x="1010771" y="902274"/>
                  <a:pt x="1182221" y="979035"/>
                  <a:pt x="1371599" y="979035"/>
                </a:cubicBezTo>
                <a:cubicBezTo>
                  <a:pt x="1750356" y="979035"/>
                  <a:pt x="2057399" y="671992"/>
                  <a:pt x="2057399" y="293235"/>
                </a:cubicBezTo>
                <a:cubicBezTo>
                  <a:pt x="2057399" y="245890"/>
                  <a:pt x="2052602" y="199666"/>
                  <a:pt x="2043466" y="155022"/>
                </a:cubicBezTo>
                <a:lnTo>
                  <a:pt x="2025780" y="98047"/>
                </a:lnTo>
                <a:lnTo>
                  <a:pt x="2190350" y="55732"/>
                </a:lnTo>
                <a:cubicBezTo>
                  <a:pt x="2368925" y="19190"/>
                  <a:pt x="2553822" y="0"/>
                  <a:pt x="274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8323341" y="4393975"/>
            <a:ext cx="22071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sz="1400" dirty="0">
                <a:solidFill>
                  <a:schemeClr val="bg2">
                    <a:lumMod val="10000"/>
                  </a:schemeClr>
                </a:solidFill>
              </a:rPr>
              <a:t>Al cumplir con la </a:t>
            </a:r>
            <a:r>
              <a:rPr lang="es-PE" sz="1400" dirty="0" smtClean="0">
                <a:solidFill>
                  <a:schemeClr val="bg2">
                    <a:lumMod val="10000"/>
                  </a:schemeClr>
                </a:solidFill>
              </a:rPr>
              <a:t>misión, </a:t>
            </a:r>
            <a:r>
              <a:rPr lang="es-PE" sz="1400" dirty="0">
                <a:solidFill>
                  <a:schemeClr val="bg2">
                    <a:lumMod val="10000"/>
                  </a:schemeClr>
                </a:solidFill>
              </a:rPr>
              <a:t>se cargará </a:t>
            </a:r>
            <a:r>
              <a:rPr lang="es-PE" sz="1400" dirty="0" smtClean="0">
                <a:solidFill>
                  <a:schemeClr val="bg2">
                    <a:lumMod val="10000"/>
                  </a:schemeClr>
                </a:solidFill>
              </a:rPr>
              <a:t>la </a:t>
            </a:r>
            <a:r>
              <a:rPr lang="es-PE" sz="1400" dirty="0">
                <a:solidFill>
                  <a:schemeClr val="bg2">
                    <a:lumMod val="10000"/>
                  </a:schemeClr>
                </a:solidFill>
              </a:rPr>
              <a:t>siguiente </a:t>
            </a:r>
            <a:r>
              <a:rPr lang="es-PE" sz="1400" dirty="0" smtClean="0">
                <a:solidFill>
                  <a:schemeClr val="bg2">
                    <a:lumMod val="10000"/>
                  </a:schemeClr>
                </a:solidFill>
              </a:rPr>
              <a:t>con </a:t>
            </a:r>
            <a:r>
              <a:rPr lang="es-PE" sz="1400" dirty="0">
                <a:solidFill>
                  <a:schemeClr val="bg2">
                    <a:lumMod val="10000"/>
                  </a:schemeClr>
                </a:solidFill>
              </a:rPr>
              <a:t>un nuevo escenario y con la dificultad aumentada.</a:t>
            </a:r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9174750" y="3542245"/>
            <a:ext cx="1774697" cy="33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s-PE" b="1" dirty="0" smtClean="0">
                <a:solidFill>
                  <a:srgbClr val="548235"/>
                </a:solidFill>
              </a:rPr>
              <a:t>Niveles</a:t>
            </a:r>
            <a:endParaRPr lang="es-PE" b="1" dirty="0">
              <a:solidFill>
                <a:srgbClr val="548235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6609" y="2529406"/>
            <a:ext cx="4033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1">
                    <a:lumMod val="85000"/>
                  </a:schemeClr>
                </a:solidFill>
              </a:rPr>
              <a:t>Es un videojuego parte de la categoría top </a:t>
            </a:r>
            <a:r>
              <a:rPr lang="es-PE" sz="1400" dirty="0" err="1" smtClean="0">
                <a:solidFill>
                  <a:schemeClr val="bg1">
                    <a:lumMod val="85000"/>
                  </a:schemeClr>
                </a:solidFill>
              </a:rPr>
              <a:t>down</a:t>
            </a:r>
            <a:r>
              <a:rPr lang="es-PE" sz="1400" dirty="0" smtClean="0">
                <a:solidFill>
                  <a:schemeClr val="bg1">
                    <a:lumMod val="85000"/>
                  </a:schemeClr>
                </a:solidFill>
              </a:rPr>
              <a:t> capture </a:t>
            </a:r>
            <a:r>
              <a:rPr lang="es-PE" sz="1400" dirty="0" err="1" smtClean="0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es-PE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PE" sz="1400" dirty="0" err="1" smtClean="0">
                <a:solidFill>
                  <a:schemeClr val="bg1">
                    <a:lumMod val="85000"/>
                  </a:schemeClr>
                </a:solidFill>
              </a:rPr>
              <a:t>flag</a:t>
            </a:r>
            <a:r>
              <a:rPr lang="es-PE" sz="1400" dirty="0" smtClean="0">
                <a:solidFill>
                  <a:schemeClr val="bg1">
                    <a:lumMod val="85000"/>
                  </a:schemeClr>
                </a:solidFill>
              </a:rPr>
              <a:t>. La misión del juego es capturar las banderas de todos los niveles. </a:t>
            </a:r>
          </a:p>
        </p:txBody>
      </p:sp>
      <p:grpSp>
        <p:nvGrpSpPr>
          <p:cNvPr id="80" name="Group 24"/>
          <p:cNvGrpSpPr/>
          <p:nvPr/>
        </p:nvGrpSpPr>
        <p:grpSpPr>
          <a:xfrm>
            <a:off x="1370402" y="2098980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81" name="Oval 80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88" name="Title 1"/>
          <p:cNvSpPr txBox="1">
            <a:spLocks/>
          </p:cNvSpPr>
          <p:nvPr/>
        </p:nvSpPr>
        <p:spPr>
          <a:xfrm>
            <a:off x="953841" y="1485395"/>
            <a:ext cx="2183596" cy="48011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ctr" defTabSz="1375467">
              <a:spcBef>
                <a:spcPct val="0"/>
              </a:spcBef>
              <a:tabLst>
                <a:tab pos="4794131" algn="l"/>
              </a:tabLst>
              <a:defRPr/>
            </a:pPr>
            <a:r>
              <a:rPr lang="es-PE" b="1" dirty="0" smtClean="0">
                <a:solidFill>
                  <a:schemeClr val="bg1"/>
                </a:solidFill>
                <a:ea typeface="+mj-ea"/>
                <a:cs typeface="+mj-cs"/>
              </a:rPr>
              <a:t>Medieval </a:t>
            </a:r>
            <a:r>
              <a:rPr lang="es-PE" b="1" dirty="0" err="1" smtClean="0">
                <a:solidFill>
                  <a:schemeClr val="bg1"/>
                </a:solidFill>
                <a:ea typeface="+mj-ea"/>
                <a:cs typeface="+mj-cs"/>
              </a:rPr>
              <a:t>Brawler</a:t>
            </a:r>
            <a:endParaRPr lang="es-PE" b="1" dirty="0">
              <a:solidFill>
                <a:schemeClr val="bg1"/>
              </a:solidFill>
              <a:ea typeface="+mj-ea"/>
              <a:cs typeface="+mj-cs"/>
            </a:endParaRPr>
          </a:p>
        </p:txBody>
      </p:sp>
      <p:grpSp>
        <p:nvGrpSpPr>
          <p:cNvPr id="89" name="Group 24"/>
          <p:cNvGrpSpPr/>
          <p:nvPr/>
        </p:nvGrpSpPr>
        <p:grpSpPr>
          <a:xfrm>
            <a:off x="1370402" y="5031922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90" name="Oval 89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27356" y="-21594"/>
            <a:ext cx="3331939" cy="613385"/>
            <a:chOff x="127357" y="-6354"/>
            <a:chExt cx="2524868" cy="613385"/>
          </a:xfrm>
        </p:grpSpPr>
        <p:sp>
          <p:nvSpPr>
            <p:cNvPr id="99" name="Round Same Side Corner Rectangle 98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Descripción del producto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01336" y="5337828"/>
            <a:ext cx="1149159" cy="1149159"/>
            <a:chOff x="9001336" y="5320895"/>
            <a:chExt cx="1149159" cy="1149159"/>
          </a:xfrm>
        </p:grpSpPr>
        <p:sp>
          <p:nvSpPr>
            <p:cNvPr id="66" name="Oval 65"/>
            <p:cNvSpPr>
              <a:spLocks noChangeAspect="1"/>
            </p:cNvSpPr>
            <p:nvPr/>
          </p:nvSpPr>
          <p:spPr>
            <a:xfrm rot="10800000">
              <a:off x="9001336" y="5320895"/>
              <a:ext cx="1149159" cy="11491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9087185" y="5408260"/>
              <a:ext cx="972365" cy="972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3600" dirty="0" smtClean="0"/>
                <a:t>03</a:t>
              </a:r>
              <a:endParaRPr lang="es-PE" sz="3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6029" y="4289228"/>
            <a:ext cx="1149159" cy="1149159"/>
            <a:chOff x="5162962" y="4289228"/>
            <a:chExt cx="1149159" cy="1149159"/>
          </a:xfrm>
        </p:grpSpPr>
        <p:sp>
          <p:nvSpPr>
            <p:cNvPr id="59" name="Oval 58"/>
            <p:cNvSpPr>
              <a:spLocks noChangeAspect="1"/>
            </p:cNvSpPr>
            <p:nvPr/>
          </p:nvSpPr>
          <p:spPr>
            <a:xfrm rot="16200000">
              <a:off x="5162962" y="4289228"/>
              <a:ext cx="1149159" cy="11491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5258513" y="4381441"/>
              <a:ext cx="972365" cy="97236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3600" dirty="0" smtClean="0"/>
                <a:t>04</a:t>
              </a:r>
              <a:endParaRPr lang="es-PE" sz="3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34924" y="1469214"/>
            <a:ext cx="1149159" cy="1149159"/>
            <a:chOff x="10017991" y="1486147"/>
            <a:chExt cx="1149159" cy="1149159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 rot="5400000">
              <a:off x="10017991" y="1486147"/>
              <a:ext cx="1149159" cy="11491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10106006" y="1576593"/>
              <a:ext cx="972365" cy="97236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3600" dirty="0" smtClean="0"/>
                <a:t>02</a:t>
              </a:r>
              <a:endParaRPr lang="es-PE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43" grpId="0" animBg="1"/>
      <p:bldP spid="44" grpId="0" animBg="1"/>
      <p:bldP spid="47" grpId="0"/>
      <p:bldP spid="48" grpId="0"/>
      <p:bldP spid="50" grpId="0" animBg="1"/>
      <p:bldP spid="51" grpId="0" animBg="1"/>
      <p:bldP spid="54" grpId="0"/>
      <p:bldP spid="55" grpId="0"/>
      <p:bldP spid="57" grpId="0" animBg="1"/>
      <p:bldP spid="58" grpId="0" animBg="1"/>
      <p:bldP spid="61" grpId="0"/>
      <p:bldP spid="62" grpId="0"/>
      <p:bldP spid="64" grpId="0" animBg="1"/>
      <p:bldP spid="65" grpId="0" animBg="1"/>
      <p:bldP spid="68" grpId="0"/>
      <p:bldP spid="69" grpId="0"/>
      <p:bldP spid="79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0" y="1257300"/>
            <a:ext cx="12192000" cy="5254711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Arc 61"/>
          <p:cNvSpPr/>
          <p:nvPr/>
        </p:nvSpPr>
        <p:spPr>
          <a:xfrm rot="19051047">
            <a:off x="5002999" y="1498281"/>
            <a:ext cx="2181771" cy="2181771"/>
          </a:xfrm>
          <a:prstGeom prst="arc">
            <a:avLst/>
          </a:prstGeom>
          <a:ln w="28575">
            <a:gradFill>
              <a:gsLst>
                <a:gs pos="0">
                  <a:srgbClr val="00B0F0"/>
                </a:gs>
                <a:gs pos="100000">
                  <a:srgbClr val="ED7D31"/>
                </a:gs>
              </a:gsLst>
              <a:lin ang="5400000" scaled="1"/>
            </a:gradFill>
            <a:prstDash val="sysDot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4290485" y="1965516"/>
            <a:ext cx="1807633" cy="1843617"/>
          </a:xfrm>
          <a:custGeom>
            <a:avLst/>
            <a:gdLst/>
            <a:ahLst/>
            <a:cxnLst>
              <a:cxn ang="0">
                <a:pos x="361" y="458"/>
              </a:cxn>
              <a:cxn ang="0">
                <a:pos x="455" y="364"/>
              </a:cxn>
              <a:cxn ang="0">
                <a:pos x="455" y="0"/>
              </a:cxn>
              <a:cxn ang="0">
                <a:pos x="394" y="0"/>
              </a:cxn>
              <a:cxn ang="0">
                <a:pos x="374" y="92"/>
              </a:cxn>
              <a:cxn ang="0">
                <a:pos x="303" y="115"/>
              </a:cxn>
              <a:cxn ang="0">
                <a:pos x="233" y="53"/>
              </a:cxn>
              <a:cxn ang="0">
                <a:pos x="136" y="123"/>
              </a:cxn>
              <a:cxn ang="0">
                <a:pos x="175" y="209"/>
              </a:cxn>
              <a:cxn ang="0">
                <a:pos x="131" y="270"/>
              </a:cxn>
              <a:cxn ang="0">
                <a:pos x="37" y="260"/>
              </a:cxn>
              <a:cxn ang="0">
                <a:pos x="0" y="374"/>
              </a:cxn>
              <a:cxn ang="0">
                <a:pos x="82" y="421"/>
              </a:cxn>
              <a:cxn ang="0">
                <a:pos x="80" y="464"/>
              </a:cxn>
              <a:cxn ang="0">
                <a:pos x="361" y="464"/>
              </a:cxn>
              <a:cxn ang="0">
                <a:pos x="361" y="458"/>
              </a:cxn>
            </a:cxnLst>
            <a:rect l="0" t="0" r="r" b="b"/>
            <a:pathLst>
              <a:path w="455" h="464">
                <a:moveTo>
                  <a:pt x="361" y="458"/>
                </a:moveTo>
                <a:cubicBezTo>
                  <a:pt x="361" y="406"/>
                  <a:pt x="403" y="364"/>
                  <a:pt x="455" y="364"/>
                </a:cubicBezTo>
                <a:cubicBezTo>
                  <a:pt x="455" y="0"/>
                  <a:pt x="455" y="0"/>
                  <a:pt x="45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350" y="98"/>
                  <a:pt x="326" y="105"/>
                  <a:pt x="303" y="11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58" y="228"/>
                  <a:pt x="144" y="248"/>
                  <a:pt x="131" y="270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0" y="374"/>
                  <a:pt x="0" y="374"/>
                  <a:pt x="0" y="374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0" y="436"/>
                  <a:pt x="80" y="450"/>
                  <a:pt x="80" y="464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1" y="462"/>
                  <a:pt x="361" y="460"/>
                  <a:pt x="361" y="458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4294717" y="3809132"/>
            <a:ext cx="1803400" cy="1794933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79" y="0"/>
              </a:cxn>
              <a:cxn ang="0">
                <a:pos x="81" y="32"/>
              </a:cxn>
              <a:cxn ang="0">
                <a:pos x="0" y="79"/>
              </a:cxn>
              <a:cxn ang="0">
                <a:pos x="37" y="193"/>
              </a:cxn>
              <a:cxn ang="0">
                <a:pos x="131" y="183"/>
              </a:cxn>
              <a:cxn ang="0">
                <a:pos x="174" y="243"/>
              </a:cxn>
              <a:cxn ang="0">
                <a:pos x="136" y="330"/>
              </a:cxn>
              <a:cxn ang="0">
                <a:pos x="234" y="400"/>
              </a:cxn>
              <a:cxn ang="0">
                <a:pos x="304" y="337"/>
              </a:cxn>
              <a:cxn ang="0">
                <a:pos x="338" y="350"/>
              </a:cxn>
              <a:cxn ang="0">
                <a:pos x="374" y="360"/>
              </a:cxn>
              <a:cxn ang="0">
                <a:pos x="394" y="452"/>
              </a:cxn>
              <a:cxn ang="0">
                <a:pos x="454" y="452"/>
              </a:cxn>
              <a:cxn ang="0">
                <a:pos x="454" y="87"/>
              </a:cxn>
              <a:cxn ang="0">
                <a:pos x="360" y="0"/>
              </a:cxn>
            </a:cxnLst>
            <a:rect l="0" t="0" r="r" b="b"/>
            <a:pathLst>
              <a:path w="454" h="452">
                <a:moveTo>
                  <a:pt x="36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11"/>
                  <a:pt x="80" y="21"/>
                  <a:pt x="81" y="32"/>
                </a:cubicBezTo>
                <a:cubicBezTo>
                  <a:pt x="0" y="79"/>
                  <a:pt x="0" y="79"/>
                  <a:pt x="0" y="79"/>
                </a:cubicBezTo>
                <a:cubicBezTo>
                  <a:pt x="37" y="193"/>
                  <a:pt x="37" y="193"/>
                  <a:pt x="37" y="193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43" y="205"/>
                  <a:pt x="158" y="225"/>
                  <a:pt x="174" y="243"/>
                </a:cubicBezTo>
                <a:cubicBezTo>
                  <a:pt x="136" y="330"/>
                  <a:pt x="136" y="330"/>
                  <a:pt x="136" y="330"/>
                </a:cubicBezTo>
                <a:cubicBezTo>
                  <a:pt x="234" y="400"/>
                  <a:pt x="234" y="400"/>
                  <a:pt x="234" y="400"/>
                </a:cubicBezTo>
                <a:cubicBezTo>
                  <a:pt x="304" y="337"/>
                  <a:pt x="304" y="337"/>
                  <a:pt x="304" y="337"/>
                </a:cubicBezTo>
                <a:cubicBezTo>
                  <a:pt x="315" y="342"/>
                  <a:pt x="327" y="346"/>
                  <a:pt x="338" y="350"/>
                </a:cubicBezTo>
                <a:cubicBezTo>
                  <a:pt x="350" y="354"/>
                  <a:pt x="362" y="357"/>
                  <a:pt x="374" y="360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454" y="452"/>
                  <a:pt x="454" y="452"/>
                  <a:pt x="454" y="452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04" y="87"/>
                  <a:pt x="364" y="49"/>
                  <a:pt x="360" y="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6098117" y="3809132"/>
            <a:ext cx="1803400" cy="1794933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93" y="0"/>
              </a:cxn>
              <a:cxn ang="0">
                <a:pos x="0" y="87"/>
              </a:cxn>
              <a:cxn ang="0">
                <a:pos x="0" y="452"/>
              </a:cxn>
              <a:cxn ang="0">
                <a:pos x="60" y="452"/>
              </a:cxn>
              <a:cxn ang="0">
                <a:pos x="80" y="359"/>
              </a:cxn>
              <a:cxn ang="0">
                <a:pos x="151" y="336"/>
              </a:cxn>
              <a:cxn ang="0">
                <a:pos x="221" y="399"/>
              </a:cxn>
              <a:cxn ang="0">
                <a:pos x="318" y="328"/>
              </a:cxn>
              <a:cxn ang="0">
                <a:pos x="279" y="242"/>
              </a:cxn>
              <a:cxn ang="0">
                <a:pos x="323" y="182"/>
              </a:cxn>
              <a:cxn ang="0">
                <a:pos x="417" y="192"/>
              </a:cxn>
              <a:cxn ang="0">
                <a:pos x="454" y="77"/>
              </a:cxn>
              <a:cxn ang="0">
                <a:pos x="372" y="30"/>
              </a:cxn>
              <a:cxn ang="0">
                <a:pos x="374" y="0"/>
              </a:cxn>
            </a:cxnLst>
            <a:rect l="0" t="0" r="r" b="b"/>
            <a:pathLst>
              <a:path w="454" h="452">
                <a:moveTo>
                  <a:pt x="374" y="0"/>
                </a:moveTo>
                <a:cubicBezTo>
                  <a:pt x="93" y="0"/>
                  <a:pt x="93" y="0"/>
                  <a:pt x="93" y="0"/>
                </a:cubicBezTo>
                <a:cubicBezTo>
                  <a:pt x="89" y="49"/>
                  <a:pt x="49" y="87"/>
                  <a:pt x="0" y="87"/>
                </a:cubicBezTo>
                <a:cubicBezTo>
                  <a:pt x="0" y="452"/>
                  <a:pt x="0" y="452"/>
                  <a:pt x="0" y="452"/>
                </a:cubicBezTo>
                <a:cubicBezTo>
                  <a:pt x="60" y="452"/>
                  <a:pt x="60" y="452"/>
                  <a:pt x="60" y="452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104" y="354"/>
                  <a:pt x="128" y="346"/>
                  <a:pt x="151" y="336"/>
                </a:cubicBezTo>
                <a:cubicBezTo>
                  <a:pt x="221" y="399"/>
                  <a:pt x="221" y="399"/>
                  <a:pt x="221" y="399"/>
                </a:cubicBezTo>
                <a:cubicBezTo>
                  <a:pt x="318" y="328"/>
                  <a:pt x="318" y="328"/>
                  <a:pt x="318" y="328"/>
                </a:cubicBezTo>
                <a:cubicBezTo>
                  <a:pt x="279" y="242"/>
                  <a:pt x="279" y="242"/>
                  <a:pt x="279" y="242"/>
                </a:cubicBezTo>
                <a:cubicBezTo>
                  <a:pt x="296" y="224"/>
                  <a:pt x="310" y="204"/>
                  <a:pt x="323" y="182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3" y="20"/>
                  <a:pt x="374" y="10"/>
                  <a:pt x="374" y="0"/>
                </a:cubicBezTo>
                <a:close/>
              </a:path>
            </a:pathLst>
          </a:custGeom>
          <a:solidFill>
            <a:srgbClr val="A5A5A5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6098118" y="1965516"/>
            <a:ext cx="1799167" cy="1843617"/>
          </a:xfrm>
          <a:custGeom>
            <a:avLst/>
            <a:gdLst/>
            <a:ahLst/>
            <a:cxnLst>
              <a:cxn ang="0">
                <a:pos x="93" y="458"/>
              </a:cxn>
              <a:cxn ang="0">
                <a:pos x="93" y="464"/>
              </a:cxn>
              <a:cxn ang="0">
                <a:pos x="374" y="464"/>
              </a:cxn>
              <a:cxn ang="0">
                <a:pos x="372" y="420"/>
              </a:cxn>
              <a:cxn ang="0">
                <a:pos x="453" y="373"/>
              </a:cxn>
              <a:cxn ang="0">
                <a:pos x="416" y="259"/>
              </a:cxn>
              <a:cxn ang="0">
                <a:pos x="322" y="268"/>
              </a:cxn>
              <a:cxn ang="0">
                <a:pos x="279" y="208"/>
              </a:cxn>
              <a:cxn ang="0">
                <a:pos x="317" y="122"/>
              </a:cxn>
              <a:cxn ang="0">
                <a:pos x="219" y="52"/>
              </a:cxn>
              <a:cxn ang="0">
                <a:pos x="149" y="115"/>
              </a:cxn>
              <a:cxn ang="0">
                <a:pos x="114" y="102"/>
              </a:cxn>
              <a:cxn ang="0">
                <a:pos x="79" y="92"/>
              </a:cxn>
              <a:cxn ang="0">
                <a:pos x="59" y="0"/>
              </a:cxn>
              <a:cxn ang="0">
                <a:pos x="0" y="0"/>
              </a:cxn>
              <a:cxn ang="0">
                <a:pos x="0" y="364"/>
              </a:cxn>
              <a:cxn ang="0">
                <a:pos x="93" y="458"/>
              </a:cxn>
            </a:cxnLst>
            <a:rect l="0" t="0" r="r" b="b"/>
            <a:pathLst>
              <a:path w="453" h="464">
                <a:moveTo>
                  <a:pt x="93" y="458"/>
                </a:moveTo>
                <a:cubicBezTo>
                  <a:pt x="93" y="460"/>
                  <a:pt x="93" y="462"/>
                  <a:pt x="93" y="464"/>
                </a:cubicBezTo>
                <a:cubicBezTo>
                  <a:pt x="374" y="464"/>
                  <a:pt x="374" y="464"/>
                  <a:pt x="374" y="464"/>
                </a:cubicBezTo>
                <a:cubicBezTo>
                  <a:pt x="374" y="450"/>
                  <a:pt x="374" y="435"/>
                  <a:pt x="372" y="420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16" y="259"/>
                  <a:pt x="416" y="259"/>
                  <a:pt x="416" y="259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10" y="247"/>
                  <a:pt x="295" y="227"/>
                  <a:pt x="279" y="208"/>
                </a:cubicBezTo>
                <a:cubicBezTo>
                  <a:pt x="317" y="122"/>
                  <a:pt x="317" y="122"/>
                  <a:pt x="317" y="12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38" y="110"/>
                  <a:pt x="126" y="106"/>
                  <a:pt x="114" y="102"/>
                </a:cubicBezTo>
                <a:cubicBezTo>
                  <a:pt x="103" y="98"/>
                  <a:pt x="91" y="95"/>
                  <a:pt x="79" y="9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51" y="364"/>
                  <a:pt x="93" y="406"/>
                  <a:pt x="93" y="458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7357" y="-21594"/>
            <a:ext cx="3342956" cy="613385"/>
            <a:chOff x="127357" y="-6354"/>
            <a:chExt cx="2524868" cy="613385"/>
          </a:xfrm>
        </p:grpSpPr>
        <p:sp>
          <p:nvSpPr>
            <p:cNvPr id="33" name="Round Same Side Corner Rectangle 32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Necesidad del producto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9021" y="1753314"/>
            <a:ext cx="3302359" cy="1077785"/>
            <a:chOff x="4203801" y="2974856"/>
            <a:chExt cx="3302359" cy="1077785"/>
          </a:xfrm>
        </p:grpSpPr>
        <p:sp>
          <p:nvSpPr>
            <p:cNvPr id="61" name="TextBox 60"/>
            <p:cNvSpPr txBox="1"/>
            <p:nvPr/>
          </p:nvSpPr>
          <p:spPr>
            <a:xfrm>
              <a:off x="4203801" y="3406310"/>
              <a:ext cx="3302359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Se apunta a ofrecer un producto de entretenimiento como fuente de diversión para el cliente.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18591" y="2974856"/>
              <a:ext cx="2396844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/>
                <a:t>SATISFACCIÓN AL CLIENTE</a:t>
              </a:r>
              <a:endParaRPr lang="es-PE" sz="16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564889" y="1753314"/>
            <a:ext cx="3302359" cy="1077785"/>
            <a:chOff x="4203801" y="2974856"/>
            <a:chExt cx="3302359" cy="1077785"/>
          </a:xfrm>
        </p:grpSpPr>
        <p:sp>
          <p:nvSpPr>
            <p:cNvPr id="69" name="TextBox 68"/>
            <p:cNvSpPr txBox="1"/>
            <p:nvPr/>
          </p:nvSpPr>
          <p:spPr>
            <a:xfrm>
              <a:off x="4203801" y="3406310"/>
              <a:ext cx="3302359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Fomenta el desarrollo del pensamiento estratégico y reflejos. Así como, nuevas tácticas. 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18590" y="2974856"/>
              <a:ext cx="1357535" cy="36576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/>
                <a:t>JUGABILIDAD</a:t>
              </a:r>
              <a:endParaRPr lang="es-PE" sz="16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579679" y="4524878"/>
            <a:ext cx="3302359" cy="862341"/>
            <a:chOff x="4203801" y="2974856"/>
            <a:chExt cx="3302359" cy="862341"/>
          </a:xfrm>
        </p:grpSpPr>
        <p:sp>
          <p:nvSpPr>
            <p:cNvPr id="72" name="TextBox 71"/>
            <p:cNvSpPr txBox="1"/>
            <p:nvPr/>
          </p:nvSpPr>
          <p:spPr>
            <a:xfrm>
              <a:off x="4203801" y="3406310"/>
              <a:ext cx="330235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Curva de aprendizaje empinado, por lo que es un juego accesible.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18590" y="2974856"/>
              <a:ext cx="2268163" cy="36576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/>
                <a:t>CURVA DE APRENDIZAJE</a:t>
              </a:r>
              <a:endParaRPr lang="es-PE" sz="16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3887" y="4524878"/>
            <a:ext cx="3302359" cy="862341"/>
            <a:chOff x="4203801" y="2974856"/>
            <a:chExt cx="3302359" cy="862341"/>
          </a:xfrm>
        </p:grpSpPr>
        <p:sp>
          <p:nvSpPr>
            <p:cNvPr id="75" name="TextBox 74"/>
            <p:cNvSpPr txBox="1"/>
            <p:nvPr/>
          </p:nvSpPr>
          <p:spPr>
            <a:xfrm>
              <a:off x="4203801" y="3406310"/>
              <a:ext cx="330235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Duración de partidas pequeña, por lo que es un juego rápido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18591" y="2974856"/>
              <a:ext cx="1207008" cy="365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/>
                <a:t>TIEMPO</a:t>
              </a:r>
              <a:endParaRPr lang="es-PE" sz="1600" dirty="0"/>
            </a:p>
          </p:txBody>
        </p:sp>
      </p:grpSp>
      <p:sp>
        <p:nvSpPr>
          <p:cNvPr id="77" name="Arc 76"/>
          <p:cNvSpPr/>
          <p:nvPr/>
        </p:nvSpPr>
        <p:spPr>
          <a:xfrm rot="2777016">
            <a:off x="6155324" y="2656231"/>
            <a:ext cx="2181771" cy="2181771"/>
          </a:xfrm>
          <a:prstGeom prst="arc">
            <a:avLst/>
          </a:prstGeom>
          <a:ln w="28575">
            <a:gradFill>
              <a:gsLst>
                <a:gs pos="0">
                  <a:srgbClr val="ED7D31"/>
                </a:gs>
                <a:gs pos="100000">
                  <a:srgbClr val="A5A5A5"/>
                </a:gs>
              </a:gsLst>
              <a:lin ang="5400000" scaled="1"/>
            </a:gradFill>
            <a:prstDash val="sysDot"/>
            <a:tailEnd type="stealt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78" name="Arc 77"/>
          <p:cNvSpPr/>
          <p:nvPr/>
        </p:nvSpPr>
        <p:spPr>
          <a:xfrm rot="7990106">
            <a:off x="5045284" y="3782726"/>
            <a:ext cx="2181771" cy="2181771"/>
          </a:xfrm>
          <a:prstGeom prst="arc">
            <a:avLst/>
          </a:prstGeom>
          <a:ln w="28575">
            <a:gradFill>
              <a:gsLst>
                <a:gs pos="0">
                  <a:srgbClr val="A5A5A5"/>
                </a:gs>
                <a:gs pos="100000">
                  <a:srgbClr val="FFC000"/>
                </a:gs>
              </a:gsLst>
              <a:lin ang="5400000" scaled="1"/>
            </a:gradFill>
            <a:prstDash val="sysDot"/>
            <a:tailEnd type="stealth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pic>
        <p:nvPicPr>
          <p:cNvPr id="80" name="Picture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86" y="3303454"/>
            <a:ext cx="1005840" cy="1005840"/>
          </a:xfrm>
          <a:prstGeom prst="ellipse">
            <a:avLst/>
          </a:prstGeom>
          <a:ln w="3175">
            <a:solidFill>
              <a:schemeClr val="bg1"/>
            </a:solidFill>
          </a:ln>
          <a:effectLst>
            <a:outerShdw blurRad="50800" sx="107000" sy="107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5070775" y="2805010"/>
            <a:ext cx="717970" cy="548640"/>
            <a:chOff x="1201738" y="1511300"/>
            <a:chExt cx="168275" cy="1285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2" name="Freeform 159"/>
            <p:cNvSpPr>
              <a:spLocks/>
            </p:cNvSpPr>
            <p:nvPr/>
          </p:nvSpPr>
          <p:spPr bwMode="auto">
            <a:xfrm>
              <a:off x="1314450" y="1525588"/>
              <a:ext cx="55563" cy="106363"/>
            </a:xfrm>
            <a:custGeom>
              <a:avLst/>
              <a:gdLst/>
              <a:ahLst/>
              <a:cxnLst>
                <a:cxn ang="0">
                  <a:pos x="30" y="25"/>
                </a:cxn>
                <a:cxn ang="0">
                  <a:pos x="11" y="3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8" y="14"/>
                </a:cxn>
                <a:cxn ang="0">
                  <a:pos x="9" y="20"/>
                </a:cxn>
                <a:cxn ang="0">
                  <a:pos x="4" y="23"/>
                </a:cxn>
                <a:cxn ang="0">
                  <a:pos x="1" y="23"/>
                </a:cxn>
                <a:cxn ang="0">
                  <a:pos x="1" y="63"/>
                </a:cxn>
                <a:cxn ang="0">
                  <a:pos x="23" y="63"/>
                </a:cxn>
                <a:cxn ang="0">
                  <a:pos x="23" y="30"/>
                </a:cxn>
                <a:cxn ang="0">
                  <a:pos x="28" y="30"/>
                </a:cxn>
                <a:cxn ang="0">
                  <a:pos x="30" y="25"/>
                </a:cxn>
              </a:cxnLst>
              <a:rect l="0" t="0" r="r" b="b"/>
              <a:pathLst>
                <a:path w="33" h="63">
                  <a:moveTo>
                    <a:pt x="30" y="25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7"/>
                    <a:pt x="10" y="19"/>
                    <a:pt x="9" y="20"/>
                  </a:cubicBezTo>
                  <a:cubicBezTo>
                    <a:pt x="9" y="21"/>
                    <a:pt x="8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1" y="30"/>
                    <a:pt x="33" y="28"/>
                    <a:pt x="30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  <p:sp>
          <p:nvSpPr>
            <p:cNvPr id="83" name="Freeform 160"/>
            <p:cNvSpPr>
              <a:spLocks/>
            </p:cNvSpPr>
            <p:nvPr/>
          </p:nvSpPr>
          <p:spPr bwMode="auto">
            <a:xfrm>
              <a:off x="1201738" y="1525588"/>
              <a:ext cx="55563" cy="1063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32" y="23"/>
                </a:cxn>
                <a:cxn ang="0">
                  <a:pos x="29" y="23"/>
                </a:cxn>
                <a:cxn ang="0">
                  <a:pos x="23" y="20"/>
                </a:cxn>
                <a:cxn ang="0">
                  <a:pos x="25" y="14"/>
                </a:cxn>
                <a:cxn ang="0">
                  <a:pos x="33" y="5"/>
                </a:cxn>
                <a:cxn ang="0">
                  <a:pos x="31" y="3"/>
                </a:cxn>
                <a:cxn ang="0">
                  <a:pos x="22" y="3"/>
                </a:cxn>
                <a:cxn ang="0">
                  <a:pos x="3" y="25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0" y="63"/>
                </a:cxn>
                <a:cxn ang="0">
                  <a:pos x="32" y="63"/>
                </a:cxn>
              </a:cxnLst>
              <a:rect l="0" t="0" r="r" b="b"/>
              <a:pathLst>
                <a:path w="33" h="63">
                  <a:moveTo>
                    <a:pt x="32" y="6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5" y="23"/>
                    <a:pt x="24" y="21"/>
                    <a:pt x="23" y="20"/>
                  </a:cubicBezTo>
                  <a:cubicBezTo>
                    <a:pt x="23" y="19"/>
                    <a:pt x="23" y="17"/>
                    <a:pt x="25" y="1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28" y="0"/>
                    <a:pt x="25" y="0"/>
                    <a:pt x="22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8"/>
                    <a:pt x="1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63"/>
                    <a:pt x="10" y="63"/>
                    <a:pt x="10" y="63"/>
                  </a:cubicBezTo>
                  <a:lnTo>
                    <a:pt x="32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  <p:sp>
          <p:nvSpPr>
            <p:cNvPr id="84" name="Freeform 161"/>
            <p:cNvSpPr>
              <a:spLocks/>
            </p:cNvSpPr>
            <p:nvPr/>
          </p:nvSpPr>
          <p:spPr bwMode="auto">
            <a:xfrm>
              <a:off x="1241425" y="1511300"/>
              <a:ext cx="88900" cy="128588"/>
            </a:xfrm>
            <a:custGeom>
              <a:avLst/>
              <a:gdLst/>
              <a:ahLst/>
              <a:cxnLst>
                <a:cxn ang="0">
                  <a:pos x="43" y="77"/>
                </a:cxn>
                <a:cxn ang="0">
                  <a:pos x="43" y="30"/>
                </a:cxn>
                <a:cxn ang="0">
                  <a:pos x="48" y="30"/>
                </a:cxn>
                <a:cxn ang="0">
                  <a:pos x="50" y="25"/>
                </a:cxn>
                <a:cxn ang="0">
                  <a:pos x="31" y="2"/>
                </a:cxn>
                <a:cxn ang="0">
                  <a:pos x="26" y="0"/>
                </a:cxn>
                <a:cxn ang="0">
                  <a:pos x="22" y="2"/>
                </a:cxn>
                <a:cxn ang="0">
                  <a:pos x="3" y="25"/>
                </a:cxn>
                <a:cxn ang="0">
                  <a:pos x="5" y="30"/>
                </a:cxn>
                <a:cxn ang="0">
                  <a:pos x="10" y="30"/>
                </a:cxn>
                <a:cxn ang="0">
                  <a:pos x="10" y="77"/>
                </a:cxn>
                <a:cxn ang="0">
                  <a:pos x="43" y="77"/>
                </a:cxn>
              </a:cxnLst>
              <a:rect l="0" t="0" r="r" b="b"/>
              <a:pathLst>
                <a:path w="53" h="77">
                  <a:moveTo>
                    <a:pt x="43" y="77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2" y="30"/>
                    <a:pt x="53" y="27"/>
                    <a:pt x="50" y="25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25" y="0"/>
                    <a:pt x="23" y="1"/>
                    <a:pt x="22" y="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7"/>
                    <a:pt x="1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77"/>
                    <a:pt x="10" y="77"/>
                    <a:pt x="10" y="77"/>
                  </a:cubicBezTo>
                  <a:lnTo>
                    <a:pt x="43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</p:grp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6409535" y="4149723"/>
            <a:ext cx="659957" cy="548640"/>
            <a:chOff x="1219200" y="1962150"/>
            <a:chExt cx="131763" cy="1095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6" name="Freeform 162"/>
            <p:cNvSpPr>
              <a:spLocks/>
            </p:cNvSpPr>
            <p:nvPr/>
          </p:nvSpPr>
          <p:spPr bwMode="auto">
            <a:xfrm>
              <a:off x="1225550" y="1992313"/>
              <a:ext cx="12541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26" y="20"/>
                </a:cxn>
                <a:cxn ang="0">
                  <a:pos x="56" y="24"/>
                </a:cxn>
                <a:cxn ang="0">
                  <a:pos x="79" y="0"/>
                </a:cxn>
                <a:cxn ang="0">
                  <a:pos x="79" y="50"/>
                </a:cxn>
                <a:cxn ang="0">
                  <a:pos x="0" y="50"/>
                </a:cxn>
              </a:cxnLst>
              <a:rect l="0" t="0" r="r" b="b"/>
              <a:pathLst>
                <a:path w="79" h="50">
                  <a:moveTo>
                    <a:pt x="0" y="50"/>
                  </a:moveTo>
                  <a:lnTo>
                    <a:pt x="26" y="20"/>
                  </a:lnTo>
                  <a:lnTo>
                    <a:pt x="56" y="24"/>
                  </a:lnTo>
                  <a:lnTo>
                    <a:pt x="79" y="0"/>
                  </a:lnTo>
                  <a:lnTo>
                    <a:pt x="79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  <p:sp>
          <p:nvSpPr>
            <p:cNvPr id="87" name="Freeform 163"/>
            <p:cNvSpPr>
              <a:spLocks/>
            </p:cNvSpPr>
            <p:nvPr/>
          </p:nvSpPr>
          <p:spPr bwMode="auto">
            <a:xfrm>
              <a:off x="1219200" y="1962150"/>
              <a:ext cx="131763" cy="109538"/>
            </a:xfrm>
            <a:custGeom>
              <a:avLst/>
              <a:gdLst/>
              <a:ahLst/>
              <a:cxnLst>
                <a:cxn ang="0">
                  <a:pos x="83" y="17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72" y="5"/>
                </a:cxn>
                <a:cxn ang="0">
                  <a:pos x="55" y="28"/>
                </a:cxn>
                <a:cxn ang="0">
                  <a:pos x="25" y="22"/>
                </a:cxn>
                <a:cxn ang="0">
                  <a:pos x="0" y="69"/>
                </a:cxn>
                <a:cxn ang="0">
                  <a:pos x="28" y="33"/>
                </a:cxn>
                <a:cxn ang="0">
                  <a:pos x="58" y="38"/>
                </a:cxn>
                <a:cxn ang="0">
                  <a:pos x="79" y="12"/>
                </a:cxn>
                <a:cxn ang="0">
                  <a:pos x="83" y="17"/>
                </a:cxn>
              </a:cxnLst>
              <a:rect l="0" t="0" r="r" b="b"/>
              <a:pathLst>
                <a:path w="83" h="69">
                  <a:moveTo>
                    <a:pt x="83" y="17"/>
                  </a:moveTo>
                  <a:lnTo>
                    <a:pt x="83" y="0"/>
                  </a:lnTo>
                  <a:lnTo>
                    <a:pt x="67" y="1"/>
                  </a:lnTo>
                  <a:lnTo>
                    <a:pt x="72" y="5"/>
                  </a:lnTo>
                  <a:lnTo>
                    <a:pt x="55" y="28"/>
                  </a:lnTo>
                  <a:lnTo>
                    <a:pt x="25" y="22"/>
                  </a:lnTo>
                  <a:lnTo>
                    <a:pt x="0" y="69"/>
                  </a:lnTo>
                  <a:lnTo>
                    <a:pt x="28" y="33"/>
                  </a:lnTo>
                  <a:lnTo>
                    <a:pt x="58" y="38"/>
                  </a:lnTo>
                  <a:lnTo>
                    <a:pt x="79" y="12"/>
                  </a:lnTo>
                  <a:lnTo>
                    <a:pt x="83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</p:grp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6535787" y="2805950"/>
            <a:ext cx="533401" cy="548640"/>
            <a:chOff x="1230313" y="2405063"/>
            <a:chExt cx="111125" cy="114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9" name="Freeform 164"/>
            <p:cNvSpPr>
              <a:spLocks/>
            </p:cNvSpPr>
            <p:nvPr/>
          </p:nvSpPr>
          <p:spPr bwMode="auto">
            <a:xfrm>
              <a:off x="1230313" y="2411413"/>
              <a:ext cx="103188" cy="107950"/>
            </a:xfrm>
            <a:custGeom>
              <a:avLst/>
              <a:gdLst/>
              <a:ahLst/>
              <a:cxnLst>
                <a:cxn ang="0">
                  <a:pos x="32" y="33"/>
                </a:cxn>
                <a:cxn ang="0">
                  <a:pos x="32" y="0"/>
                </a:cxn>
                <a:cxn ang="0">
                  <a:pos x="0" y="33"/>
                </a:cxn>
                <a:cxn ang="0">
                  <a:pos x="32" y="65"/>
                </a:cxn>
                <a:cxn ang="0">
                  <a:pos x="62" y="45"/>
                </a:cxn>
                <a:cxn ang="0">
                  <a:pos x="32" y="33"/>
                </a:cxn>
              </a:cxnLst>
              <a:rect l="0" t="0" r="r" b="b"/>
              <a:pathLst>
                <a:path w="62" h="65">
                  <a:moveTo>
                    <a:pt x="32" y="33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45" y="65"/>
                    <a:pt x="57" y="56"/>
                    <a:pt x="62" y="45"/>
                  </a:cubicBezTo>
                  <a:lnTo>
                    <a:pt x="32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  <p:sp>
          <p:nvSpPr>
            <p:cNvPr id="90" name="Freeform 165"/>
            <p:cNvSpPr>
              <a:spLocks/>
            </p:cNvSpPr>
            <p:nvPr/>
          </p:nvSpPr>
          <p:spPr bwMode="auto">
            <a:xfrm>
              <a:off x="1285875" y="2419350"/>
              <a:ext cx="55563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6"/>
                </a:cxn>
                <a:cxn ang="0">
                  <a:pos x="32" y="38"/>
                </a:cxn>
                <a:cxn ang="0">
                  <a:pos x="33" y="28"/>
                </a:cxn>
                <a:cxn ang="0">
                  <a:pos x="20" y="0"/>
                </a:cxn>
              </a:cxnLst>
              <a:rect l="0" t="0" r="r" b="b"/>
              <a:pathLst>
                <a:path w="33" h="38">
                  <a:moveTo>
                    <a:pt x="2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5"/>
                    <a:pt x="33" y="31"/>
                    <a:pt x="33" y="28"/>
                  </a:cubicBezTo>
                  <a:cubicBezTo>
                    <a:pt x="33" y="16"/>
                    <a:pt x="28" y="7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  <p:sp>
          <p:nvSpPr>
            <p:cNvPr id="91" name="Freeform 166"/>
            <p:cNvSpPr>
              <a:spLocks/>
            </p:cNvSpPr>
            <p:nvPr/>
          </p:nvSpPr>
          <p:spPr bwMode="auto">
            <a:xfrm>
              <a:off x="1285875" y="2405063"/>
              <a:ext cx="31750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5143174" y="4142291"/>
            <a:ext cx="541322" cy="548640"/>
            <a:chOff x="1227138" y="2852738"/>
            <a:chExt cx="117475" cy="1190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3" name="Freeform 167"/>
            <p:cNvSpPr>
              <a:spLocks noEditPoints="1"/>
            </p:cNvSpPr>
            <p:nvPr/>
          </p:nvSpPr>
          <p:spPr bwMode="auto">
            <a:xfrm>
              <a:off x="1227138" y="2852738"/>
              <a:ext cx="117475" cy="11906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6"/>
                </a:cxn>
                <a:cxn ang="0">
                  <a:pos x="35" y="71"/>
                </a:cxn>
                <a:cxn ang="0">
                  <a:pos x="71" y="36"/>
                </a:cxn>
                <a:cxn ang="0">
                  <a:pos x="35" y="0"/>
                </a:cxn>
                <a:cxn ang="0">
                  <a:pos x="40" y="67"/>
                </a:cxn>
                <a:cxn ang="0">
                  <a:pos x="35" y="63"/>
                </a:cxn>
                <a:cxn ang="0">
                  <a:pos x="31" y="67"/>
                </a:cxn>
                <a:cxn ang="0">
                  <a:pos x="4" y="40"/>
                </a:cxn>
                <a:cxn ang="0">
                  <a:pos x="8" y="36"/>
                </a:cxn>
                <a:cxn ang="0">
                  <a:pos x="4" y="31"/>
                </a:cxn>
                <a:cxn ang="0">
                  <a:pos x="31" y="4"/>
                </a:cxn>
                <a:cxn ang="0">
                  <a:pos x="35" y="9"/>
                </a:cxn>
                <a:cxn ang="0">
                  <a:pos x="40" y="4"/>
                </a:cxn>
                <a:cxn ang="0">
                  <a:pos x="67" y="31"/>
                </a:cxn>
                <a:cxn ang="0">
                  <a:pos x="62" y="36"/>
                </a:cxn>
                <a:cxn ang="0">
                  <a:pos x="67" y="40"/>
                </a:cxn>
                <a:cxn ang="0">
                  <a:pos x="40" y="67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40" y="67"/>
                  </a:moveTo>
                  <a:cubicBezTo>
                    <a:pt x="40" y="65"/>
                    <a:pt x="38" y="63"/>
                    <a:pt x="35" y="63"/>
                  </a:cubicBezTo>
                  <a:cubicBezTo>
                    <a:pt x="33" y="63"/>
                    <a:pt x="31" y="65"/>
                    <a:pt x="31" y="67"/>
                  </a:cubicBezTo>
                  <a:cubicBezTo>
                    <a:pt x="17" y="65"/>
                    <a:pt x="6" y="54"/>
                    <a:pt x="4" y="40"/>
                  </a:cubicBezTo>
                  <a:cubicBezTo>
                    <a:pt x="6" y="40"/>
                    <a:pt x="8" y="38"/>
                    <a:pt x="8" y="36"/>
                  </a:cubicBezTo>
                  <a:cubicBezTo>
                    <a:pt x="8" y="33"/>
                    <a:pt x="6" y="31"/>
                    <a:pt x="4" y="31"/>
                  </a:cubicBezTo>
                  <a:cubicBezTo>
                    <a:pt x="6" y="17"/>
                    <a:pt x="17" y="6"/>
                    <a:pt x="31" y="4"/>
                  </a:cubicBezTo>
                  <a:cubicBezTo>
                    <a:pt x="31" y="7"/>
                    <a:pt x="33" y="9"/>
                    <a:pt x="35" y="9"/>
                  </a:cubicBezTo>
                  <a:cubicBezTo>
                    <a:pt x="38" y="9"/>
                    <a:pt x="40" y="7"/>
                    <a:pt x="40" y="4"/>
                  </a:cubicBezTo>
                  <a:cubicBezTo>
                    <a:pt x="54" y="6"/>
                    <a:pt x="65" y="17"/>
                    <a:pt x="67" y="31"/>
                  </a:cubicBezTo>
                  <a:cubicBezTo>
                    <a:pt x="64" y="31"/>
                    <a:pt x="62" y="33"/>
                    <a:pt x="62" y="36"/>
                  </a:cubicBezTo>
                  <a:cubicBezTo>
                    <a:pt x="62" y="38"/>
                    <a:pt x="64" y="40"/>
                    <a:pt x="67" y="40"/>
                  </a:cubicBezTo>
                  <a:cubicBezTo>
                    <a:pt x="65" y="54"/>
                    <a:pt x="54" y="65"/>
                    <a:pt x="40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  <p:sp>
          <p:nvSpPr>
            <p:cNvPr id="94" name="Freeform 168"/>
            <p:cNvSpPr>
              <a:spLocks/>
            </p:cNvSpPr>
            <p:nvPr/>
          </p:nvSpPr>
          <p:spPr bwMode="auto">
            <a:xfrm>
              <a:off x="1281113" y="2873375"/>
              <a:ext cx="38100" cy="42863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7"/>
                </a:cxn>
                <a:cxn ang="0">
                  <a:pos x="24" y="27"/>
                </a:cxn>
                <a:cxn ang="0">
                  <a:pos x="24" y="22"/>
                </a:cxn>
                <a:cxn ang="0">
                  <a:pos x="6" y="22"/>
                </a:cxn>
              </a:cxnLst>
              <a:rect l="0" t="0" r="r" b="b"/>
              <a:pathLst>
                <a:path w="24" h="27">
                  <a:moveTo>
                    <a:pt x="6" y="22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24" y="27"/>
                  </a:lnTo>
                  <a:lnTo>
                    <a:pt x="2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P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7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75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7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75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800"/>
                            </p:stCondLst>
                            <p:childTnLst>
                              <p:par>
                                <p:cTn id="3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75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5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50"/>
                            </p:stCondLst>
                            <p:childTnLst>
                              <p:par>
                                <p:cTn id="6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50"/>
                            </p:stCondLst>
                            <p:childTnLst>
                              <p:par>
                                <p:cTn id="7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5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50"/>
                            </p:stCondLst>
                            <p:childTnLst>
                              <p:par>
                                <p:cTn id="9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2" grpId="0" animBg="1"/>
      <p:bldP spid="4101" grpId="0" animBg="1"/>
      <p:bldP spid="4104" grpId="0" animBg="1"/>
      <p:bldP spid="4103" grpId="0" animBg="1"/>
      <p:bldP spid="4102" grpId="0" animBg="1"/>
      <p:bldP spid="77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-15240" y="1471960"/>
            <a:ext cx="12207240" cy="5027314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544349" y="1814676"/>
            <a:ext cx="2230965" cy="4379419"/>
          </a:xfrm>
          <a:custGeom>
            <a:avLst/>
            <a:gdLst>
              <a:gd name="T0" fmla="*/ 0 w 1594"/>
              <a:gd name="T1" fmla="*/ 3017 h 3017"/>
              <a:gd name="T2" fmla="*/ 1594 w 1594"/>
              <a:gd name="T3" fmla="*/ 1509 h 3017"/>
              <a:gd name="T4" fmla="*/ 0 w 1594"/>
              <a:gd name="T5" fmla="*/ 0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4" h="3017">
                <a:moveTo>
                  <a:pt x="0" y="3017"/>
                </a:moveTo>
                <a:cubicBezTo>
                  <a:pt x="880" y="3017"/>
                  <a:pt x="1594" y="2342"/>
                  <a:pt x="1594" y="1509"/>
                </a:cubicBezTo>
                <a:cubicBezTo>
                  <a:pt x="1594" y="676"/>
                  <a:pt x="880" y="0"/>
                  <a:pt x="0" y="0"/>
                </a:cubicBezTo>
              </a:path>
            </a:pathLst>
          </a:custGeom>
          <a:noFill/>
          <a:ln w="571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10" idx="6"/>
          </p:cNvCxnSpPr>
          <p:nvPr/>
        </p:nvCxnSpPr>
        <p:spPr>
          <a:xfrm flipV="1">
            <a:off x="4151244" y="2257712"/>
            <a:ext cx="1411355" cy="1"/>
          </a:xfrm>
          <a:prstGeom prst="straightConnector1">
            <a:avLst/>
          </a:prstGeom>
          <a:ln>
            <a:solidFill>
              <a:srgbClr val="F49D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</p:cNvCxnSpPr>
          <p:nvPr/>
        </p:nvCxnSpPr>
        <p:spPr>
          <a:xfrm flipV="1">
            <a:off x="4851399" y="3307721"/>
            <a:ext cx="2103120" cy="1"/>
          </a:xfrm>
          <a:prstGeom prst="straightConnector1">
            <a:avLst/>
          </a:prstGeom>
          <a:ln>
            <a:solidFill>
              <a:srgbClr val="F49D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>
            <a:stCxn id="12" idx="6"/>
          </p:cNvCxnSpPr>
          <p:nvPr/>
        </p:nvCxnSpPr>
        <p:spPr>
          <a:xfrm flipV="1">
            <a:off x="4851399" y="4649705"/>
            <a:ext cx="2103120" cy="1"/>
          </a:xfrm>
          <a:prstGeom prst="straightConnector1">
            <a:avLst/>
          </a:prstGeom>
          <a:ln>
            <a:solidFill>
              <a:srgbClr val="F49D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3" name="Straight Arrow Connector 5122"/>
          <p:cNvCxnSpPr>
            <a:stCxn id="13" idx="6"/>
          </p:cNvCxnSpPr>
          <p:nvPr/>
        </p:nvCxnSpPr>
        <p:spPr>
          <a:xfrm flipV="1">
            <a:off x="4151244" y="5781685"/>
            <a:ext cx="1411355" cy="1"/>
          </a:xfrm>
          <a:prstGeom prst="straightConnector1">
            <a:avLst/>
          </a:prstGeom>
          <a:ln>
            <a:solidFill>
              <a:srgbClr val="F49D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50899" y="2367996"/>
            <a:ext cx="3252368" cy="3272780"/>
          </a:xfrm>
          <a:prstGeom prst="ellipse">
            <a:avLst/>
          </a:prstGeom>
          <a:solidFill>
            <a:srgbClr val="F49D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pic>
        <p:nvPicPr>
          <p:cNvPr id="47" name="Picture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16" y="1689278"/>
            <a:ext cx="1097280" cy="1097280"/>
          </a:xfrm>
          <a:prstGeom prst="ellipse">
            <a:avLst/>
          </a:prstGeom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6928196" y="1670190"/>
            <a:ext cx="5070515" cy="1091884"/>
            <a:chOff x="6928197" y="1670190"/>
            <a:chExt cx="3840858" cy="1091884"/>
          </a:xfrm>
        </p:grpSpPr>
        <p:sp>
          <p:nvSpPr>
            <p:cNvPr id="45" name="Text Placeholder 17"/>
            <p:cNvSpPr txBox="1">
              <a:spLocks/>
            </p:cNvSpPr>
            <p:nvPr/>
          </p:nvSpPr>
          <p:spPr>
            <a:xfrm>
              <a:off x="6928197" y="1996102"/>
              <a:ext cx="3840858" cy="76597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dirty="0" smtClean="0">
                  <a:solidFill>
                    <a:schemeClr val="bg1">
                      <a:lumMod val="75000"/>
                    </a:schemeClr>
                  </a:solidFill>
                </a:rPr>
                <a:t>El público objetivo consiste </a:t>
              </a:r>
              <a:r>
                <a:rPr lang="es-ES" sz="1400" dirty="0">
                  <a:solidFill>
                    <a:schemeClr val="bg1">
                      <a:lumMod val="75000"/>
                    </a:schemeClr>
                  </a:solidFill>
                </a:rPr>
                <a:t>en hombres, mujeres entre los </a:t>
              </a:r>
              <a:r>
                <a:rPr lang="es-ES" sz="1400" dirty="0" smtClean="0">
                  <a:solidFill>
                    <a:schemeClr val="bg1">
                      <a:lumMod val="75000"/>
                    </a:schemeClr>
                  </a:solidFill>
                </a:rPr>
                <a:t>12, 30 </a:t>
              </a:r>
              <a:r>
                <a:rPr lang="es-ES" sz="1400" dirty="0">
                  <a:solidFill>
                    <a:schemeClr val="bg1">
                      <a:lumMod val="75000"/>
                    </a:schemeClr>
                  </a:solidFill>
                </a:rPr>
                <a:t>años de edad y familiarizados con la tecnología. Sin embargo, </a:t>
              </a:r>
              <a:r>
                <a:rPr lang="es-ES" sz="1400" dirty="0" smtClean="0">
                  <a:solidFill>
                    <a:schemeClr val="bg1">
                      <a:lumMod val="75000"/>
                    </a:schemeClr>
                  </a:solidFill>
                </a:rPr>
                <a:t>puede </a:t>
              </a:r>
              <a:r>
                <a:rPr lang="es-ES" sz="1400" dirty="0">
                  <a:solidFill>
                    <a:schemeClr val="bg1">
                      <a:lumMod val="75000"/>
                    </a:schemeClr>
                  </a:solidFill>
                </a:rPr>
                <a:t>ser utilizado por cualquier usuario debido a la </a:t>
              </a:r>
              <a:r>
                <a:rPr lang="es-ES" sz="1400" dirty="0" err="1">
                  <a:solidFill>
                    <a:schemeClr val="bg1">
                      <a:lumMod val="75000"/>
                    </a:schemeClr>
                  </a:solidFill>
                </a:rPr>
                <a:t>jugabilidad</a:t>
              </a:r>
              <a:r>
                <a:rPr lang="es-ES" sz="1400" dirty="0">
                  <a:solidFill>
                    <a:schemeClr val="bg1">
                      <a:lumMod val="75000"/>
                    </a:schemeClr>
                  </a:solidFill>
                </a:rPr>
                <a:t> simple e intuitiva. </a:t>
              </a:r>
              <a:endParaRPr lang="es-P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08378" y="1670190"/>
              <a:ext cx="1694053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>
              <a:spAutoFit/>
            </a:bodyPr>
            <a:lstStyle/>
            <a:p>
              <a:pPr defTabSz="1450940"/>
              <a:r>
                <a:rPr lang="es-PE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Open Sans" pitchFamily="34" charset="0"/>
                  <a:cs typeface="Open Sans" pitchFamily="34" charset="0"/>
                </a:rPr>
                <a:t>Rangos de edad</a:t>
              </a:r>
              <a:endParaRPr lang="es-PE" b="1" dirty="0">
                <a:solidFill>
                  <a:schemeClr val="bg1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pic>
        <p:nvPicPr>
          <p:cNvPr id="50" name="Picture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61" y="2851079"/>
            <a:ext cx="1097280" cy="1097280"/>
          </a:xfrm>
          <a:prstGeom prst="ellipse">
            <a:avLst/>
          </a:prstGeom>
          <a:ln w="19050">
            <a:solidFill>
              <a:srgbClr val="ED7D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oup 50"/>
          <p:cNvGrpSpPr/>
          <p:nvPr/>
        </p:nvGrpSpPr>
        <p:grpSpPr>
          <a:xfrm>
            <a:off x="8351142" y="2831991"/>
            <a:ext cx="3840858" cy="1091884"/>
            <a:chOff x="6928197" y="1670190"/>
            <a:chExt cx="3840858" cy="1091884"/>
          </a:xfrm>
        </p:grpSpPr>
        <p:sp>
          <p:nvSpPr>
            <p:cNvPr id="52" name="Text Placeholder 17"/>
            <p:cNvSpPr txBox="1">
              <a:spLocks/>
            </p:cNvSpPr>
            <p:nvPr/>
          </p:nvSpPr>
          <p:spPr>
            <a:xfrm>
              <a:off x="6928197" y="1996102"/>
              <a:ext cx="3840858" cy="76597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E" sz="1400" dirty="0" smtClean="0">
                  <a:solidFill>
                    <a:schemeClr val="bg1">
                      <a:lumMod val="75000"/>
                    </a:schemeClr>
                  </a:solidFill>
                </a:rPr>
                <a:t>Preferencia por juegos de corta duración que sean ligeros y fáciles de jugar</a:t>
              </a:r>
              <a:endParaRPr lang="es-P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08378" y="1670190"/>
              <a:ext cx="2197846" cy="369332"/>
            </a:xfrm>
            <a:prstGeom prst="rect">
              <a:avLst/>
            </a:prstGeom>
            <a:solidFill>
              <a:srgbClr val="ED7D31"/>
            </a:solidFill>
          </p:spPr>
          <p:txBody>
            <a:bodyPr wrap="none">
              <a:spAutoFit/>
            </a:bodyPr>
            <a:lstStyle/>
            <a:p>
              <a:pPr defTabSz="1450940"/>
              <a:r>
                <a:rPr lang="es-PE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Open Sans" pitchFamily="34" charset="0"/>
                  <a:cs typeface="Open Sans" pitchFamily="34" charset="0"/>
                </a:rPr>
                <a:t>Ligero y fácil de jugar</a:t>
              </a:r>
              <a:endParaRPr lang="es-PE" b="1" dirty="0">
                <a:solidFill>
                  <a:schemeClr val="bg1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pic>
        <p:nvPicPr>
          <p:cNvPr id="54" name="Picture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61" y="4094575"/>
            <a:ext cx="1097280" cy="1097280"/>
          </a:xfrm>
          <a:prstGeom prst="ellipse">
            <a:avLst/>
          </a:prstGeom>
          <a:ln w="19050">
            <a:solidFill>
              <a:srgbClr val="A5A5A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 54"/>
          <p:cNvGrpSpPr/>
          <p:nvPr/>
        </p:nvGrpSpPr>
        <p:grpSpPr>
          <a:xfrm>
            <a:off x="8351142" y="4075487"/>
            <a:ext cx="3840858" cy="1091884"/>
            <a:chOff x="6928197" y="1670190"/>
            <a:chExt cx="3840858" cy="1091884"/>
          </a:xfrm>
        </p:grpSpPr>
        <p:sp>
          <p:nvSpPr>
            <p:cNvPr id="56" name="Text Placeholder 17"/>
            <p:cNvSpPr txBox="1">
              <a:spLocks/>
            </p:cNvSpPr>
            <p:nvPr/>
          </p:nvSpPr>
          <p:spPr>
            <a:xfrm>
              <a:off x="6928197" y="1996102"/>
              <a:ext cx="3840858" cy="76597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E" sz="1400" dirty="0" smtClean="0">
                  <a:solidFill>
                    <a:schemeClr val="bg1">
                      <a:lumMod val="75000"/>
                    </a:schemeClr>
                  </a:solidFill>
                </a:rPr>
                <a:t>En comunidades online como </a:t>
              </a:r>
              <a:r>
                <a:rPr lang="es-PE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Reddit</a:t>
              </a:r>
              <a:r>
                <a:rPr lang="es-PE" sz="1400" dirty="0" smtClean="0">
                  <a:solidFill>
                    <a:schemeClr val="bg1">
                      <a:lumMod val="75000"/>
                    </a:schemeClr>
                  </a:solidFill>
                </a:rPr>
                <a:t>, son muy populares los juegos fáciles de aprender y con opción multijugador tales como </a:t>
              </a:r>
              <a:r>
                <a:rPr lang="es-PE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Clash</a:t>
              </a:r>
              <a:r>
                <a:rPr lang="es-PE" sz="1400" dirty="0" smtClean="0">
                  <a:solidFill>
                    <a:schemeClr val="bg1">
                      <a:lumMod val="75000"/>
                    </a:schemeClr>
                  </a:solidFill>
                </a:rPr>
                <a:t> of </a:t>
              </a:r>
              <a:r>
                <a:rPr lang="es-PE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Clans</a:t>
              </a:r>
              <a:r>
                <a:rPr lang="es-PE" sz="1400" dirty="0" smtClean="0">
                  <a:solidFill>
                    <a:schemeClr val="bg1">
                      <a:lumMod val="75000"/>
                    </a:schemeClr>
                  </a:solidFill>
                </a:rPr>
                <a:t> o </a:t>
              </a:r>
              <a:r>
                <a:rPr lang="es-PE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War</a:t>
              </a:r>
              <a:r>
                <a:rPr lang="es-PE" sz="14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s-PE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Game</a:t>
              </a:r>
              <a:r>
                <a:rPr lang="es-PE" sz="1400" dirty="0" smtClean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es-P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08378" y="1670190"/>
              <a:ext cx="1721946" cy="369332"/>
            </a:xfrm>
            <a:prstGeom prst="rect">
              <a:avLst/>
            </a:prstGeom>
            <a:solidFill>
              <a:srgbClr val="A5A5A5"/>
            </a:solidFill>
          </p:spPr>
          <p:txBody>
            <a:bodyPr wrap="none">
              <a:spAutoFit/>
            </a:bodyPr>
            <a:lstStyle/>
            <a:p>
              <a:pPr defTabSz="1450940"/>
              <a:r>
                <a:rPr lang="es-PE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Open Sans" pitchFamily="34" charset="0"/>
                  <a:cs typeface="Open Sans" pitchFamily="34" charset="0"/>
                </a:rPr>
                <a:t>Juegos similares</a:t>
              </a:r>
              <a:endParaRPr lang="es-PE" b="1" dirty="0">
                <a:solidFill>
                  <a:schemeClr val="bg1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pic>
        <p:nvPicPr>
          <p:cNvPr id="58" name="Picture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16" y="5333324"/>
            <a:ext cx="1097280" cy="1097280"/>
          </a:xfrm>
          <a:prstGeom prst="ellipse">
            <a:avLst/>
          </a:prstGeom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6" name="Group 75"/>
          <p:cNvGrpSpPr/>
          <p:nvPr/>
        </p:nvGrpSpPr>
        <p:grpSpPr>
          <a:xfrm>
            <a:off x="6928197" y="5314236"/>
            <a:ext cx="3840858" cy="1091884"/>
            <a:chOff x="6928197" y="1670190"/>
            <a:chExt cx="3840858" cy="1091884"/>
          </a:xfrm>
        </p:grpSpPr>
        <p:sp>
          <p:nvSpPr>
            <p:cNvPr id="77" name="Text Placeholder 17"/>
            <p:cNvSpPr txBox="1">
              <a:spLocks/>
            </p:cNvSpPr>
            <p:nvPr/>
          </p:nvSpPr>
          <p:spPr>
            <a:xfrm>
              <a:off x="6928197" y="1996102"/>
              <a:ext cx="3840858" cy="76597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E" sz="1400" dirty="0" smtClean="0">
                  <a:solidFill>
                    <a:schemeClr val="bg1">
                      <a:lumMod val="75000"/>
                    </a:schemeClr>
                  </a:solidFill>
                </a:rPr>
                <a:t>Destinado a jugadores con un nivel básico de control de teclado y mouse de PC</a:t>
              </a:r>
              <a:endParaRPr lang="es-P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08378" y="1670190"/>
              <a:ext cx="2923621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defTabSz="1450940"/>
              <a:r>
                <a:rPr lang="es-PE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Open Sans" pitchFamily="34" charset="0"/>
                  <a:cs typeface="Open Sans" pitchFamily="34" charset="0"/>
                </a:rPr>
                <a:t>Nivel de sofisticación técnica</a:t>
              </a:r>
              <a:endParaRPr lang="es-PE" b="1" dirty="0">
                <a:solidFill>
                  <a:schemeClr val="bg1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456640" y="3836395"/>
            <a:ext cx="1989775" cy="1330976"/>
            <a:chOff x="1074130" y="4638938"/>
            <a:chExt cx="2403870" cy="1330976"/>
          </a:xfrm>
        </p:grpSpPr>
        <p:sp>
          <p:nvSpPr>
            <p:cNvPr id="80" name="TextBox 79"/>
            <p:cNvSpPr txBox="1"/>
            <p:nvPr/>
          </p:nvSpPr>
          <p:spPr>
            <a:xfrm>
              <a:off x="1156263" y="5108140"/>
              <a:ext cx="2150661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2">
                      <a:lumMod val="10000"/>
                    </a:schemeClr>
                  </a:solidFill>
                </a:rPr>
                <a:t>Con preferencia por  los juegos top </a:t>
              </a:r>
              <a:r>
                <a:rPr lang="es-PE" sz="1400" dirty="0" err="1" smtClean="0">
                  <a:solidFill>
                    <a:schemeClr val="bg2">
                      <a:lumMod val="10000"/>
                    </a:schemeClr>
                  </a:solidFill>
                </a:rPr>
                <a:t>down</a:t>
              </a:r>
              <a:r>
                <a:rPr lang="es-PE" sz="1400" dirty="0" smtClean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PE" sz="1400" dirty="0" err="1" smtClean="0">
                  <a:solidFill>
                    <a:schemeClr val="bg2">
                      <a:lumMod val="10000"/>
                    </a:schemeClr>
                  </a:solidFill>
                </a:rPr>
                <a:t>shooters</a:t>
              </a:r>
              <a:r>
                <a:rPr lang="es-PE" sz="1400" dirty="0" smtClean="0">
                  <a:solidFill>
                    <a:schemeClr val="bg2">
                      <a:lumMod val="10000"/>
                    </a:schemeClr>
                  </a:solidFill>
                </a:rPr>
                <a:t> con tintes competitivos </a:t>
              </a:r>
              <a:endParaRPr lang="es-PE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4130" y="4638938"/>
              <a:ext cx="2403870" cy="3693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defTabSz="1450940"/>
              <a:r>
                <a:rPr lang="es-PE" b="1" dirty="0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Jugadores casuales</a:t>
              </a:r>
              <a:endParaRPr lang="es-PE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3688087" y="2024680"/>
            <a:ext cx="463157" cy="466065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88242" y="3074689"/>
            <a:ext cx="463157" cy="466065"/>
          </a:xfrm>
          <a:prstGeom prst="ellipse">
            <a:avLst/>
          </a:prstGeom>
          <a:solidFill>
            <a:schemeClr val="bg1"/>
          </a:solidFill>
          <a:ln w="76200">
            <a:solidFill>
              <a:srgbClr val="ED7D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8242" y="4416673"/>
            <a:ext cx="463157" cy="466065"/>
          </a:xfrm>
          <a:prstGeom prst="ellipse">
            <a:avLst/>
          </a:prstGeom>
          <a:solidFill>
            <a:schemeClr val="bg1"/>
          </a:solidFill>
          <a:ln w="76200">
            <a:solidFill>
              <a:srgbClr val="A5A5A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88087" y="5548653"/>
            <a:ext cx="463157" cy="46606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7357" y="-21594"/>
            <a:ext cx="2688392" cy="613385"/>
            <a:chOff x="127357" y="-6354"/>
            <a:chExt cx="2524868" cy="613385"/>
          </a:xfrm>
        </p:grpSpPr>
        <p:sp>
          <p:nvSpPr>
            <p:cNvPr id="38" name="Round Same Side Corner Rectangle 37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Clientes potenciales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65" y="2654998"/>
            <a:ext cx="1097280" cy="1097280"/>
          </a:xfrm>
          <a:prstGeom prst="ellipse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0" y="950026"/>
            <a:ext cx="12192000" cy="5561985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Elbow Connector 9"/>
          <p:cNvCxnSpPr>
            <a:stCxn id="45" idx="6"/>
          </p:cNvCxnSpPr>
          <p:nvPr/>
        </p:nvCxnSpPr>
        <p:spPr>
          <a:xfrm>
            <a:off x="4255990" y="1817845"/>
            <a:ext cx="4467336" cy="1012047"/>
          </a:xfrm>
          <a:prstGeom prst="bentConnector3">
            <a:avLst>
              <a:gd name="adj1" fmla="val 86966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0" idx="6"/>
          </p:cNvCxnSpPr>
          <p:nvPr/>
        </p:nvCxnSpPr>
        <p:spPr>
          <a:xfrm>
            <a:off x="6898429" y="2731460"/>
            <a:ext cx="1824898" cy="421474"/>
          </a:xfrm>
          <a:prstGeom prst="bentConnector3">
            <a:avLst>
              <a:gd name="adj1" fmla="val 50000"/>
            </a:avLst>
          </a:prstGeom>
          <a:ln>
            <a:solidFill>
              <a:srgbClr val="ED7D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3" idx="6"/>
          </p:cNvCxnSpPr>
          <p:nvPr/>
        </p:nvCxnSpPr>
        <p:spPr>
          <a:xfrm flipV="1">
            <a:off x="7456817" y="4411151"/>
            <a:ext cx="1241515" cy="717928"/>
          </a:xfrm>
          <a:prstGeom prst="bentConnector3">
            <a:avLst>
              <a:gd name="adj1" fmla="val 50000"/>
            </a:avLst>
          </a:prstGeom>
          <a:ln>
            <a:solidFill>
              <a:srgbClr val="38572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5171844" y="4042927"/>
            <a:ext cx="3551483" cy="711937"/>
          </a:xfrm>
          <a:prstGeom prst="bentConnector3">
            <a:avLst>
              <a:gd name="adj1" fmla="val 31939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1" idx="6"/>
          </p:cNvCxnSpPr>
          <p:nvPr/>
        </p:nvCxnSpPr>
        <p:spPr>
          <a:xfrm flipV="1">
            <a:off x="2638367" y="3612358"/>
            <a:ext cx="6059965" cy="298975"/>
          </a:xfrm>
          <a:prstGeom prst="bentConnector3">
            <a:avLst>
              <a:gd name="adj1" fmla="val 50000"/>
            </a:avLst>
          </a:prstGeom>
          <a:ln>
            <a:solidFill>
              <a:srgbClr val="A5A5A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27357" y="-21594"/>
            <a:ext cx="2524868" cy="613385"/>
            <a:chOff x="127357" y="-6354"/>
            <a:chExt cx="2524868" cy="613385"/>
          </a:xfrm>
        </p:grpSpPr>
        <p:sp>
          <p:nvSpPr>
            <p:cNvPr id="43" name="Round Same Side Corner Rectangle 42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Competencia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3324657" y="1352178"/>
            <a:ext cx="931333" cy="931333"/>
          </a:xfrm>
          <a:prstGeom prst="ellipse">
            <a:avLst/>
          </a:prstGeom>
          <a:noFill/>
          <a:ln w="19050">
            <a:solidFill>
              <a:srgbClr val="00B0F0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PE" sz="3733" b="1" dirty="0" smtClean="0">
                <a:solidFill>
                  <a:srgbClr val="00B0F0"/>
                </a:solidFill>
              </a:rPr>
              <a:t>01</a:t>
            </a:r>
            <a:endParaRPr lang="es-PE" sz="3733" b="1" dirty="0">
              <a:solidFill>
                <a:srgbClr val="00B0F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371168" y="1757950"/>
            <a:ext cx="2482851" cy="1092442"/>
            <a:chOff x="1879600" y="3087314"/>
            <a:chExt cx="3098800" cy="916849"/>
          </a:xfrm>
        </p:grpSpPr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1879600" y="3410059"/>
              <a:ext cx="3098800" cy="594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Por ejemplo, </a:t>
              </a:r>
              <a:r>
                <a:rPr lang="es-PE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Supercell</a:t>
              </a: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, responsables de títulos como </a:t>
              </a:r>
              <a:r>
                <a:rPr lang="es-PE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Clash</a:t>
              </a: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 of </a:t>
              </a:r>
              <a:r>
                <a:rPr lang="es-PE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Clans</a:t>
              </a: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 y </a:t>
              </a:r>
              <a:r>
                <a:rPr lang="es-PE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Clash</a:t>
              </a: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s-PE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Royale</a:t>
              </a: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42964" y="3087314"/>
              <a:ext cx="1980148" cy="30996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algn="ctr" defTabSz="1450940"/>
              <a:r>
                <a:rPr lang="es-PE" b="1" dirty="0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Grandes </a:t>
              </a:r>
              <a:r>
                <a:rPr lang="es-PE" b="1" dirty="0" err="1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devs</a:t>
              </a:r>
              <a:endParaRPr lang="es-PE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 bwMode="auto">
          <a:xfrm>
            <a:off x="5967096" y="2265793"/>
            <a:ext cx="931333" cy="931333"/>
          </a:xfrm>
          <a:prstGeom prst="ellipse">
            <a:avLst/>
          </a:prstGeom>
          <a:noFill/>
          <a:ln w="19050">
            <a:solidFill>
              <a:srgbClr val="ED7D31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PE" sz="3733" b="1" dirty="0" smtClean="0">
                <a:solidFill>
                  <a:srgbClr val="ED7D31"/>
                </a:solidFill>
              </a:rPr>
              <a:t>02</a:t>
            </a:r>
            <a:endParaRPr lang="es-PE" sz="3733" b="1" dirty="0">
              <a:solidFill>
                <a:srgbClr val="ED7D3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1707034" y="3445666"/>
            <a:ext cx="931333" cy="931333"/>
          </a:xfrm>
          <a:prstGeom prst="ellipse">
            <a:avLst/>
          </a:prstGeom>
          <a:noFill/>
          <a:ln w="19050">
            <a:solidFill>
              <a:srgbClr val="A5A5A5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PE" sz="3733" b="1" dirty="0" smtClean="0">
                <a:solidFill>
                  <a:srgbClr val="A5A5A5"/>
                </a:solidFill>
              </a:rPr>
              <a:t>03</a:t>
            </a:r>
            <a:endParaRPr lang="es-PE" sz="3733" b="1" dirty="0">
              <a:solidFill>
                <a:srgbClr val="A5A5A5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237079" y="4282266"/>
            <a:ext cx="931333" cy="931333"/>
          </a:xfrm>
          <a:prstGeom prst="ellips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PE" sz="3733" b="1" dirty="0" smtClean="0">
                <a:solidFill>
                  <a:srgbClr val="FFC000"/>
                </a:solidFill>
              </a:rPr>
              <a:t>04</a:t>
            </a:r>
            <a:endParaRPr lang="es-PE" sz="3733" b="1" dirty="0">
              <a:solidFill>
                <a:srgbClr val="FFC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525484" y="4663412"/>
            <a:ext cx="931333" cy="931333"/>
          </a:xfrm>
          <a:prstGeom prst="ellipse">
            <a:avLst/>
          </a:prstGeom>
          <a:noFill/>
          <a:ln w="19050">
            <a:solidFill>
              <a:srgbClr val="385723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PE" sz="3733" b="1" dirty="0" smtClean="0">
                <a:solidFill>
                  <a:srgbClr val="385723"/>
                </a:solidFill>
              </a:rPr>
              <a:t>05</a:t>
            </a:r>
            <a:endParaRPr lang="es-PE" sz="3733" b="1" dirty="0">
              <a:solidFill>
                <a:srgbClr val="385723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481901" y="5334275"/>
            <a:ext cx="2482851" cy="876999"/>
            <a:chOff x="1879600" y="3087314"/>
            <a:chExt cx="3098800" cy="736035"/>
          </a:xfrm>
        </p:grpSpPr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1879600" y="3410059"/>
              <a:ext cx="3098800" cy="413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Niveles, mejora de atributos y logros del juego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42963" y="3087314"/>
              <a:ext cx="2708033" cy="309967"/>
            </a:xfrm>
            <a:prstGeom prst="rect">
              <a:avLst/>
            </a:prstGeom>
            <a:solidFill>
              <a:srgbClr val="385723"/>
            </a:solidFill>
          </p:spPr>
          <p:txBody>
            <a:bodyPr wrap="square">
              <a:spAutoFit/>
            </a:bodyPr>
            <a:lstStyle/>
            <a:p>
              <a:pPr algn="ctr" defTabSz="1450940"/>
              <a:r>
                <a:rPr lang="es-PE" b="1" dirty="0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Sistema de progreso</a:t>
              </a:r>
              <a:endParaRPr lang="es-PE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15578" y="5331783"/>
            <a:ext cx="2482851" cy="661556"/>
            <a:chOff x="1879600" y="3087314"/>
            <a:chExt cx="3098800" cy="555221"/>
          </a:xfrm>
        </p:grpSpPr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879600" y="3410059"/>
              <a:ext cx="3098800" cy="232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Interfaz amigable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42964" y="3087314"/>
              <a:ext cx="1980148" cy="30996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 defTabSz="1450940"/>
              <a:r>
                <a:rPr lang="es-PE" b="1" dirty="0" err="1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User-friendly</a:t>
              </a:r>
              <a:endParaRPr lang="es-PE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01488" y="2512311"/>
            <a:ext cx="2644800" cy="1307886"/>
            <a:chOff x="1879600" y="3087314"/>
            <a:chExt cx="3300925" cy="1097663"/>
          </a:xfrm>
        </p:grpSpPr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1879600" y="3410058"/>
              <a:ext cx="3300925" cy="774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Desarrollados por equipos pequeños con ayuda de empresas dedicadas al hosting de juegos online como </a:t>
              </a:r>
              <a:r>
                <a:rPr lang="es-PE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Armor</a:t>
              </a: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s-PE" sz="1400" dirty="0" err="1" smtClean="0">
                  <a:solidFill>
                    <a:schemeClr val="bg1">
                      <a:lumMod val="85000"/>
                    </a:schemeClr>
                  </a:solidFill>
                </a:rPr>
                <a:t>Games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42963" y="3087314"/>
              <a:ext cx="2153663" cy="309968"/>
            </a:xfrm>
            <a:prstGeom prst="rect">
              <a:avLst/>
            </a:prstGeom>
            <a:solidFill>
              <a:srgbClr val="ED7D31"/>
            </a:solidFill>
          </p:spPr>
          <p:txBody>
            <a:bodyPr wrap="square">
              <a:spAutoFit/>
            </a:bodyPr>
            <a:lstStyle/>
            <a:p>
              <a:pPr algn="ctr" defTabSz="1450940"/>
              <a:r>
                <a:rPr lang="es-PE" b="1" dirty="0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Pequeños </a:t>
              </a:r>
              <a:r>
                <a:rPr lang="es-PE" b="1" dirty="0" err="1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devs</a:t>
              </a:r>
              <a:endParaRPr lang="es-PE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96942" y="4557787"/>
            <a:ext cx="2482851" cy="661556"/>
            <a:chOff x="1879600" y="3087314"/>
            <a:chExt cx="3098800" cy="555221"/>
          </a:xfrm>
        </p:grpSpPr>
        <p:sp>
          <p:nvSpPr>
            <p:cNvPr id="80" name="Text Box 10"/>
            <p:cNvSpPr txBox="1">
              <a:spLocks noChangeArrowheads="1"/>
            </p:cNvSpPr>
            <p:nvPr/>
          </p:nvSpPr>
          <p:spPr bwMode="auto">
            <a:xfrm>
              <a:off x="1879600" y="3410059"/>
              <a:ext cx="3098800" cy="232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Fáciles de aprender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942963" y="3087314"/>
              <a:ext cx="2688089" cy="309968"/>
            </a:xfrm>
            <a:prstGeom prst="rect">
              <a:avLst/>
            </a:prstGeom>
            <a:solidFill>
              <a:srgbClr val="A5A5A5"/>
            </a:solidFill>
          </p:spPr>
          <p:txBody>
            <a:bodyPr wrap="square">
              <a:spAutoFit/>
            </a:bodyPr>
            <a:lstStyle/>
            <a:p>
              <a:pPr algn="ctr" defTabSz="1450940"/>
              <a:r>
                <a:rPr lang="es-PE" b="1" dirty="0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Juegos intuitivos</a:t>
              </a:r>
              <a:endParaRPr lang="es-PE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6" name="Group 1908"/>
          <p:cNvGrpSpPr/>
          <p:nvPr/>
        </p:nvGrpSpPr>
        <p:grpSpPr>
          <a:xfrm>
            <a:off x="9125297" y="2062294"/>
            <a:ext cx="1484112" cy="2592475"/>
            <a:chOff x="44113" y="343282"/>
            <a:chExt cx="3140942" cy="548665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Shape 1895"/>
            <p:cNvSpPr/>
            <p:nvPr/>
          </p:nvSpPr>
          <p:spPr>
            <a:xfrm>
              <a:off x="1387269" y="5394642"/>
              <a:ext cx="435298" cy="43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  <p:sp>
          <p:nvSpPr>
            <p:cNvPr id="38" name="Shape 1896"/>
            <p:cNvSpPr/>
            <p:nvPr/>
          </p:nvSpPr>
          <p:spPr>
            <a:xfrm>
              <a:off x="44113" y="343293"/>
              <a:ext cx="1598460" cy="357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20082" y="21581"/>
                  </a:moveTo>
                  <a:lnTo>
                    <a:pt x="12994" y="21598"/>
                  </a:lnTo>
                  <a:cubicBezTo>
                    <a:pt x="12674" y="21588"/>
                    <a:pt x="12364" y="21547"/>
                    <a:pt x="12080" y="21476"/>
                  </a:cubicBezTo>
                  <a:cubicBezTo>
                    <a:pt x="11781" y="21402"/>
                    <a:pt x="11517" y="21297"/>
                    <a:pt x="11283" y="21180"/>
                  </a:cubicBezTo>
                  <a:cubicBezTo>
                    <a:pt x="10716" y="20896"/>
                    <a:pt x="10319" y="20543"/>
                    <a:pt x="10136" y="20158"/>
                  </a:cubicBezTo>
                  <a:cubicBezTo>
                    <a:pt x="9800" y="18984"/>
                    <a:pt x="8981" y="17854"/>
                    <a:pt x="7729" y="16833"/>
                  </a:cubicBezTo>
                  <a:cubicBezTo>
                    <a:pt x="5785" y="15250"/>
                    <a:pt x="2849" y="13970"/>
                    <a:pt x="1337" y="12276"/>
                  </a:cubicBezTo>
                  <a:cubicBezTo>
                    <a:pt x="-1501" y="9097"/>
                    <a:pt x="455" y="5774"/>
                    <a:pt x="4611" y="3428"/>
                  </a:cubicBezTo>
                  <a:cubicBezTo>
                    <a:pt x="6497" y="2364"/>
                    <a:pt x="8851" y="1490"/>
                    <a:pt x="11554" y="890"/>
                  </a:cubicBezTo>
                  <a:cubicBezTo>
                    <a:pt x="14131" y="318"/>
                    <a:pt x="17015" y="-2"/>
                    <a:pt x="20099" y="0"/>
                  </a:cubicBezTo>
                  <a:lnTo>
                    <a:pt x="20082" y="21581"/>
                  </a:lnTo>
                  <a:close/>
                </a:path>
              </a:pathLst>
            </a:cu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  <p:sp>
          <p:nvSpPr>
            <p:cNvPr id="39" name="Shape 1897"/>
            <p:cNvSpPr/>
            <p:nvPr/>
          </p:nvSpPr>
          <p:spPr>
            <a:xfrm>
              <a:off x="1586590" y="343282"/>
              <a:ext cx="1598465" cy="357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17" y="21581"/>
                  </a:moveTo>
                  <a:lnTo>
                    <a:pt x="7105" y="21598"/>
                  </a:lnTo>
                  <a:cubicBezTo>
                    <a:pt x="7425" y="21588"/>
                    <a:pt x="7735" y="21547"/>
                    <a:pt x="8019" y="21476"/>
                  </a:cubicBezTo>
                  <a:cubicBezTo>
                    <a:pt x="8318" y="21402"/>
                    <a:pt x="8582" y="21297"/>
                    <a:pt x="8816" y="21180"/>
                  </a:cubicBezTo>
                  <a:cubicBezTo>
                    <a:pt x="9383" y="20896"/>
                    <a:pt x="9780" y="20543"/>
                    <a:pt x="9963" y="20158"/>
                  </a:cubicBezTo>
                  <a:cubicBezTo>
                    <a:pt x="10299" y="18984"/>
                    <a:pt x="11118" y="17854"/>
                    <a:pt x="12370" y="16833"/>
                  </a:cubicBezTo>
                  <a:cubicBezTo>
                    <a:pt x="14314" y="15250"/>
                    <a:pt x="17250" y="13970"/>
                    <a:pt x="18762" y="12276"/>
                  </a:cubicBezTo>
                  <a:cubicBezTo>
                    <a:pt x="21600" y="9097"/>
                    <a:pt x="19644" y="5774"/>
                    <a:pt x="15488" y="3428"/>
                  </a:cubicBezTo>
                  <a:cubicBezTo>
                    <a:pt x="13602" y="2364"/>
                    <a:pt x="11248" y="1490"/>
                    <a:pt x="8545" y="890"/>
                  </a:cubicBezTo>
                  <a:cubicBezTo>
                    <a:pt x="5968" y="318"/>
                    <a:pt x="3084" y="-2"/>
                    <a:pt x="0" y="0"/>
                  </a:cubicBezTo>
                  <a:lnTo>
                    <a:pt x="17" y="21581"/>
                  </a:lnTo>
                  <a:close/>
                </a:path>
              </a:pathLst>
            </a:cu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  <p:sp>
          <p:nvSpPr>
            <p:cNvPr id="40" name="Shape 1898"/>
            <p:cNvSpPr/>
            <p:nvPr/>
          </p:nvSpPr>
          <p:spPr>
            <a:xfrm>
              <a:off x="942007" y="4092984"/>
              <a:ext cx="1325844" cy="255994"/>
            </a:xfrm>
            <a:prstGeom prst="roundRect">
              <a:avLst>
                <a:gd name="adj" fmla="val 9345"/>
              </a:avLst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  <p:sp>
          <p:nvSpPr>
            <p:cNvPr id="48" name="Shape 1899"/>
            <p:cNvSpPr/>
            <p:nvPr/>
          </p:nvSpPr>
          <p:spPr>
            <a:xfrm>
              <a:off x="942007" y="4457584"/>
              <a:ext cx="1325844" cy="255994"/>
            </a:xfrm>
            <a:prstGeom prst="roundRect">
              <a:avLst>
                <a:gd name="adj" fmla="val 9345"/>
              </a:avLst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  <p:sp>
          <p:nvSpPr>
            <p:cNvPr id="49" name="Shape 1900"/>
            <p:cNvSpPr/>
            <p:nvPr/>
          </p:nvSpPr>
          <p:spPr>
            <a:xfrm>
              <a:off x="942007" y="4822185"/>
              <a:ext cx="1325844" cy="255993"/>
            </a:xfrm>
            <a:prstGeom prst="roundRect">
              <a:avLst>
                <a:gd name="adj" fmla="val 9345"/>
              </a:avLst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  <p:sp>
          <p:nvSpPr>
            <p:cNvPr id="50" name="Shape 1901"/>
            <p:cNvSpPr/>
            <p:nvPr/>
          </p:nvSpPr>
          <p:spPr>
            <a:xfrm>
              <a:off x="1136986" y="5182631"/>
              <a:ext cx="935886" cy="432242"/>
            </a:xfrm>
            <a:prstGeom prst="roundRect">
              <a:avLst>
                <a:gd name="adj" fmla="val 15253"/>
              </a:avLst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  <p:sp>
          <p:nvSpPr>
            <p:cNvPr id="51" name="Shape 1902"/>
            <p:cNvSpPr/>
            <p:nvPr/>
          </p:nvSpPr>
          <p:spPr>
            <a:xfrm>
              <a:off x="1434078" y="1472379"/>
              <a:ext cx="993693" cy="248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5462" y="21600"/>
                  </a:moveTo>
                  <a:lnTo>
                    <a:pt x="1780" y="21600"/>
                  </a:lnTo>
                  <a:lnTo>
                    <a:pt x="1780" y="12640"/>
                  </a:lnTo>
                  <a:cubicBezTo>
                    <a:pt x="-1147" y="9897"/>
                    <a:pt x="-429" y="6703"/>
                    <a:pt x="3668" y="4243"/>
                  </a:cubicBezTo>
                  <a:cubicBezTo>
                    <a:pt x="5571" y="3100"/>
                    <a:pt x="8083" y="2195"/>
                    <a:pt x="10842" y="1485"/>
                  </a:cubicBezTo>
                  <a:cubicBezTo>
                    <a:pt x="13455" y="813"/>
                    <a:pt x="16324" y="309"/>
                    <a:pt x="19362" y="0"/>
                  </a:cubicBezTo>
                  <a:cubicBezTo>
                    <a:pt x="20111" y="1273"/>
                    <a:pt x="20453" y="2567"/>
                    <a:pt x="20407" y="3850"/>
                  </a:cubicBezTo>
                  <a:cubicBezTo>
                    <a:pt x="20358" y="5204"/>
                    <a:pt x="19876" y="6571"/>
                    <a:pt x="18588" y="7845"/>
                  </a:cubicBezTo>
                  <a:cubicBezTo>
                    <a:pt x="16206" y="10200"/>
                    <a:pt x="11348" y="11945"/>
                    <a:pt x="5472" y="12556"/>
                  </a:cubicBezTo>
                  <a:lnTo>
                    <a:pt x="5462" y="216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  <p:sp>
          <p:nvSpPr>
            <p:cNvPr id="52" name="Shape 1903"/>
            <p:cNvSpPr/>
            <p:nvPr/>
          </p:nvSpPr>
          <p:spPr>
            <a:xfrm>
              <a:off x="729269" y="1836001"/>
              <a:ext cx="716663" cy="89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362" extrusionOk="0">
                  <a:moveTo>
                    <a:pt x="20685" y="6253"/>
                  </a:moveTo>
                  <a:cubicBezTo>
                    <a:pt x="19410" y="8424"/>
                    <a:pt x="18549" y="10748"/>
                    <a:pt x="18132" y="13139"/>
                  </a:cubicBezTo>
                  <a:cubicBezTo>
                    <a:pt x="17656" y="15875"/>
                    <a:pt x="17769" y="18659"/>
                    <a:pt x="18465" y="21362"/>
                  </a:cubicBezTo>
                  <a:cubicBezTo>
                    <a:pt x="14034" y="20775"/>
                    <a:pt x="9930" y="19064"/>
                    <a:pt x="6718" y="16464"/>
                  </a:cubicBezTo>
                  <a:cubicBezTo>
                    <a:pt x="1478" y="12223"/>
                    <a:pt x="-915" y="6114"/>
                    <a:pt x="318" y="125"/>
                  </a:cubicBezTo>
                  <a:cubicBezTo>
                    <a:pt x="4236" y="-238"/>
                    <a:pt x="8203" y="191"/>
                    <a:pt x="11879" y="1374"/>
                  </a:cubicBezTo>
                  <a:cubicBezTo>
                    <a:pt x="15209" y="2446"/>
                    <a:pt x="18214" y="4112"/>
                    <a:pt x="20685" y="625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8533"/>
            </a:p>
          </p:txBody>
        </p:sp>
      </p:grpSp>
    </p:spTree>
    <p:extLst>
      <p:ext uri="{BB962C8B-B14F-4D97-AF65-F5344CB8AC3E}">
        <p14:creationId xmlns:p14="http://schemas.microsoft.com/office/powerpoint/2010/main" val="275766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950026"/>
            <a:ext cx="12192000" cy="5561985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7357" y="-21594"/>
            <a:ext cx="2524868" cy="613385"/>
            <a:chOff x="127357" y="-6354"/>
            <a:chExt cx="2524868" cy="613385"/>
          </a:xfrm>
        </p:grpSpPr>
        <p:sp>
          <p:nvSpPr>
            <p:cNvPr id="38" name="Round Same Side Corner Rectangle 37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Nuestra propuesta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1908"/>
          <p:cNvGrpSpPr/>
          <p:nvPr/>
        </p:nvGrpSpPr>
        <p:grpSpPr>
          <a:xfrm>
            <a:off x="465321" y="2426565"/>
            <a:ext cx="1484112" cy="2592475"/>
            <a:chOff x="44113" y="343282"/>
            <a:chExt cx="3140942" cy="548665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6" name="Shape 1895"/>
            <p:cNvSpPr/>
            <p:nvPr/>
          </p:nvSpPr>
          <p:spPr>
            <a:xfrm>
              <a:off x="1387269" y="5394642"/>
              <a:ext cx="435298" cy="43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  <p:sp>
          <p:nvSpPr>
            <p:cNvPr id="66" name="Shape 1896"/>
            <p:cNvSpPr/>
            <p:nvPr/>
          </p:nvSpPr>
          <p:spPr>
            <a:xfrm>
              <a:off x="44113" y="343293"/>
              <a:ext cx="1598460" cy="357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20082" y="21581"/>
                  </a:moveTo>
                  <a:lnTo>
                    <a:pt x="12994" y="21598"/>
                  </a:lnTo>
                  <a:cubicBezTo>
                    <a:pt x="12674" y="21588"/>
                    <a:pt x="12364" y="21547"/>
                    <a:pt x="12080" y="21476"/>
                  </a:cubicBezTo>
                  <a:cubicBezTo>
                    <a:pt x="11781" y="21402"/>
                    <a:pt x="11517" y="21297"/>
                    <a:pt x="11283" y="21180"/>
                  </a:cubicBezTo>
                  <a:cubicBezTo>
                    <a:pt x="10716" y="20896"/>
                    <a:pt x="10319" y="20543"/>
                    <a:pt x="10136" y="20158"/>
                  </a:cubicBezTo>
                  <a:cubicBezTo>
                    <a:pt x="9800" y="18984"/>
                    <a:pt x="8981" y="17854"/>
                    <a:pt x="7729" y="16833"/>
                  </a:cubicBezTo>
                  <a:cubicBezTo>
                    <a:pt x="5785" y="15250"/>
                    <a:pt x="2849" y="13970"/>
                    <a:pt x="1337" y="12276"/>
                  </a:cubicBezTo>
                  <a:cubicBezTo>
                    <a:pt x="-1501" y="9097"/>
                    <a:pt x="455" y="5774"/>
                    <a:pt x="4611" y="3428"/>
                  </a:cubicBezTo>
                  <a:cubicBezTo>
                    <a:pt x="6497" y="2364"/>
                    <a:pt x="8851" y="1490"/>
                    <a:pt x="11554" y="890"/>
                  </a:cubicBezTo>
                  <a:cubicBezTo>
                    <a:pt x="14131" y="318"/>
                    <a:pt x="17015" y="-2"/>
                    <a:pt x="20099" y="0"/>
                  </a:cubicBezTo>
                  <a:lnTo>
                    <a:pt x="20082" y="21581"/>
                  </a:lnTo>
                  <a:close/>
                </a:path>
              </a:pathLst>
            </a:cu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  <p:sp>
          <p:nvSpPr>
            <p:cNvPr id="67" name="Shape 1897"/>
            <p:cNvSpPr/>
            <p:nvPr/>
          </p:nvSpPr>
          <p:spPr>
            <a:xfrm>
              <a:off x="1586590" y="343282"/>
              <a:ext cx="1598465" cy="357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17" y="21581"/>
                  </a:moveTo>
                  <a:lnTo>
                    <a:pt x="7105" y="21598"/>
                  </a:lnTo>
                  <a:cubicBezTo>
                    <a:pt x="7425" y="21588"/>
                    <a:pt x="7735" y="21547"/>
                    <a:pt x="8019" y="21476"/>
                  </a:cubicBezTo>
                  <a:cubicBezTo>
                    <a:pt x="8318" y="21402"/>
                    <a:pt x="8582" y="21297"/>
                    <a:pt x="8816" y="21180"/>
                  </a:cubicBezTo>
                  <a:cubicBezTo>
                    <a:pt x="9383" y="20896"/>
                    <a:pt x="9780" y="20543"/>
                    <a:pt x="9963" y="20158"/>
                  </a:cubicBezTo>
                  <a:cubicBezTo>
                    <a:pt x="10299" y="18984"/>
                    <a:pt x="11118" y="17854"/>
                    <a:pt x="12370" y="16833"/>
                  </a:cubicBezTo>
                  <a:cubicBezTo>
                    <a:pt x="14314" y="15250"/>
                    <a:pt x="17250" y="13970"/>
                    <a:pt x="18762" y="12276"/>
                  </a:cubicBezTo>
                  <a:cubicBezTo>
                    <a:pt x="21600" y="9097"/>
                    <a:pt x="19644" y="5774"/>
                    <a:pt x="15488" y="3428"/>
                  </a:cubicBezTo>
                  <a:cubicBezTo>
                    <a:pt x="13602" y="2364"/>
                    <a:pt x="11248" y="1490"/>
                    <a:pt x="8545" y="890"/>
                  </a:cubicBezTo>
                  <a:cubicBezTo>
                    <a:pt x="5968" y="318"/>
                    <a:pt x="3084" y="-2"/>
                    <a:pt x="0" y="0"/>
                  </a:cubicBezTo>
                  <a:lnTo>
                    <a:pt x="17" y="21581"/>
                  </a:lnTo>
                  <a:close/>
                </a:path>
              </a:pathLst>
            </a:cu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  <p:sp>
          <p:nvSpPr>
            <p:cNvPr id="68" name="Shape 1898"/>
            <p:cNvSpPr/>
            <p:nvPr/>
          </p:nvSpPr>
          <p:spPr>
            <a:xfrm>
              <a:off x="942007" y="4092984"/>
              <a:ext cx="1325844" cy="255994"/>
            </a:xfrm>
            <a:prstGeom prst="roundRect">
              <a:avLst>
                <a:gd name="adj" fmla="val 9345"/>
              </a:avLst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  <p:sp>
          <p:nvSpPr>
            <p:cNvPr id="69" name="Shape 1899"/>
            <p:cNvSpPr/>
            <p:nvPr/>
          </p:nvSpPr>
          <p:spPr>
            <a:xfrm>
              <a:off x="942007" y="4457584"/>
              <a:ext cx="1325844" cy="255994"/>
            </a:xfrm>
            <a:prstGeom prst="roundRect">
              <a:avLst>
                <a:gd name="adj" fmla="val 9345"/>
              </a:avLst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  <p:sp>
          <p:nvSpPr>
            <p:cNvPr id="70" name="Shape 1900"/>
            <p:cNvSpPr/>
            <p:nvPr/>
          </p:nvSpPr>
          <p:spPr>
            <a:xfrm>
              <a:off x="942007" y="4822185"/>
              <a:ext cx="1325844" cy="255993"/>
            </a:xfrm>
            <a:prstGeom prst="roundRect">
              <a:avLst>
                <a:gd name="adj" fmla="val 9345"/>
              </a:avLst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  <p:sp>
          <p:nvSpPr>
            <p:cNvPr id="71" name="Shape 1901"/>
            <p:cNvSpPr/>
            <p:nvPr/>
          </p:nvSpPr>
          <p:spPr>
            <a:xfrm>
              <a:off x="1136986" y="5182631"/>
              <a:ext cx="935886" cy="432242"/>
            </a:xfrm>
            <a:prstGeom prst="roundRect">
              <a:avLst>
                <a:gd name="adj" fmla="val 15253"/>
              </a:avLst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  <p:sp>
          <p:nvSpPr>
            <p:cNvPr id="72" name="Shape 1902"/>
            <p:cNvSpPr/>
            <p:nvPr/>
          </p:nvSpPr>
          <p:spPr>
            <a:xfrm>
              <a:off x="1434078" y="1472379"/>
              <a:ext cx="993693" cy="248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5462" y="21600"/>
                  </a:moveTo>
                  <a:lnTo>
                    <a:pt x="1780" y="21600"/>
                  </a:lnTo>
                  <a:lnTo>
                    <a:pt x="1780" y="12640"/>
                  </a:lnTo>
                  <a:cubicBezTo>
                    <a:pt x="-1147" y="9897"/>
                    <a:pt x="-429" y="6703"/>
                    <a:pt x="3668" y="4243"/>
                  </a:cubicBezTo>
                  <a:cubicBezTo>
                    <a:pt x="5571" y="3100"/>
                    <a:pt x="8083" y="2195"/>
                    <a:pt x="10842" y="1485"/>
                  </a:cubicBezTo>
                  <a:cubicBezTo>
                    <a:pt x="13455" y="813"/>
                    <a:pt x="16324" y="309"/>
                    <a:pt x="19362" y="0"/>
                  </a:cubicBezTo>
                  <a:cubicBezTo>
                    <a:pt x="20111" y="1273"/>
                    <a:pt x="20453" y="2567"/>
                    <a:pt x="20407" y="3850"/>
                  </a:cubicBezTo>
                  <a:cubicBezTo>
                    <a:pt x="20358" y="5204"/>
                    <a:pt x="19876" y="6571"/>
                    <a:pt x="18588" y="7845"/>
                  </a:cubicBezTo>
                  <a:cubicBezTo>
                    <a:pt x="16206" y="10200"/>
                    <a:pt x="11348" y="11945"/>
                    <a:pt x="5472" y="12556"/>
                  </a:cubicBezTo>
                  <a:lnTo>
                    <a:pt x="5462" y="216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  <p:sp>
          <p:nvSpPr>
            <p:cNvPr id="73" name="Shape 1903"/>
            <p:cNvSpPr/>
            <p:nvPr/>
          </p:nvSpPr>
          <p:spPr>
            <a:xfrm>
              <a:off x="729269" y="1836001"/>
              <a:ext cx="716663" cy="89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362" extrusionOk="0">
                  <a:moveTo>
                    <a:pt x="20685" y="6253"/>
                  </a:moveTo>
                  <a:cubicBezTo>
                    <a:pt x="19410" y="8424"/>
                    <a:pt x="18549" y="10748"/>
                    <a:pt x="18132" y="13139"/>
                  </a:cubicBezTo>
                  <a:cubicBezTo>
                    <a:pt x="17656" y="15875"/>
                    <a:pt x="17769" y="18659"/>
                    <a:pt x="18465" y="21362"/>
                  </a:cubicBezTo>
                  <a:cubicBezTo>
                    <a:pt x="14034" y="20775"/>
                    <a:pt x="9930" y="19064"/>
                    <a:pt x="6718" y="16464"/>
                  </a:cubicBezTo>
                  <a:cubicBezTo>
                    <a:pt x="1478" y="12223"/>
                    <a:pt x="-915" y="6114"/>
                    <a:pt x="318" y="125"/>
                  </a:cubicBezTo>
                  <a:cubicBezTo>
                    <a:pt x="4236" y="-238"/>
                    <a:pt x="8203" y="191"/>
                    <a:pt x="11879" y="1374"/>
                  </a:cubicBezTo>
                  <a:cubicBezTo>
                    <a:pt x="15209" y="2446"/>
                    <a:pt x="18214" y="4112"/>
                    <a:pt x="20685" y="625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62559" tIns="162559" rIns="162559" bIns="162559" numCol="1" anchor="ctr">
              <a:noAutofit/>
            </a:bodyPr>
            <a:lstStyle/>
            <a:p>
              <a:pPr defTabSz="609524">
                <a:defRPr sz="6400">
                  <a:solidFill>
                    <a:srgbClr val="070707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lang="es-PE" sz="8533" dirty="0"/>
            </a:p>
          </p:txBody>
        </p:sp>
      </p:grpSp>
      <p:sp>
        <p:nvSpPr>
          <p:cNvPr id="75" name="Left Brace 17"/>
          <p:cNvSpPr/>
          <p:nvPr/>
        </p:nvSpPr>
        <p:spPr>
          <a:xfrm>
            <a:off x="2460631" y="2557377"/>
            <a:ext cx="203200" cy="2698775"/>
          </a:xfrm>
          <a:prstGeom prst="leftBrac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2400" dirty="0">
              <a:solidFill>
                <a:schemeClr val="bg1"/>
              </a:solidFill>
            </a:endParaRPr>
          </a:p>
        </p:txBody>
      </p:sp>
      <p:grpSp>
        <p:nvGrpSpPr>
          <p:cNvPr id="76" name="Group 48"/>
          <p:cNvGrpSpPr>
            <a:grpSpLocks noChangeAspect="1"/>
          </p:cNvGrpSpPr>
          <p:nvPr/>
        </p:nvGrpSpPr>
        <p:grpSpPr>
          <a:xfrm>
            <a:off x="3155232" y="1218965"/>
            <a:ext cx="3108960" cy="786584"/>
            <a:chOff x="3027000" y="1208736"/>
            <a:chExt cx="3112451" cy="787467"/>
          </a:xfrm>
        </p:grpSpPr>
        <p:sp>
          <p:nvSpPr>
            <p:cNvPr id="77" name="Right Triangle 49"/>
            <p:cNvSpPr/>
            <p:nvPr/>
          </p:nvSpPr>
          <p:spPr>
            <a:xfrm flipH="1" flipV="1">
              <a:off x="3027000" y="1669592"/>
              <a:ext cx="249234" cy="326611"/>
            </a:xfrm>
            <a:prstGeom prst="rtTriangl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  <p:sp>
          <p:nvSpPr>
            <p:cNvPr id="78" name="Right Triangle 50"/>
            <p:cNvSpPr/>
            <p:nvPr/>
          </p:nvSpPr>
          <p:spPr>
            <a:xfrm flipV="1">
              <a:off x="5889598" y="1669592"/>
              <a:ext cx="249234" cy="326611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51"/>
            <p:cNvSpPr/>
            <p:nvPr/>
          </p:nvSpPr>
          <p:spPr>
            <a:xfrm>
              <a:off x="3027000" y="1208736"/>
              <a:ext cx="3112451" cy="4608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860" b="1" dirty="0" smtClean="0">
                  <a:solidFill>
                    <a:schemeClr val="bg1"/>
                  </a:solidFill>
                </a:rPr>
                <a:t>Medieval </a:t>
              </a:r>
              <a:r>
                <a:rPr lang="es-PE" sz="1860" b="1" dirty="0" err="1" smtClean="0">
                  <a:solidFill>
                    <a:schemeClr val="bg1"/>
                  </a:solidFill>
                </a:rPr>
                <a:t>Brawler</a:t>
              </a:r>
              <a:endParaRPr lang="es-PE" sz="186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2"/>
          <p:cNvGrpSpPr/>
          <p:nvPr/>
        </p:nvGrpSpPr>
        <p:grpSpPr>
          <a:xfrm>
            <a:off x="3403458" y="1675845"/>
            <a:ext cx="2600460" cy="4530645"/>
            <a:chOff x="411967" y="2795985"/>
            <a:chExt cx="2600460" cy="2469200"/>
          </a:xfrm>
        </p:grpSpPr>
        <p:sp>
          <p:nvSpPr>
            <p:cNvPr id="81" name="Folded Corner 47"/>
            <p:cNvSpPr>
              <a:spLocks noChangeAspect="1"/>
            </p:cNvSpPr>
            <p:nvPr/>
          </p:nvSpPr>
          <p:spPr bwMode="auto">
            <a:xfrm>
              <a:off x="411967" y="2795985"/>
              <a:ext cx="2600460" cy="2469200"/>
            </a:xfrm>
            <a:prstGeom prst="foldedCorner">
              <a:avLst>
                <a:gd name="adj" fmla="val 13464"/>
              </a:avLst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190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2" name="Group 52"/>
            <p:cNvGrpSpPr/>
            <p:nvPr/>
          </p:nvGrpSpPr>
          <p:grpSpPr>
            <a:xfrm>
              <a:off x="423396" y="2906551"/>
              <a:ext cx="2436281" cy="2185639"/>
              <a:chOff x="1182837" y="1088586"/>
              <a:chExt cx="1827211" cy="1639228"/>
            </a:xfrm>
          </p:grpSpPr>
          <p:sp>
            <p:nvSpPr>
              <p:cNvPr id="83" name="TextBox 53"/>
              <p:cNvSpPr txBox="1"/>
              <p:nvPr/>
            </p:nvSpPr>
            <p:spPr>
              <a:xfrm>
                <a:off x="1297864" y="1281074"/>
                <a:ext cx="1712184" cy="144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spcBef>
                    <a:spcPct val="20000"/>
                  </a:spcBef>
                  <a:defRPr/>
                </a:pP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Nuestro equipo ha jugado todos los juegos de la competencia. </a:t>
                </a:r>
                <a:b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/>
                </a:r>
                <a:b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Nosotros tenemos la perspectiva de qué nos gusta y/o esperamos en un juego de esta categoría.</a:t>
                </a:r>
                <a:b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/>
                </a:r>
                <a:b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Esperamos poder representarlo en </a:t>
                </a:r>
                <a:r>
                  <a:rPr lang="es-PE" sz="1400" dirty="0" err="1" smtClean="0">
                    <a:solidFill>
                      <a:schemeClr val="bg2">
                        <a:lumMod val="10000"/>
                      </a:schemeClr>
                    </a:solidFill>
                  </a:rPr>
                  <a:t>Mediaval</a:t>
                </a: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s-PE" sz="1400" dirty="0" err="1" smtClean="0">
                    <a:solidFill>
                      <a:schemeClr val="bg2">
                        <a:lumMod val="10000"/>
                      </a:schemeClr>
                    </a:solidFill>
                  </a:rPr>
                  <a:t>Brawlers</a:t>
                </a: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b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/>
                </a:r>
                <a:b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</a:b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Será un juego hecho por </a:t>
                </a:r>
                <a:r>
                  <a:rPr lang="es-PE" sz="1400" dirty="0" err="1" smtClean="0">
                    <a:solidFill>
                      <a:schemeClr val="bg2">
                        <a:lumMod val="10000"/>
                      </a:schemeClr>
                    </a:solidFill>
                  </a:rPr>
                  <a:t>millennials</a:t>
                </a: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 para </a:t>
                </a:r>
                <a:r>
                  <a:rPr lang="es-PE" sz="1400" dirty="0" err="1" smtClean="0">
                    <a:solidFill>
                      <a:schemeClr val="bg2">
                        <a:lumMod val="10000"/>
                      </a:schemeClr>
                    </a:solidFill>
                  </a:rPr>
                  <a:t>millennials</a:t>
                </a: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, de </a:t>
                </a:r>
                <a:r>
                  <a:rPr lang="es-PE" sz="1400" dirty="0" err="1" smtClean="0">
                    <a:solidFill>
                      <a:schemeClr val="bg2">
                        <a:lumMod val="10000"/>
                      </a:schemeClr>
                    </a:solidFill>
                  </a:rPr>
                  <a:t>gamers</a:t>
                </a: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 para </a:t>
                </a:r>
                <a:r>
                  <a:rPr lang="es-PE" sz="1400" dirty="0" err="1" smtClean="0">
                    <a:solidFill>
                      <a:schemeClr val="bg2">
                        <a:lumMod val="10000"/>
                      </a:schemeClr>
                    </a:solidFill>
                  </a:rPr>
                  <a:t>gamers</a:t>
                </a:r>
                <a:r>
                  <a:rPr lang="es-PE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endParaRPr lang="es-PE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Rectangle 54"/>
              <p:cNvSpPr/>
              <p:nvPr/>
            </p:nvSpPr>
            <p:spPr>
              <a:xfrm>
                <a:off x="1182837" y="1088586"/>
                <a:ext cx="1808311" cy="150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b="1" dirty="0" smtClean="0">
                    <a:solidFill>
                      <a:srgbClr val="00B0F0"/>
                    </a:solidFill>
                  </a:rPr>
                  <a:t>Ventaja competitiva</a:t>
                </a:r>
                <a:endParaRPr lang="es-PE" b="1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85" name="Left Brace 17"/>
          <p:cNvSpPr/>
          <p:nvPr/>
        </p:nvSpPr>
        <p:spPr>
          <a:xfrm>
            <a:off x="6617341" y="1936347"/>
            <a:ext cx="203200" cy="2698775"/>
          </a:xfrm>
          <a:prstGeom prst="leftBrac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2400" dirty="0">
              <a:solidFill>
                <a:schemeClr val="bg1"/>
              </a:solidFill>
            </a:endParaRPr>
          </a:p>
        </p:txBody>
      </p:sp>
      <p:grpSp>
        <p:nvGrpSpPr>
          <p:cNvPr id="86" name="Group 32"/>
          <p:cNvGrpSpPr>
            <a:grpSpLocks noChangeAspect="1"/>
          </p:cNvGrpSpPr>
          <p:nvPr/>
        </p:nvGrpSpPr>
        <p:grpSpPr>
          <a:xfrm>
            <a:off x="7248446" y="1537609"/>
            <a:ext cx="4635670" cy="4206240"/>
            <a:chOff x="521002" y="1609116"/>
            <a:chExt cx="3429000" cy="3111348"/>
          </a:xfrm>
        </p:grpSpPr>
        <p:pic>
          <p:nvPicPr>
            <p:cNvPr id="87" name="Picture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34" t="10550" r="21733" b="13050"/>
            <a:stretch/>
          </p:blipFill>
          <p:spPr>
            <a:xfrm>
              <a:off x="521002" y="1609116"/>
              <a:ext cx="3429000" cy="3111348"/>
            </a:xfrm>
            <a:prstGeom prst="rect">
              <a:avLst/>
            </a:prstGeom>
          </p:spPr>
        </p:pic>
        <p:sp>
          <p:nvSpPr>
            <p:cNvPr id="88" name="Rectangle 34"/>
            <p:cNvSpPr/>
            <p:nvPr/>
          </p:nvSpPr>
          <p:spPr>
            <a:xfrm>
              <a:off x="741310" y="1947500"/>
              <a:ext cx="2990088" cy="184670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1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5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-15240" y="1471960"/>
            <a:ext cx="12207240" cy="5386040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8091991" y="1936954"/>
            <a:ext cx="3982495" cy="219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b="1" dirty="0" smtClean="0">
                <a:solidFill>
                  <a:schemeClr val="bg1"/>
                </a:solidFill>
              </a:rPr>
              <a:t>Financieros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No se consiga la liquidez necesaria para el mantenimiento. Por lo tanto, no se puede continuar con las mejoras y con corrección de los errores: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Captación de inversores nuevos. Tablas de resultado activo. Seguimiento del proyecto con Gantt Chart. 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Préstamos o aplicar al capital de trabajo de financieras.</a:t>
            </a:r>
            <a:endParaRPr lang="es-P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" y="1823595"/>
            <a:ext cx="1914310" cy="193869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8091991" y="4275983"/>
            <a:ext cx="3982495" cy="219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b="1" dirty="0" smtClean="0">
                <a:solidFill>
                  <a:schemeClr val="bg1"/>
                </a:solidFill>
              </a:rPr>
              <a:t>Imagen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Falta de un servicio post-venta y soporte del usuario en caso de quejas y errores encontrados: 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Tener un mail disponible para el </a:t>
            </a:r>
            <a:r>
              <a:rPr lang="es-PE" sz="1400" dirty="0" err="1" smtClean="0">
                <a:solidFill>
                  <a:schemeClr val="bg1">
                    <a:lumMod val="75000"/>
                  </a:schemeClr>
                </a:solidFill>
              </a:rPr>
              <a:t>feedback</a:t>
            </a: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 de usuarios. Tener un personal encargado de darle seguimiento (Social Media)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Hablar directamente con el usuario afectado, pedirle disculpas y negociar algún acuerdo o premio.</a:t>
            </a:r>
            <a:endParaRPr lang="es-P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2283850" y="1936954"/>
            <a:ext cx="3356786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b="1" dirty="0" smtClean="0">
                <a:solidFill>
                  <a:schemeClr val="bg1"/>
                </a:solidFill>
              </a:rPr>
              <a:t>Legales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Productoras de juegos grandes roben o plagien la temática el juego y/o el nombre para usarlo a nivel mundial: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Establecer todas la políticas legales internacionales de patentes y derechos de marca antes del lanzamiento.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Tomar medidas legales</a:t>
            </a:r>
            <a:endParaRPr lang="es-P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2283849" y="4275983"/>
            <a:ext cx="3356787" cy="253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s-PE" b="1" dirty="0" smtClean="0">
                <a:solidFill>
                  <a:schemeClr val="bg1"/>
                </a:solidFill>
              </a:rPr>
              <a:t>Operacionales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Fuga de programadores: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Implementar un ambiente laboral adecuado y agradable.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Buscar un reemplazo rápidamente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Bugs críticos encontrados post-desarrollo: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Aplicar </a:t>
            </a:r>
            <a:r>
              <a:rPr lang="es-PE" sz="1400" dirty="0" err="1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 continuo. Desplegar versiones </a:t>
            </a:r>
            <a:r>
              <a:rPr lang="es-PE" sz="1400" dirty="0" err="1" smtClean="0">
                <a:solidFill>
                  <a:schemeClr val="bg1">
                    <a:lumMod val="75000"/>
                  </a:schemeClr>
                </a:solidFill>
              </a:rPr>
              <a:t>alpha</a:t>
            </a: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 y beta.</a:t>
            </a:r>
          </a:p>
          <a:p>
            <a:pPr marL="342900" indent="-3429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PE" sz="1400" dirty="0" smtClean="0">
                <a:solidFill>
                  <a:schemeClr val="bg1">
                    <a:lumMod val="75000"/>
                  </a:schemeClr>
                </a:solidFill>
              </a:rPr>
              <a:t>Resolver los errores lo más rápido y efectivo posible con actualizaciones.</a:t>
            </a:r>
            <a:endParaRPr lang="es-P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636422" y="2381463"/>
            <a:ext cx="822960" cy="8229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 smtClean="0">
                <a:solidFill>
                  <a:schemeClr val="bg1"/>
                </a:solidFill>
                <a:latin typeface="+mj-lt"/>
              </a:rPr>
              <a:t>01</a:t>
            </a:r>
            <a:endParaRPr lang="es-PE" sz="3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49320" y="4051306"/>
            <a:ext cx="1944793" cy="190821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61513" y="1823595"/>
            <a:ext cx="1914310" cy="193869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554" y="4009817"/>
            <a:ext cx="1938696" cy="19143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3" name="Oval 62"/>
          <p:cNvSpPr>
            <a:spLocks noChangeAspect="1"/>
          </p:cNvSpPr>
          <p:nvPr/>
        </p:nvSpPr>
        <p:spPr>
          <a:xfrm>
            <a:off x="6410726" y="2381463"/>
            <a:ext cx="822960" cy="8229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 smtClean="0">
                <a:solidFill>
                  <a:schemeClr val="bg1"/>
                </a:solidFill>
                <a:latin typeface="+mj-lt"/>
              </a:rPr>
              <a:t>02</a:t>
            </a:r>
            <a:endParaRPr lang="es-PE" sz="3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410726" y="4549313"/>
            <a:ext cx="822960" cy="8229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 smtClean="0">
                <a:solidFill>
                  <a:schemeClr val="bg1"/>
                </a:solidFill>
                <a:latin typeface="+mj-lt"/>
              </a:rPr>
              <a:t>04</a:t>
            </a:r>
            <a:endParaRPr lang="es-PE" sz="3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36422" y="4549313"/>
            <a:ext cx="822960" cy="8229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 smtClean="0">
                <a:solidFill>
                  <a:schemeClr val="bg1"/>
                </a:solidFill>
                <a:latin typeface="+mj-lt"/>
              </a:rPr>
              <a:t>03</a:t>
            </a:r>
            <a:endParaRPr lang="es-PE" sz="3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357" y="-21594"/>
            <a:ext cx="2524868" cy="613385"/>
            <a:chOff x="127357" y="-6354"/>
            <a:chExt cx="2524868" cy="613385"/>
          </a:xfrm>
        </p:grpSpPr>
        <p:sp>
          <p:nvSpPr>
            <p:cNvPr id="19" name="Round Same Side Corner Rectangle 18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Gestión de riesgos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8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5" grpId="0"/>
      <p:bldP spid="58" grpId="0"/>
      <p:bldP spid="59" grpId="0"/>
      <p:bldP spid="60" grpId="0"/>
      <p:bldP spid="61" grpId="0" animBg="1"/>
      <p:bldP spid="63" grpId="0" animBg="1"/>
      <p:bldP spid="64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0" y="1371600"/>
            <a:ext cx="12192000" cy="5209309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P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3482513" y="2317251"/>
            <a:ext cx="1944937" cy="3817942"/>
          </a:xfrm>
          <a:custGeom>
            <a:avLst/>
            <a:gdLst>
              <a:gd name="T0" fmla="*/ 0 w 1594"/>
              <a:gd name="T1" fmla="*/ 3017 h 3017"/>
              <a:gd name="T2" fmla="*/ 1594 w 1594"/>
              <a:gd name="T3" fmla="*/ 1509 h 3017"/>
              <a:gd name="T4" fmla="*/ 0 w 1594"/>
              <a:gd name="T5" fmla="*/ 0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4" h="3017">
                <a:moveTo>
                  <a:pt x="0" y="3017"/>
                </a:moveTo>
                <a:cubicBezTo>
                  <a:pt x="880" y="3017"/>
                  <a:pt x="1594" y="2342"/>
                  <a:pt x="1594" y="1509"/>
                </a:cubicBezTo>
                <a:cubicBezTo>
                  <a:pt x="1594" y="676"/>
                  <a:pt x="880" y="0"/>
                  <a:pt x="0" y="0"/>
                </a:cubicBezTo>
              </a:path>
            </a:pathLst>
          </a:custGeom>
          <a:noFill/>
          <a:ln w="571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37664" y="3027918"/>
            <a:ext cx="403777" cy="406312"/>
          </a:xfrm>
          <a:prstGeom prst="ellipse">
            <a:avLst/>
          </a:prstGeom>
          <a:solidFill>
            <a:schemeClr val="bg1"/>
          </a:solidFill>
          <a:ln w="76200">
            <a:solidFill>
              <a:srgbClr val="A5A5A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93485" y="3785073"/>
            <a:ext cx="403777" cy="40631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11354" y="3773098"/>
            <a:ext cx="403777" cy="40631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F569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56817" y="3785073"/>
            <a:ext cx="2643036" cy="265962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 sz="11733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8405679" y="1565168"/>
            <a:ext cx="101600" cy="4551230"/>
            <a:chOff x="7072008" y="1740882"/>
            <a:chExt cx="101600" cy="45512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7122808" y="1842482"/>
              <a:ext cx="0" cy="43988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7072008" y="1740882"/>
              <a:ext cx="101600" cy="101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072008" y="6190512"/>
              <a:ext cx="101600" cy="101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Freeform 48"/>
          <p:cNvSpPr>
            <a:spLocks noEditPoints="1"/>
          </p:cNvSpPr>
          <p:nvPr/>
        </p:nvSpPr>
        <p:spPr bwMode="auto">
          <a:xfrm>
            <a:off x="4190822" y="4222903"/>
            <a:ext cx="575026" cy="726153"/>
          </a:xfrm>
          <a:custGeom>
            <a:avLst/>
            <a:gdLst>
              <a:gd name="T0" fmla="*/ 76 w 123"/>
              <a:gd name="T1" fmla="*/ 115 h 155"/>
              <a:gd name="T2" fmla="*/ 16 w 123"/>
              <a:gd name="T3" fmla="*/ 112 h 155"/>
              <a:gd name="T4" fmla="*/ 76 w 123"/>
              <a:gd name="T5" fmla="*/ 110 h 155"/>
              <a:gd name="T6" fmla="*/ 108 w 123"/>
              <a:gd name="T7" fmla="*/ 143 h 155"/>
              <a:gd name="T8" fmla="*/ 105 w 123"/>
              <a:gd name="T9" fmla="*/ 38 h 155"/>
              <a:gd name="T10" fmla="*/ 86 w 123"/>
              <a:gd name="T11" fmla="*/ 17 h 155"/>
              <a:gd name="T12" fmla="*/ 14 w 123"/>
              <a:gd name="T13" fmla="*/ 17 h 155"/>
              <a:gd name="T14" fmla="*/ 14 w 123"/>
              <a:gd name="T15" fmla="*/ 11 h 155"/>
              <a:gd name="T16" fmla="*/ 90 w 123"/>
              <a:gd name="T17" fmla="*/ 13 h 155"/>
              <a:gd name="T18" fmla="*/ 112 w 123"/>
              <a:gd name="T19" fmla="*/ 38 h 155"/>
              <a:gd name="T20" fmla="*/ 108 w 123"/>
              <a:gd name="T21" fmla="*/ 143 h 155"/>
              <a:gd name="T22" fmla="*/ 116 w 123"/>
              <a:gd name="T23" fmla="*/ 129 h 155"/>
              <a:gd name="T24" fmla="*/ 116 w 123"/>
              <a:gd name="T25" fmla="*/ 26 h 155"/>
              <a:gd name="T26" fmla="*/ 96 w 123"/>
              <a:gd name="T27" fmla="*/ 6 h 155"/>
              <a:gd name="T28" fmla="*/ 22 w 123"/>
              <a:gd name="T29" fmla="*/ 3 h 155"/>
              <a:gd name="T30" fmla="*/ 96 w 123"/>
              <a:gd name="T31" fmla="*/ 0 h 155"/>
              <a:gd name="T32" fmla="*/ 120 w 123"/>
              <a:gd name="T33" fmla="*/ 21 h 155"/>
              <a:gd name="T34" fmla="*/ 123 w 123"/>
              <a:gd name="T35" fmla="*/ 129 h 155"/>
              <a:gd name="T36" fmla="*/ 78 w 123"/>
              <a:gd name="T37" fmla="*/ 96 h 155"/>
              <a:gd name="T38" fmla="*/ 18 w 123"/>
              <a:gd name="T39" fmla="*/ 98 h 155"/>
              <a:gd name="T40" fmla="*/ 18 w 123"/>
              <a:gd name="T41" fmla="*/ 93 h 155"/>
              <a:gd name="T42" fmla="*/ 78 w 123"/>
              <a:gd name="T43" fmla="*/ 96 h 155"/>
              <a:gd name="T44" fmla="*/ 76 w 123"/>
              <a:gd name="T45" fmla="*/ 82 h 155"/>
              <a:gd name="T46" fmla="*/ 16 w 123"/>
              <a:gd name="T47" fmla="*/ 79 h 155"/>
              <a:gd name="T48" fmla="*/ 76 w 123"/>
              <a:gd name="T49" fmla="*/ 77 h 155"/>
              <a:gd name="T50" fmla="*/ 18 w 123"/>
              <a:gd name="T51" fmla="*/ 60 h 155"/>
              <a:gd name="T52" fmla="*/ 78 w 123"/>
              <a:gd name="T53" fmla="*/ 62 h 155"/>
              <a:gd name="T54" fmla="*/ 18 w 123"/>
              <a:gd name="T55" fmla="*/ 65 h 155"/>
              <a:gd name="T56" fmla="*/ 18 w 123"/>
              <a:gd name="T57" fmla="*/ 60 h 155"/>
              <a:gd name="T58" fmla="*/ 89 w 123"/>
              <a:gd name="T59" fmla="*/ 148 h 155"/>
              <a:gd name="T60" fmla="*/ 6 w 123"/>
              <a:gd name="T61" fmla="*/ 147 h 155"/>
              <a:gd name="T62" fmla="*/ 8 w 123"/>
              <a:gd name="T63" fmla="*/ 31 h 155"/>
              <a:gd name="T64" fmla="*/ 69 w 123"/>
              <a:gd name="T65" fmla="*/ 50 h 155"/>
              <a:gd name="T66" fmla="*/ 90 w 123"/>
              <a:gd name="T67" fmla="*/ 53 h 155"/>
              <a:gd name="T68" fmla="*/ 76 w 123"/>
              <a:gd name="T69" fmla="*/ 36 h 155"/>
              <a:gd name="T70" fmla="*/ 76 w 123"/>
              <a:gd name="T71" fmla="*/ 47 h 155"/>
              <a:gd name="T72" fmla="*/ 74 w 123"/>
              <a:gd name="T73" fmla="*/ 24 h 155"/>
              <a:gd name="T74" fmla="*/ 0 w 123"/>
              <a:gd name="T75" fmla="*/ 32 h 155"/>
              <a:gd name="T76" fmla="*/ 8 w 123"/>
              <a:gd name="T77" fmla="*/ 155 h 155"/>
              <a:gd name="T78" fmla="*/ 97 w 123"/>
              <a:gd name="T79" fmla="*/ 147 h 155"/>
              <a:gd name="T80" fmla="*/ 74 w 123"/>
              <a:gd name="T81" fmla="*/ 2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3" h="155">
                <a:moveTo>
                  <a:pt x="78" y="112"/>
                </a:moveTo>
                <a:cubicBezTo>
                  <a:pt x="78" y="114"/>
                  <a:pt x="77" y="115"/>
                  <a:pt x="76" y="115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17" y="115"/>
                  <a:pt x="16" y="114"/>
                  <a:pt x="16" y="112"/>
                </a:cubicBezTo>
                <a:cubicBezTo>
                  <a:pt x="16" y="111"/>
                  <a:pt x="17" y="110"/>
                  <a:pt x="18" y="110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77" y="110"/>
                  <a:pt x="78" y="111"/>
                  <a:pt x="78" y="112"/>
                </a:cubicBezTo>
                <a:close/>
                <a:moveTo>
                  <a:pt x="108" y="143"/>
                </a:moveTo>
                <a:cubicBezTo>
                  <a:pt x="107" y="143"/>
                  <a:pt x="105" y="141"/>
                  <a:pt x="105" y="140"/>
                </a:cubicBezTo>
                <a:cubicBezTo>
                  <a:pt x="105" y="38"/>
                  <a:pt x="105" y="38"/>
                  <a:pt x="105" y="38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86" y="17"/>
                  <a:pt x="86" y="17"/>
                  <a:pt x="86" y="17"/>
                </a:cubicBezTo>
                <a:cubicBezTo>
                  <a:pt x="85" y="17"/>
                  <a:pt x="85" y="17"/>
                  <a:pt x="85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2" y="17"/>
                  <a:pt x="11" y="16"/>
                  <a:pt x="11" y="14"/>
                </a:cubicBezTo>
                <a:cubicBezTo>
                  <a:pt x="11" y="12"/>
                  <a:pt x="12" y="11"/>
                  <a:pt x="14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7" y="11"/>
                  <a:pt x="89" y="11"/>
                  <a:pt x="90" y="13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11" y="34"/>
                  <a:pt x="112" y="36"/>
                  <a:pt x="112" y="38"/>
                </a:cubicBezTo>
                <a:cubicBezTo>
                  <a:pt x="112" y="140"/>
                  <a:pt x="112" y="140"/>
                  <a:pt x="112" y="140"/>
                </a:cubicBezTo>
                <a:cubicBezTo>
                  <a:pt x="112" y="141"/>
                  <a:pt x="110" y="143"/>
                  <a:pt x="108" y="143"/>
                </a:cubicBezTo>
                <a:close/>
                <a:moveTo>
                  <a:pt x="119" y="132"/>
                </a:moveTo>
                <a:cubicBezTo>
                  <a:pt x="118" y="132"/>
                  <a:pt x="116" y="130"/>
                  <a:pt x="116" y="129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97" y="7"/>
                  <a:pt x="97" y="7"/>
                  <a:pt x="97" y="7"/>
                </a:cubicBezTo>
                <a:cubicBezTo>
                  <a:pt x="96" y="6"/>
                  <a:pt x="96" y="6"/>
                  <a:pt x="96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3" y="6"/>
                  <a:pt x="22" y="5"/>
                  <a:pt x="22" y="3"/>
                </a:cubicBezTo>
                <a:cubicBezTo>
                  <a:pt x="22" y="1"/>
                  <a:pt x="23" y="0"/>
                  <a:pt x="25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8" y="0"/>
                  <a:pt x="100" y="1"/>
                  <a:pt x="101" y="2"/>
                </a:cubicBezTo>
                <a:cubicBezTo>
                  <a:pt x="120" y="21"/>
                  <a:pt x="120" y="21"/>
                  <a:pt x="120" y="21"/>
                </a:cubicBezTo>
                <a:cubicBezTo>
                  <a:pt x="122" y="23"/>
                  <a:pt x="123" y="25"/>
                  <a:pt x="123" y="27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23" y="130"/>
                  <a:pt x="121" y="132"/>
                  <a:pt x="119" y="132"/>
                </a:cubicBezTo>
                <a:close/>
                <a:moveTo>
                  <a:pt x="78" y="96"/>
                </a:moveTo>
                <a:cubicBezTo>
                  <a:pt x="78" y="97"/>
                  <a:pt x="77" y="98"/>
                  <a:pt x="76" y="98"/>
                </a:cubicBezTo>
                <a:cubicBezTo>
                  <a:pt x="18" y="98"/>
                  <a:pt x="18" y="98"/>
                  <a:pt x="18" y="98"/>
                </a:cubicBezTo>
                <a:cubicBezTo>
                  <a:pt x="17" y="98"/>
                  <a:pt x="16" y="97"/>
                  <a:pt x="16" y="96"/>
                </a:cubicBezTo>
                <a:cubicBezTo>
                  <a:pt x="16" y="94"/>
                  <a:pt x="17" y="93"/>
                  <a:pt x="18" y="93"/>
                </a:cubicBezTo>
                <a:cubicBezTo>
                  <a:pt x="76" y="93"/>
                  <a:pt x="76" y="93"/>
                  <a:pt x="76" y="93"/>
                </a:cubicBezTo>
                <a:cubicBezTo>
                  <a:pt x="77" y="93"/>
                  <a:pt x="78" y="94"/>
                  <a:pt x="78" y="96"/>
                </a:cubicBezTo>
                <a:close/>
                <a:moveTo>
                  <a:pt x="78" y="79"/>
                </a:moveTo>
                <a:cubicBezTo>
                  <a:pt x="78" y="81"/>
                  <a:pt x="77" y="82"/>
                  <a:pt x="76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17" y="82"/>
                  <a:pt x="16" y="81"/>
                  <a:pt x="16" y="79"/>
                </a:cubicBezTo>
                <a:cubicBezTo>
                  <a:pt x="16" y="78"/>
                  <a:pt x="17" y="77"/>
                  <a:pt x="18" y="77"/>
                </a:cubicBezTo>
                <a:cubicBezTo>
                  <a:pt x="76" y="77"/>
                  <a:pt x="76" y="77"/>
                  <a:pt x="76" y="77"/>
                </a:cubicBezTo>
                <a:cubicBezTo>
                  <a:pt x="77" y="77"/>
                  <a:pt x="78" y="78"/>
                  <a:pt x="78" y="79"/>
                </a:cubicBezTo>
                <a:close/>
                <a:moveTo>
                  <a:pt x="18" y="60"/>
                </a:moveTo>
                <a:cubicBezTo>
                  <a:pt x="76" y="60"/>
                  <a:pt x="76" y="60"/>
                  <a:pt x="76" y="60"/>
                </a:cubicBezTo>
                <a:cubicBezTo>
                  <a:pt x="77" y="60"/>
                  <a:pt x="78" y="61"/>
                  <a:pt x="78" y="62"/>
                </a:cubicBezTo>
                <a:cubicBezTo>
                  <a:pt x="78" y="64"/>
                  <a:pt x="77" y="65"/>
                  <a:pt x="76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6" y="64"/>
                  <a:pt x="16" y="62"/>
                </a:cubicBezTo>
                <a:cubicBezTo>
                  <a:pt x="16" y="61"/>
                  <a:pt x="17" y="60"/>
                  <a:pt x="18" y="60"/>
                </a:cubicBezTo>
                <a:close/>
                <a:moveTo>
                  <a:pt x="90" y="147"/>
                </a:moveTo>
                <a:cubicBezTo>
                  <a:pt x="90" y="148"/>
                  <a:pt x="89" y="148"/>
                  <a:pt x="89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7" y="148"/>
                  <a:pt x="6" y="148"/>
                  <a:pt x="6" y="147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1"/>
                  <a:pt x="7" y="31"/>
                  <a:pt x="8" y="31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2"/>
                  <a:pt x="70" y="53"/>
                  <a:pt x="72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147"/>
                  <a:pt x="90" y="147"/>
                  <a:pt x="90" y="147"/>
                </a:cubicBezTo>
                <a:close/>
                <a:moveTo>
                  <a:pt x="76" y="36"/>
                </a:moveTo>
                <a:cubicBezTo>
                  <a:pt x="86" y="47"/>
                  <a:pt x="86" y="47"/>
                  <a:pt x="86" y="47"/>
                </a:cubicBezTo>
                <a:cubicBezTo>
                  <a:pt x="76" y="47"/>
                  <a:pt x="76" y="47"/>
                  <a:pt x="76" y="47"/>
                </a:cubicBezTo>
                <a:cubicBezTo>
                  <a:pt x="76" y="36"/>
                  <a:pt x="76" y="36"/>
                  <a:pt x="76" y="36"/>
                </a:cubicBezTo>
                <a:close/>
                <a:moveTo>
                  <a:pt x="74" y="24"/>
                </a:moveTo>
                <a:cubicBezTo>
                  <a:pt x="8" y="24"/>
                  <a:pt x="8" y="24"/>
                  <a:pt x="8" y="24"/>
                </a:cubicBezTo>
                <a:cubicBezTo>
                  <a:pt x="3" y="24"/>
                  <a:pt x="0" y="27"/>
                  <a:pt x="0" y="32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51"/>
                  <a:pt x="3" y="155"/>
                  <a:pt x="8" y="155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3" y="155"/>
                  <a:pt x="97" y="151"/>
                  <a:pt x="97" y="147"/>
                </a:cubicBezTo>
                <a:cubicBezTo>
                  <a:pt x="97" y="49"/>
                  <a:pt x="97" y="49"/>
                  <a:pt x="97" y="49"/>
                </a:cubicBezTo>
                <a:cubicBezTo>
                  <a:pt x="74" y="24"/>
                  <a:pt x="74" y="24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6429005" y="3149691"/>
            <a:ext cx="1175940" cy="800108"/>
          </a:xfrm>
          <a:custGeom>
            <a:avLst/>
            <a:gdLst>
              <a:gd name="T0" fmla="*/ 1728 w 2004"/>
              <a:gd name="T1" fmla="*/ 592 h 1362"/>
              <a:gd name="T2" fmla="*/ 1744 w 2004"/>
              <a:gd name="T3" fmla="*/ 472 h 1362"/>
              <a:gd name="T4" fmla="*/ 1271 w 2004"/>
              <a:gd name="T5" fmla="*/ 0 h 1362"/>
              <a:gd name="T6" fmla="*/ 929 w 2004"/>
              <a:gd name="T7" fmla="*/ 230 h 1362"/>
              <a:gd name="T8" fmla="*/ 579 w 2004"/>
              <a:gd name="T9" fmla="*/ 100 h 1362"/>
              <a:gd name="T10" fmla="*/ 246 w 2004"/>
              <a:gd name="T11" fmla="*/ 506 h 1362"/>
              <a:gd name="T12" fmla="*/ 258 w 2004"/>
              <a:gd name="T13" fmla="*/ 598 h 1362"/>
              <a:gd name="T14" fmla="*/ 0 w 2004"/>
              <a:gd name="T15" fmla="*/ 968 h 1362"/>
              <a:gd name="T16" fmla="*/ 394 w 2004"/>
              <a:gd name="T17" fmla="*/ 1362 h 1362"/>
              <a:gd name="T18" fmla="*/ 1609 w 2004"/>
              <a:gd name="T19" fmla="*/ 1362 h 1362"/>
              <a:gd name="T20" fmla="*/ 2004 w 2004"/>
              <a:gd name="T21" fmla="*/ 968 h 1362"/>
              <a:gd name="T22" fmla="*/ 1728 w 2004"/>
              <a:gd name="T23" fmla="*/ 592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4" h="1362">
                <a:moveTo>
                  <a:pt x="1728" y="592"/>
                </a:moveTo>
                <a:cubicBezTo>
                  <a:pt x="1738" y="553"/>
                  <a:pt x="1744" y="513"/>
                  <a:pt x="1744" y="472"/>
                </a:cubicBezTo>
                <a:cubicBezTo>
                  <a:pt x="1744" y="211"/>
                  <a:pt x="1532" y="0"/>
                  <a:pt x="1271" y="0"/>
                </a:cubicBezTo>
                <a:cubicBezTo>
                  <a:pt x="969" y="0"/>
                  <a:pt x="929" y="230"/>
                  <a:pt x="929" y="230"/>
                </a:cubicBezTo>
                <a:cubicBezTo>
                  <a:pt x="929" y="230"/>
                  <a:pt x="802" y="73"/>
                  <a:pt x="579" y="100"/>
                </a:cubicBezTo>
                <a:cubicBezTo>
                  <a:pt x="377" y="140"/>
                  <a:pt x="246" y="321"/>
                  <a:pt x="246" y="506"/>
                </a:cubicBezTo>
                <a:cubicBezTo>
                  <a:pt x="246" y="538"/>
                  <a:pt x="250" y="568"/>
                  <a:pt x="258" y="598"/>
                </a:cubicBezTo>
                <a:cubicBezTo>
                  <a:pt x="108" y="653"/>
                  <a:pt x="0" y="798"/>
                  <a:pt x="0" y="968"/>
                </a:cubicBezTo>
                <a:cubicBezTo>
                  <a:pt x="0" y="1185"/>
                  <a:pt x="177" y="1362"/>
                  <a:pt x="394" y="1362"/>
                </a:cubicBezTo>
                <a:cubicBezTo>
                  <a:pt x="1609" y="1362"/>
                  <a:pt x="1609" y="1362"/>
                  <a:pt x="1609" y="1362"/>
                </a:cubicBezTo>
                <a:cubicBezTo>
                  <a:pt x="1827" y="1362"/>
                  <a:pt x="2004" y="1185"/>
                  <a:pt x="2004" y="968"/>
                </a:cubicBezTo>
                <a:cubicBezTo>
                  <a:pt x="2004" y="791"/>
                  <a:pt x="1888" y="642"/>
                  <a:pt x="1728" y="592"/>
                </a:cubicBezTo>
                <a:close/>
              </a:path>
            </a:pathLst>
          </a:custGeom>
          <a:solidFill>
            <a:srgbClr val="2F56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3881241" y="1570321"/>
            <a:ext cx="1175939" cy="800108"/>
          </a:xfrm>
          <a:custGeom>
            <a:avLst/>
            <a:gdLst>
              <a:gd name="T0" fmla="*/ 1728 w 2004"/>
              <a:gd name="T1" fmla="*/ 592 h 1362"/>
              <a:gd name="T2" fmla="*/ 1744 w 2004"/>
              <a:gd name="T3" fmla="*/ 472 h 1362"/>
              <a:gd name="T4" fmla="*/ 1271 w 2004"/>
              <a:gd name="T5" fmla="*/ 0 h 1362"/>
              <a:gd name="T6" fmla="*/ 929 w 2004"/>
              <a:gd name="T7" fmla="*/ 230 h 1362"/>
              <a:gd name="T8" fmla="*/ 579 w 2004"/>
              <a:gd name="T9" fmla="*/ 100 h 1362"/>
              <a:gd name="T10" fmla="*/ 246 w 2004"/>
              <a:gd name="T11" fmla="*/ 506 h 1362"/>
              <a:gd name="T12" fmla="*/ 258 w 2004"/>
              <a:gd name="T13" fmla="*/ 598 h 1362"/>
              <a:gd name="T14" fmla="*/ 0 w 2004"/>
              <a:gd name="T15" fmla="*/ 968 h 1362"/>
              <a:gd name="T16" fmla="*/ 394 w 2004"/>
              <a:gd name="T17" fmla="*/ 1362 h 1362"/>
              <a:gd name="T18" fmla="*/ 1609 w 2004"/>
              <a:gd name="T19" fmla="*/ 1362 h 1362"/>
              <a:gd name="T20" fmla="*/ 2004 w 2004"/>
              <a:gd name="T21" fmla="*/ 968 h 1362"/>
              <a:gd name="T22" fmla="*/ 1728 w 2004"/>
              <a:gd name="T23" fmla="*/ 592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4" h="1362">
                <a:moveTo>
                  <a:pt x="1728" y="592"/>
                </a:moveTo>
                <a:cubicBezTo>
                  <a:pt x="1738" y="553"/>
                  <a:pt x="1744" y="513"/>
                  <a:pt x="1744" y="472"/>
                </a:cubicBezTo>
                <a:cubicBezTo>
                  <a:pt x="1744" y="211"/>
                  <a:pt x="1532" y="0"/>
                  <a:pt x="1271" y="0"/>
                </a:cubicBezTo>
                <a:cubicBezTo>
                  <a:pt x="969" y="0"/>
                  <a:pt x="929" y="230"/>
                  <a:pt x="929" y="230"/>
                </a:cubicBezTo>
                <a:cubicBezTo>
                  <a:pt x="929" y="230"/>
                  <a:pt x="802" y="73"/>
                  <a:pt x="579" y="100"/>
                </a:cubicBezTo>
                <a:cubicBezTo>
                  <a:pt x="377" y="140"/>
                  <a:pt x="246" y="321"/>
                  <a:pt x="246" y="506"/>
                </a:cubicBezTo>
                <a:cubicBezTo>
                  <a:pt x="246" y="538"/>
                  <a:pt x="250" y="568"/>
                  <a:pt x="258" y="598"/>
                </a:cubicBezTo>
                <a:cubicBezTo>
                  <a:pt x="108" y="653"/>
                  <a:pt x="0" y="798"/>
                  <a:pt x="0" y="968"/>
                </a:cubicBezTo>
                <a:cubicBezTo>
                  <a:pt x="0" y="1185"/>
                  <a:pt x="177" y="1362"/>
                  <a:pt x="394" y="1362"/>
                </a:cubicBezTo>
                <a:cubicBezTo>
                  <a:pt x="1609" y="1362"/>
                  <a:pt x="1609" y="1362"/>
                  <a:pt x="1609" y="1362"/>
                </a:cubicBezTo>
                <a:cubicBezTo>
                  <a:pt x="1827" y="1362"/>
                  <a:pt x="2004" y="1185"/>
                  <a:pt x="2004" y="968"/>
                </a:cubicBezTo>
                <a:cubicBezTo>
                  <a:pt x="2004" y="791"/>
                  <a:pt x="1888" y="642"/>
                  <a:pt x="1728" y="592"/>
                </a:cubicBezTo>
                <a:close/>
              </a:path>
            </a:pathLst>
          </a:custGeom>
          <a:solidFill>
            <a:srgbClr val="3857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1280077" y="3149691"/>
            <a:ext cx="1175940" cy="800108"/>
          </a:xfrm>
          <a:custGeom>
            <a:avLst/>
            <a:gdLst>
              <a:gd name="T0" fmla="*/ 1728 w 2004"/>
              <a:gd name="T1" fmla="*/ 592 h 1362"/>
              <a:gd name="T2" fmla="*/ 1744 w 2004"/>
              <a:gd name="T3" fmla="*/ 472 h 1362"/>
              <a:gd name="T4" fmla="*/ 1271 w 2004"/>
              <a:gd name="T5" fmla="*/ 0 h 1362"/>
              <a:gd name="T6" fmla="*/ 929 w 2004"/>
              <a:gd name="T7" fmla="*/ 230 h 1362"/>
              <a:gd name="T8" fmla="*/ 579 w 2004"/>
              <a:gd name="T9" fmla="*/ 100 h 1362"/>
              <a:gd name="T10" fmla="*/ 246 w 2004"/>
              <a:gd name="T11" fmla="*/ 506 h 1362"/>
              <a:gd name="T12" fmla="*/ 258 w 2004"/>
              <a:gd name="T13" fmla="*/ 598 h 1362"/>
              <a:gd name="T14" fmla="*/ 0 w 2004"/>
              <a:gd name="T15" fmla="*/ 968 h 1362"/>
              <a:gd name="T16" fmla="*/ 394 w 2004"/>
              <a:gd name="T17" fmla="*/ 1362 h 1362"/>
              <a:gd name="T18" fmla="*/ 1609 w 2004"/>
              <a:gd name="T19" fmla="*/ 1362 h 1362"/>
              <a:gd name="T20" fmla="*/ 2004 w 2004"/>
              <a:gd name="T21" fmla="*/ 968 h 1362"/>
              <a:gd name="T22" fmla="*/ 1728 w 2004"/>
              <a:gd name="T23" fmla="*/ 592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4" h="1362">
                <a:moveTo>
                  <a:pt x="1728" y="592"/>
                </a:moveTo>
                <a:cubicBezTo>
                  <a:pt x="1738" y="553"/>
                  <a:pt x="1744" y="513"/>
                  <a:pt x="1744" y="472"/>
                </a:cubicBezTo>
                <a:cubicBezTo>
                  <a:pt x="1744" y="211"/>
                  <a:pt x="1532" y="0"/>
                  <a:pt x="1271" y="0"/>
                </a:cubicBezTo>
                <a:cubicBezTo>
                  <a:pt x="969" y="0"/>
                  <a:pt x="929" y="230"/>
                  <a:pt x="929" y="230"/>
                </a:cubicBezTo>
                <a:cubicBezTo>
                  <a:pt x="929" y="230"/>
                  <a:pt x="802" y="73"/>
                  <a:pt x="579" y="100"/>
                </a:cubicBezTo>
                <a:cubicBezTo>
                  <a:pt x="377" y="140"/>
                  <a:pt x="246" y="321"/>
                  <a:pt x="246" y="506"/>
                </a:cubicBezTo>
                <a:cubicBezTo>
                  <a:pt x="246" y="538"/>
                  <a:pt x="250" y="568"/>
                  <a:pt x="258" y="598"/>
                </a:cubicBezTo>
                <a:cubicBezTo>
                  <a:pt x="108" y="653"/>
                  <a:pt x="0" y="798"/>
                  <a:pt x="0" y="968"/>
                </a:cubicBezTo>
                <a:cubicBezTo>
                  <a:pt x="0" y="1185"/>
                  <a:pt x="177" y="1362"/>
                  <a:pt x="394" y="1362"/>
                </a:cubicBezTo>
                <a:cubicBezTo>
                  <a:pt x="1609" y="1362"/>
                  <a:pt x="1609" y="1362"/>
                  <a:pt x="1609" y="1362"/>
                </a:cubicBezTo>
                <a:cubicBezTo>
                  <a:pt x="1827" y="1362"/>
                  <a:pt x="2004" y="1185"/>
                  <a:pt x="2004" y="968"/>
                </a:cubicBezTo>
                <a:cubicBezTo>
                  <a:pt x="2004" y="791"/>
                  <a:pt x="1888" y="642"/>
                  <a:pt x="1728" y="59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PE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27356" y="-21594"/>
            <a:ext cx="3663205" cy="613385"/>
            <a:chOff x="127357" y="-6354"/>
            <a:chExt cx="2524868" cy="613385"/>
          </a:xfrm>
        </p:grpSpPr>
        <p:sp>
          <p:nvSpPr>
            <p:cNvPr id="39" name="Round Same Side Corner Rectangle 38"/>
            <p:cNvSpPr/>
            <p:nvPr/>
          </p:nvSpPr>
          <p:spPr bwMode="auto">
            <a:xfrm rot="10800000" flipH="1">
              <a:off x="127357" y="-6354"/>
              <a:ext cx="2524868" cy="613385"/>
            </a:xfrm>
            <a:prstGeom prst="round2SameRect">
              <a:avLst>
                <a:gd name="adj1" fmla="val 35205"/>
                <a:gd name="adj2" fmla="val 0"/>
              </a:avLst>
            </a:prstGeom>
            <a:solidFill>
              <a:schemeClr val="tx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P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7357" y="54118"/>
              <a:ext cx="252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400" dirty="0" smtClean="0">
                  <a:solidFill>
                    <a:schemeClr val="bg1"/>
                  </a:solidFill>
                </a:rPr>
                <a:t>Requerimientos de recursos</a:t>
              </a:r>
              <a:endParaRPr lang="es-PE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934644" y="1861832"/>
            <a:ext cx="2889439" cy="1472469"/>
            <a:chOff x="1199156" y="1220012"/>
            <a:chExt cx="1808311" cy="1104351"/>
          </a:xfrm>
        </p:grpSpPr>
        <p:sp>
          <p:nvSpPr>
            <p:cNvPr id="53" name="TextBox 52"/>
            <p:cNvSpPr txBox="1"/>
            <p:nvPr/>
          </p:nvSpPr>
          <p:spPr>
            <a:xfrm>
              <a:off x="1295283" y="1447200"/>
              <a:ext cx="171218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1">
                      <a:lumMod val="85000"/>
                    </a:schemeClr>
                  </a:solidFill>
                </a:rPr>
                <a:t>La aplicación de configuración del juego requiere ser alojado en algún proveedor de plataformas como servicio. De modo que, esté disponible en cualquier lugar</a:t>
              </a:r>
              <a:endParaRPr lang="es-PE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99156" y="1220012"/>
              <a:ext cx="1775683" cy="283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860" b="1" dirty="0" smtClean="0">
                  <a:solidFill>
                    <a:schemeClr val="bg1"/>
                  </a:solidFill>
                </a:rPr>
                <a:t>Web </a:t>
              </a:r>
              <a:r>
                <a:rPr lang="es-PE" sz="1860" b="1" dirty="0" err="1" smtClean="0">
                  <a:solidFill>
                    <a:schemeClr val="bg1"/>
                  </a:solidFill>
                </a:rPr>
                <a:t>services</a:t>
              </a:r>
              <a:r>
                <a:rPr lang="es-PE" sz="1860" b="1" dirty="0" smtClean="0">
                  <a:solidFill>
                    <a:schemeClr val="bg1"/>
                  </a:solidFill>
                </a:rPr>
                <a:t> - Django</a:t>
              </a:r>
              <a:endParaRPr lang="es-PE" sz="186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24"/>
          <p:cNvGrpSpPr/>
          <p:nvPr/>
        </p:nvGrpSpPr>
        <p:grpSpPr>
          <a:xfrm>
            <a:off x="9454057" y="3862115"/>
            <a:ext cx="1350472" cy="203200"/>
            <a:chOff x="4168751" y="2495551"/>
            <a:chExt cx="1012854" cy="152400"/>
          </a:xfrm>
          <a:solidFill>
            <a:schemeClr val="bg1"/>
          </a:solidFill>
        </p:grpSpPr>
        <p:sp>
          <p:nvSpPr>
            <p:cNvPr id="59" name="Oval 58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31970" y="4949056"/>
            <a:ext cx="1888787" cy="1330976"/>
            <a:chOff x="1135133" y="4638938"/>
            <a:chExt cx="2281866" cy="1330976"/>
          </a:xfrm>
        </p:grpSpPr>
        <p:sp>
          <p:nvSpPr>
            <p:cNvPr id="76" name="TextBox 75"/>
            <p:cNvSpPr txBox="1"/>
            <p:nvPr/>
          </p:nvSpPr>
          <p:spPr>
            <a:xfrm>
              <a:off x="1156263" y="5108140"/>
              <a:ext cx="2150661" cy="86177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s-PE" sz="1400" dirty="0" smtClean="0">
                  <a:solidFill>
                    <a:schemeClr val="bg2">
                      <a:lumMod val="10000"/>
                    </a:schemeClr>
                  </a:solidFill>
                </a:rPr>
                <a:t>Se requiere una cuenta para alojar nuestra aplicación en una de sus plataformas</a:t>
              </a:r>
              <a:endParaRPr lang="es-PE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35133" y="4638938"/>
              <a:ext cx="2281866" cy="36933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 defTabSz="1450940"/>
              <a:r>
                <a:rPr lang="es-PE" b="1" dirty="0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Proveedores </a:t>
              </a:r>
              <a:r>
                <a:rPr lang="es-PE" b="1" dirty="0" err="1" smtClean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PaaS</a:t>
              </a:r>
              <a:endParaRPr lang="es-PE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284165" y="4085543"/>
            <a:ext cx="1207008" cy="36576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err="1" smtClean="0"/>
              <a:t>Heroku</a:t>
            </a:r>
            <a:endParaRPr lang="es-PE" sz="1600" dirty="0"/>
          </a:p>
        </p:txBody>
      </p:sp>
      <p:sp>
        <p:nvSpPr>
          <p:cNvPr id="107" name="Rectangle 106"/>
          <p:cNvSpPr/>
          <p:nvPr/>
        </p:nvSpPr>
        <p:spPr>
          <a:xfrm>
            <a:off x="3836048" y="2475321"/>
            <a:ext cx="1207008" cy="36576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err="1" smtClean="0"/>
              <a:t>Bluemix</a:t>
            </a:r>
            <a:endParaRPr lang="es-PE" sz="1600" dirty="0"/>
          </a:p>
        </p:txBody>
      </p:sp>
      <p:sp>
        <p:nvSpPr>
          <p:cNvPr id="108" name="Rectangle 107"/>
          <p:cNvSpPr/>
          <p:nvPr/>
        </p:nvSpPr>
        <p:spPr>
          <a:xfrm>
            <a:off x="6415624" y="4072998"/>
            <a:ext cx="1207008" cy="36576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err="1" smtClean="0"/>
              <a:t>Azure</a:t>
            </a:r>
            <a:endParaRPr lang="es-PE" sz="1600" dirty="0"/>
          </a:p>
        </p:txBody>
      </p:sp>
      <p:pic>
        <p:nvPicPr>
          <p:cNvPr id="2050" name="Picture 2" descr="Resultado de imagen para people color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176" y="4191976"/>
            <a:ext cx="2355494" cy="221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39" y="3341884"/>
            <a:ext cx="524460" cy="52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41" y="1771806"/>
            <a:ext cx="558618" cy="5586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41" y="3295863"/>
            <a:ext cx="622918" cy="6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3" grpId="0" animBg="1"/>
      <p:bldP spid="17" grpId="0" animBg="1"/>
      <p:bldP spid="18" grpId="0" animBg="1"/>
      <p:bldP spid="5" grpId="0" animBg="1"/>
      <p:bldP spid="96" grpId="0" animBg="1"/>
      <p:bldP spid="106" grpId="0" animBg="1"/>
      <p:bldP spid="107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15240" y="1297458"/>
            <a:ext cx="12207240" cy="5226909"/>
          </a:xfrm>
          <a:prstGeom prst="rect">
            <a:avLst/>
          </a:prstGeom>
          <a:solidFill>
            <a:schemeClr val="tx1">
              <a:alpha val="75000"/>
            </a:schemeClr>
          </a:solidFill>
          <a:ln w="63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Resultado de imagen para graci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68" y="1859220"/>
            <a:ext cx="6153624" cy="41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17773</TotalTime>
  <Words>635</Words>
  <Application>Microsoft Office PowerPoint</Application>
  <PresentationFormat>Panorámica</PresentationFormat>
  <Paragraphs>95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Estrangelo Edessa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SageFox</Company>
  <LinksUpToDate>false</LinksUpToDate>
  <SharedDoc>false</SharedDoc>
  <HyperlinkBase>http://sage-fox.com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DUIS</cp:lastModifiedBy>
  <cp:revision>5784</cp:revision>
  <dcterms:created xsi:type="dcterms:W3CDTF">2015-12-31T02:20:12Z</dcterms:created>
  <dcterms:modified xsi:type="dcterms:W3CDTF">2017-08-28T14:10:40Z</dcterms:modified>
</cp:coreProperties>
</file>