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5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BDDD20-43EA-45E8-AD4A-219C061E17E3}" v="3" dt="2023-01-20T04:42:13.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 d="100"/>
          <a:sy n="13" d="100"/>
        </p:scale>
        <p:origin x="2664"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sarigat" userId="5126839db6b5e18f" providerId="LiveId" clId="{F4BDDD20-43EA-45E8-AD4A-219C061E17E3}"/>
    <pc:docChg chg="undo custSel modSld">
      <pc:chgData name="ismail sarigat" userId="5126839db6b5e18f" providerId="LiveId" clId="{F4BDDD20-43EA-45E8-AD4A-219C061E17E3}" dt="2023-01-20T04:38:10.608" v="7" actId="1076"/>
      <pc:docMkLst>
        <pc:docMk/>
      </pc:docMkLst>
      <pc:sldChg chg="modSp mod">
        <pc:chgData name="ismail sarigat" userId="5126839db6b5e18f" providerId="LiveId" clId="{F4BDDD20-43EA-45E8-AD4A-219C061E17E3}" dt="2023-01-20T04:38:10.608" v="7" actId="1076"/>
        <pc:sldMkLst>
          <pc:docMk/>
          <pc:sldMk cId="1475392780" sldId="256"/>
        </pc:sldMkLst>
        <pc:spChg chg="mod">
          <ac:chgData name="ismail sarigat" userId="5126839db6b5e18f" providerId="LiveId" clId="{F4BDDD20-43EA-45E8-AD4A-219C061E17E3}" dt="2023-01-20T04:38:10.608" v="7" actId="1076"/>
          <ac:spMkLst>
            <pc:docMk/>
            <pc:sldMk cId="1475392780" sldId="256"/>
            <ac:spMk id="2" creationId="{24961D34-01CA-C99F-D085-66FB2BFA7E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4352694" y="7295820"/>
            <a:ext cx="15941618" cy="31141904"/>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766056" y="3326345"/>
            <a:ext cx="20377870" cy="19482865"/>
          </a:xfrm>
        </p:spPr>
        <p:txBody>
          <a:bodyPr anchor="b">
            <a:normAutofit/>
          </a:bodyPr>
          <a:lstStyle>
            <a:lvl1pPr algn="l">
              <a:defRPr sz="14568">
                <a:effectLst/>
              </a:defRPr>
            </a:lvl1pPr>
          </a:lstStyle>
          <a:p>
            <a:r>
              <a:rPr lang="en-US"/>
              <a:t>Click to edit Master title style</a:t>
            </a:r>
            <a:endParaRPr lang="en-US" dirty="0"/>
          </a:p>
        </p:txBody>
      </p:sp>
      <p:sp>
        <p:nvSpPr>
          <p:cNvPr id="3" name="Subtitle 2"/>
          <p:cNvSpPr>
            <a:spLocks noGrp="1"/>
          </p:cNvSpPr>
          <p:nvPr>
            <p:ph type="subTitle" idx="1"/>
          </p:nvPr>
        </p:nvSpPr>
        <p:spPr>
          <a:xfrm>
            <a:off x="1766054" y="23970788"/>
            <a:ext cx="16403212" cy="11932587"/>
          </a:xfrm>
        </p:spPr>
        <p:txBody>
          <a:bodyPr anchor="t">
            <a:normAutofit/>
          </a:bodyPr>
          <a:lstStyle>
            <a:lvl1pPr marL="0" indent="0" algn="l">
              <a:buNone/>
              <a:defRPr sz="6622">
                <a:solidFill>
                  <a:schemeClr val="bg2">
                    <a:lumMod val="75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398491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766054" y="3326342"/>
            <a:ext cx="26743105" cy="1948285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9" name="Text Placeholder 9"/>
          <p:cNvSpPr>
            <a:spLocks noGrp="1"/>
          </p:cNvSpPr>
          <p:nvPr>
            <p:ph type="body" sz="quarter" idx="14"/>
          </p:nvPr>
        </p:nvSpPr>
        <p:spPr>
          <a:xfrm>
            <a:off x="2522941" y="23970782"/>
            <a:ext cx="24108036" cy="2851150"/>
          </a:xfrm>
        </p:spPr>
        <p:txBody>
          <a:bodyPr anchor="t">
            <a:normAutofit/>
          </a:bodyPr>
          <a:lstStyle>
            <a:lvl1pPr marL="0" indent="0">
              <a:buFontTx/>
              <a:buNone/>
              <a:defRPr sz="5297"/>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E0C33D0-5603-436F-B5F2-666A059CA6D1}"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417479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6743105" cy="18057283"/>
          </a:xfrm>
        </p:spPr>
        <p:txBody>
          <a:bodyPr anchor="ctr">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25660350"/>
            <a:ext cx="21135542" cy="11879792"/>
          </a:xfrm>
        </p:spPr>
        <p:txBody>
          <a:bodyPr anchor="ctr">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43812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101" y="3326342"/>
            <a:ext cx="22712326"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532110" y="21383625"/>
            <a:ext cx="21198168" cy="3009547"/>
          </a:xfrm>
        </p:spPr>
        <p:txBody>
          <a:bodyPr anchor="ctr"/>
          <a:lstStyle>
            <a:lvl1pPr marL="0" indent="0">
              <a:buFontTx/>
              <a:buNone/>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1766056" y="26821951"/>
            <a:ext cx="21131599" cy="10718191"/>
          </a:xfrm>
        </p:spPr>
        <p:txBody>
          <a:bodyPr anchor="ctr">
            <a:normAutofit/>
          </a:bodyPr>
          <a:lstStyle>
            <a:lvl1pPr marL="0" indent="0" algn="l">
              <a:buNone/>
              <a:defRPr sz="6622">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1702531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6056" y="21383625"/>
            <a:ext cx="21131599" cy="10585175"/>
          </a:xfrm>
        </p:spPr>
        <p:txBody>
          <a:bodyPr anchor="b">
            <a:normAutofit/>
          </a:bodyPr>
          <a:lstStyle>
            <a:lvl1pPr algn="l">
              <a:defRPr sz="9271" b="0" cap="all"/>
            </a:lvl1pPr>
          </a:lstStyle>
          <a:p>
            <a:r>
              <a:rPr lang="en-US"/>
              <a:t>Click to edit Master title style</a:t>
            </a:r>
            <a:endParaRPr lang="en-US" dirty="0"/>
          </a:p>
        </p:txBody>
      </p:sp>
      <p:sp>
        <p:nvSpPr>
          <p:cNvPr id="3" name="Text Placeholder 2"/>
          <p:cNvSpPr>
            <a:spLocks noGrp="1"/>
          </p:cNvSpPr>
          <p:nvPr>
            <p:ph type="body" idx="1"/>
          </p:nvPr>
        </p:nvSpPr>
        <p:spPr>
          <a:xfrm>
            <a:off x="1766054" y="32009837"/>
            <a:ext cx="21135542" cy="5530302"/>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97314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35103" y="3326342"/>
            <a:ext cx="22712323" cy="18057283"/>
          </a:xfrm>
        </p:spPr>
        <p:txBody>
          <a:bodyPr anchor="ctr">
            <a:normAutofit/>
          </a:bodyPr>
          <a:lstStyle>
            <a:lvl1pPr algn="l">
              <a:defRPr sz="9271"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66056" y="24234775"/>
            <a:ext cx="21131599" cy="6547081"/>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30887459"/>
            <a:ext cx="21131595" cy="665268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
        <p:nvSpPr>
          <p:cNvPr id="14" name="TextBox 13"/>
          <p:cNvSpPr txBox="1"/>
          <p:nvPr/>
        </p:nvSpPr>
        <p:spPr>
          <a:xfrm>
            <a:off x="756882" y="4431530"/>
            <a:ext cx="1514155" cy="3646728"/>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65304"/>
            <a:ext cx="1514155" cy="3646728"/>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2861177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6342"/>
            <a:ext cx="24916984" cy="18057283"/>
          </a:xfrm>
        </p:spPr>
        <p:txBody>
          <a:bodyPr vert="horz" lIns="91440" tIns="45720" rIns="91440" bIns="45720" rtlCol="0" anchor="ctr">
            <a:normAutofit/>
          </a:bodyPr>
          <a:lstStyle>
            <a:lvl1pPr>
              <a:defRPr lang="en-US" sz="9271"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66056" y="24498775"/>
            <a:ext cx="21131599" cy="5227108"/>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66054" y="29725892"/>
            <a:ext cx="21131595" cy="781425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141285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lgn="l">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6" y="3326348"/>
            <a:ext cx="21702755" cy="2349560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2984009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40960" y="3326342"/>
            <a:ext cx="6768199" cy="27561117"/>
          </a:xfrm>
        </p:spPr>
        <p:txBody>
          <a:bodyPr vert="eaVert">
            <a:normAutofit/>
          </a:bodyPr>
          <a:lstStyle>
            <a:lvl1pPr>
              <a:defRPr sz="9271"/>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66054" y="3326342"/>
            <a:ext cx="19369024" cy="34213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307261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lstStyle/>
          <a:p>
            <a:r>
              <a:rPr lang="en-US"/>
              <a:t>Click to edit Master title style</a:t>
            </a:r>
            <a:endParaRPr lang="en-US" dirty="0"/>
          </a:p>
        </p:txBody>
      </p:sp>
      <p:sp>
        <p:nvSpPr>
          <p:cNvPr id="3" name="Content Placeholder 2"/>
          <p:cNvSpPr>
            <a:spLocks noGrp="1"/>
          </p:cNvSpPr>
          <p:nvPr>
            <p:ph idx="1"/>
          </p:nvPr>
        </p:nvSpPr>
        <p:spPr>
          <a:xfrm>
            <a:off x="1766056" y="3326342"/>
            <a:ext cx="21702755" cy="2349560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375179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6054" y="12354980"/>
            <a:ext cx="21198172" cy="14466948"/>
          </a:xfrm>
        </p:spPr>
        <p:txBody>
          <a:bodyPr anchor="b">
            <a:normAutofit/>
          </a:bodyPr>
          <a:lstStyle>
            <a:lvl1pPr algn="l">
              <a:defRPr sz="10595" b="0" cap="all"/>
            </a:lvl1pPr>
          </a:lstStyle>
          <a:p>
            <a:r>
              <a:rPr lang="en-US"/>
              <a:t>Click to edit Master title style</a:t>
            </a:r>
            <a:endParaRPr lang="en-US" dirty="0"/>
          </a:p>
        </p:txBody>
      </p:sp>
      <p:sp>
        <p:nvSpPr>
          <p:cNvPr id="3" name="Text Placeholder 2"/>
          <p:cNvSpPr>
            <a:spLocks noGrp="1"/>
          </p:cNvSpPr>
          <p:nvPr>
            <p:ph type="body" idx="1"/>
          </p:nvPr>
        </p:nvSpPr>
        <p:spPr>
          <a:xfrm>
            <a:off x="1766056" y="27983511"/>
            <a:ext cx="21198168" cy="9556634"/>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C33D0-5603-436F-B5F2-666A059CA6D1}"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76401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11" name="Content Placeholder 3"/>
          <p:cNvSpPr>
            <a:spLocks noGrp="1"/>
          </p:cNvSpPr>
          <p:nvPr>
            <p:ph sz="half" idx="13"/>
          </p:nvPr>
        </p:nvSpPr>
        <p:spPr>
          <a:xfrm>
            <a:off x="1766056" y="3326345"/>
            <a:ext cx="13078094" cy="2349559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5436790" y="3326342"/>
            <a:ext cx="13072369" cy="23442789"/>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C33D0-5603-436F-B5F2-666A059CA6D1}"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255851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Text Placeholder 2"/>
          <p:cNvSpPr>
            <a:spLocks noGrp="1"/>
          </p:cNvSpPr>
          <p:nvPr>
            <p:ph type="body" idx="1"/>
          </p:nvPr>
        </p:nvSpPr>
        <p:spPr>
          <a:xfrm>
            <a:off x="2522938" y="3326342"/>
            <a:ext cx="12306311" cy="3801533"/>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1766052" y="7127878"/>
            <a:ext cx="13063195" cy="1969405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4656" y="3534241"/>
            <a:ext cx="12462538" cy="3593634"/>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36791" y="7127875"/>
            <a:ext cx="13100403" cy="1964125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C33D0-5603-436F-B5F2-666A059CA6D1}"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92326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36309"/>
            <a:ext cx="21702755" cy="9503833"/>
          </a:xfrm>
        </p:spPr>
        <p:txBody>
          <a:bodyPr>
            <a:normAutofit/>
          </a:bodyPr>
          <a:lstStyle>
            <a:lvl1pPr>
              <a:defRPr sz="10595"/>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0C33D0-5603-436F-B5F2-666A059CA6D1}"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338426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C33D0-5603-436F-B5F2-666A059CA6D1}"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424880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40868" y="3326342"/>
            <a:ext cx="10596325" cy="9503833"/>
          </a:xfrm>
        </p:spPr>
        <p:txBody>
          <a:bodyPr anchor="b">
            <a:normAutofit/>
          </a:bodyPr>
          <a:lstStyle>
            <a:lvl1pPr algn="l">
              <a:defRPr sz="6622" b="0"/>
            </a:lvl1pPr>
          </a:lstStyle>
          <a:p>
            <a:r>
              <a:rPr lang="en-US"/>
              <a:t>Click to edit Master title style</a:t>
            </a:r>
            <a:endParaRPr lang="en-US" dirty="0"/>
          </a:p>
        </p:txBody>
      </p:sp>
      <p:sp>
        <p:nvSpPr>
          <p:cNvPr id="3" name="Content Placeholder 2"/>
          <p:cNvSpPr>
            <a:spLocks noGrp="1"/>
          </p:cNvSpPr>
          <p:nvPr>
            <p:ph idx="1"/>
          </p:nvPr>
        </p:nvSpPr>
        <p:spPr>
          <a:xfrm>
            <a:off x="1766052" y="3326342"/>
            <a:ext cx="14696441" cy="342138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940868" y="13780574"/>
            <a:ext cx="10596325" cy="13041373"/>
          </a:xfrm>
        </p:spPr>
        <p:txBody>
          <a:bodyPr anchor="t">
            <a:normAutofit/>
          </a:bodyPr>
          <a:lstStyle>
            <a:lvl1pPr marL="0" indent="0">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7E0C33D0-5603-436F-B5F2-666A059CA6D1}"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94846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85313" y="9028642"/>
            <a:ext cx="11797725" cy="7127875"/>
          </a:xfrm>
        </p:spPr>
        <p:txBody>
          <a:bodyPr anchor="b">
            <a:normAutofit/>
          </a:bodyPr>
          <a:lstStyle>
            <a:lvl1pPr algn="l">
              <a:defRPr sz="7946"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2522934" y="5702300"/>
            <a:ext cx="10863100" cy="29937075"/>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14886066" y="17106900"/>
            <a:ext cx="11800920" cy="12988572"/>
          </a:xfrm>
        </p:spPr>
        <p:txBody>
          <a:bodyPr anchor="t">
            <a:normAutofit/>
          </a:bodyPr>
          <a:lstStyle>
            <a:lvl1pPr marL="0" indent="0">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7E0C33D0-5603-436F-B5F2-666A059CA6D1}" type="datetimeFigureOut">
              <a:rPr lang="en-IN" smtClean="0"/>
              <a:t>20-01-2023</a:t>
            </a:fld>
            <a:endParaRPr lang="en-IN"/>
          </a:p>
        </p:txBody>
      </p:sp>
      <p:sp>
        <p:nvSpPr>
          <p:cNvPr id="6" name="Footer Placeholder 5"/>
          <p:cNvSpPr>
            <a:spLocks noGrp="1"/>
          </p:cNvSpPr>
          <p:nvPr>
            <p:ph type="ftr" sz="quarter" idx="11"/>
          </p:nvPr>
        </p:nvSpPr>
        <p:spPr>
          <a:xfrm>
            <a:off x="1766054" y="38490528"/>
            <a:ext cx="19242255" cy="2276960"/>
          </a:xfrm>
        </p:spPr>
        <p:txBody>
          <a:bodyPr/>
          <a:lstStyle/>
          <a:p>
            <a:endParaRPr lang="en-IN"/>
          </a:p>
        </p:txBody>
      </p:sp>
      <p:sp>
        <p:nvSpPr>
          <p:cNvPr id="7" name="Slide Number Placeholder 6"/>
          <p:cNvSpPr>
            <a:spLocks noGrp="1"/>
          </p:cNvSpPr>
          <p:nvPr>
            <p:ph type="sldNum" sz="quarter" idx="12"/>
          </p:nvPr>
        </p:nvSpPr>
        <p:spPr/>
        <p:txBody>
          <a:bodyPr/>
          <a:lstStyle/>
          <a:p>
            <a:fld id="{7C683F83-A315-40CC-8247-CBE41C94234C}" type="slidenum">
              <a:rPr lang="en-IN" smtClean="0"/>
              <a:t>‹#›</a:t>
            </a:fld>
            <a:endParaRPr lang="en-IN"/>
          </a:p>
        </p:txBody>
      </p:sp>
    </p:spTree>
    <p:extLst>
      <p:ext uri="{BB962C8B-B14F-4D97-AF65-F5344CB8AC3E}">
        <p14:creationId xmlns:p14="http://schemas.microsoft.com/office/powerpoint/2010/main" val="24085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2086188" y="24287579"/>
            <a:ext cx="8179526" cy="16578907"/>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766056" y="28036309"/>
            <a:ext cx="21702755" cy="95038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6056" y="3326348"/>
            <a:ext cx="21702755" cy="2349560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601079" y="38490547"/>
            <a:ext cx="3974658" cy="2276960"/>
          </a:xfrm>
          <a:prstGeom prst="rect">
            <a:avLst/>
          </a:prstGeom>
        </p:spPr>
        <p:txBody>
          <a:bodyPr vert="horz" lIns="91440" tIns="45720" rIns="91440" bIns="45720" rtlCol="0" anchor="t"/>
          <a:lstStyle>
            <a:lvl1pPr algn="r">
              <a:defRPr sz="3311" b="0" i="0">
                <a:solidFill>
                  <a:schemeClr val="bg2">
                    <a:lumMod val="50000"/>
                  </a:schemeClr>
                </a:solidFill>
                <a:effectLst/>
                <a:latin typeface="+mn-lt"/>
              </a:defRPr>
            </a:lvl1pPr>
          </a:lstStyle>
          <a:p>
            <a:fld id="{7E0C33D0-5603-436F-B5F2-666A059CA6D1}" type="datetimeFigureOut">
              <a:rPr lang="en-IN" smtClean="0"/>
              <a:t>20-01-2023</a:t>
            </a:fld>
            <a:endParaRPr lang="en-IN"/>
          </a:p>
        </p:txBody>
      </p:sp>
      <p:sp>
        <p:nvSpPr>
          <p:cNvPr id="5" name="Footer Placeholder 4"/>
          <p:cNvSpPr>
            <a:spLocks noGrp="1"/>
          </p:cNvSpPr>
          <p:nvPr>
            <p:ph type="ftr" sz="quarter" idx="3"/>
          </p:nvPr>
        </p:nvSpPr>
        <p:spPr>
          <a:xfrm>
            <a:off x="1766054" y="38490528"/>
            <a:ext cx="19242255" cy="2276960"/>
          </a:xfrm>
          <a:prstGeom prst="rect">
            <a:avLst/>
          </a:prstGeom>
        </p:spPr>
        <p:txBody>
          <a:bodyPr vert="horz" lIns="91440" tIns="45720" rIns="91440" bIns="45720" rtlCol="0" anchor="t"/>
          <a:lstStyle>
            <a:lvl1pPr algn="l">
              <a:defRPr sz="3311"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25740640" y="34788012"/>
            <a:ext cx="2837166" cy="4177727"/>
          </a:xfrm>
          <a:prstGeom prst="rect">
            <a:avLst/>
          </a:prstGeom>
        </p:spPr>
        <p:txBody>
          <a:bodyPr vert="horz" lIns="91440" tIns="45720" rIns="91440" bIns="45720" rtlCol="0" anchor="b"/>
          <a:lstStyle>
            <a:lvl1pPr algn="r">
              <a:defRPr sz="9271" b="0" i="0">
                <a:solidFill>
                  <a:schemeClr val="bg2">
                    <a:lumMod val="50000"/>
                  </a:schemeClr>
                </a:solidFill>
                <a:effectLst/>
                <a:latin typeface="+mn-lt"/>
              </a:defRPr>
            </a:lvl1pPr>
          </a:lstStyle>
          <a:p>
            <a:fld id="{7C683F83-A315-40CC-8247-CBE41C94234C}" type="slidenum">
              <a:rPr lang="en-IN" smtClean="0"/>
              <a:t>‹#›</a:t>
            </a:fld>
            <a:endParaRPr lang="en-IN"/>
          </a:p>
        </p:txBody>
      </p:sp>
    </p:spTree>
    <p:extLst>
      <p:ext uri="{BB962C8B-B14F-4D97-AF65-F5344CB8AC3E}">
        <p14:creationId xmlns:p14="http://schemas.microsoft.com/office/powerpoint/2010/main" val="293809137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1513743" rtl="0" eaLnBrk="1" latinLnBrk="0" hangingPunct="1">
        <a:spcBef>
          <a:spcPct val="0"/>
        </a:spcBef>
        <a:buNone/>
        <a:defRPr sz="1059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6622" kern="1200" cap="none">
          <a:solidFill>
            <a:schemeClr val="bg2">
              <a:lumMod val="75000"/>
            </a:schemeClr>
          </a:solidFill>
          <a:effectLst/>
          <a:latin typeface="+mn-lt"/>
          <a:ea typeface="+mn-ea"/>
          <a:cs typeface="+mn-cs"/>
        </a:defRPr>
      </a:lvl1pPr>
      <a:lvl2pPr marL="2459833"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960" kern="1200" cap="none">
          <a:solidFill>
            <a:schemeClr val="bg2">
              <a:lumMod val="75000"/>
            </a:schemeClr>
          </a:solidFill>
          <a:effectLst/>
          <a:latin typeface="+mn-lt"/>
          <a:ea typeface="+mn-ea"/>
          <a:cs typeface="+mn-cs"/>
        </a:defRPr>
      </a:lvl2pPr>
      <a:lvl3pPr marL="3973577"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297" kern="1200" cap="none">
          <a:solidFill>
            <a:schemeClr val="bg2">
              <a:lumMod val="75000"/>
            </a:schemeClr>
          </a:solidFill>
          <a:effectLst/>
          <a:latin typeface="+mn-lt"/>
          <a:ea typeface="+mn-ea"/>
          <a:cs typeface="+mn-cs"/>
        </a:defRPr>
      </a:lvl3pPr>
      <a:lvl4pPr marL="5108884"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4pPr>
      <a:lvl5pPr marL="6622628"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5pPr>
      <a:lvl6pPr marL="8325589"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6pPr>
      <a:lvl7pPr marL="9839333"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7pPr>
      <a:lvl8pPr marL="11353076"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8pPr>
      <a:lvl9pPr marL="12866820"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is2295/ADS-Assignment-3-Clustering-and-fitting-"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96E9C7-91F9-3CC0-8315-69E7F0F0580F}"/>
              </a:ext>
            </a:extLst>
          </p:cNvPr>
          <p:cNvSpPr txBox="1"/>
          <p:nvPr/>
        </p:nvSpPr>
        <p:spPr>
          <a:xfrm>
            <a:off x="6074869" y="1513468"/>
            <a:ext cx="17698817" cy="2958067"/>
          </a:xfrm>
          <a:prstGeom prst="rect">
            <a:avLst/>
          </a:prstGeom>
          <a:solidFill>
            <a:srgbClr val="08458E">
              <a:alpha val="96078"/>
            </a:srgbClr>
          </a:solidFill>
        </p:spPr>
        <p:txBody>
          <a:bodyPr wrap="square" rtlCol="0">
            <a:spAutoFit/>
          </a:bodyPr>
          <a:lstStyle/>
          <a:p>
            <a:pPr algn="ctr"/>
            <a:r>
              <a:rPr lang="en-US" sz="8811"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 and Fitting</a:t>
            </a:r>
          </a:p>
          <a:p>
            <a:pPr algn="ctr"/>
            <a:r>
              <a:rPr lang="en-US" sz="801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Ismail</a:t>
            </a:r>
          </a:p>
          <a:p>
            <a:endParaRPr lang="en-IN" sz="1810" dirty="0"/>
          </a:p>
        </p:txBody>
      </p:sp>
      <p:sp>
        <p:nvSpPr>
          <p:cNvPr id="8" name="TextBox 7">
            <a:extLst>
              <a:ext uri="{FF2B5EF4-FFF2-40B4-BE49-F238E27FC236}">
                <a16:creationId xmlns:a16="http://schemas.microsoft.com/office/drawing/2014/main" id="{FCAE6AD1-E1C8-4A11-7C6A-056635D084C4}"/>
              </a:ext>
            </a:extLst>
          </p:cNvPr>
          <p:cNvSpPr txBox="1"/>
          <p:nvPr/>
        </p:nvSpPr>
        <p:spPr>
          <a:xfrm>
            <a:off x="978481" y="10132121"/>
            <a:ext cx="13754282" cy="5509200"/>
          </a:xfrm>
          <a:prstGeom prst="rect">
            <a:avLst/>
          </a:prstGeom>
          <a:solidFill>
            <a:schemeClr val="accent1">
              <a:lumMod val="75000"/>
            </a:schemeClr>
          </a:solidFill>
        </p:spPr>
        <p:txBody>
          <a:bodyPr wrap="square">
            <a:spAutoFit/>
          </a:bodyPr>
          <a:lstStyle/>
          <a:p>
            <a:pPr algn="ctr"/>
            <a:r>
              <a:rPr lang="en-US" sz="44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Clustering</a:t>
            </a:r>
          </a:p>
          <a:p>
            <a:endParaRPr lang="en-US" sz="4400" dirty="0">
              <a:latin typeface="Times New Roman" panose="02020603050405020304" pitchFamily="18" charset="0"/>
              <a:cs typeface="Times New Roman" panose="02020603050405020304" pitchFamily="18" charset="0"/>
            </a:endParaRPr>
          </a:p>
          <a:p>
            <a:pPr algn="just"/>
            <a:r>
              <a:rPr lang="en-US" sz="4400" i="0" dirty="0">
                <a:effectLst/>
                <a:latin typeface="Times New Roman" panose="02020603050405020304" pitchFamily="18" charset="0"/>
                <a:cs typeface="Times New Roman" panose="02020603050405020304" pitchFamily="18" charset="0"/>
              </a:rPr>
              <a:t>The purpose of clustering is to divide a population or set of data points into groups so that the data points within each group are similar to and different from the data points within other groups. </a:t>
            </a:r>
            <a:r>
              <a:rPr lang="en-US" sz="4400" dirty="0">
                <a:latin typeface="Times New Roman" panose="02020603050405020304" pitchFamily="18" charset="0"/>
                <a:ea typeface="Calibri" panose="020F0502020204030204" pitchFamily="34" charset="0"/>
              </a:rPr>
              <a:t>The quality of clustering is depending on the similarity and dissimilarity of the objects. There are different types of clustering techniques. </a:t>
            </a:r>
            <a:endParaRPr lang="en-IN" sz="4400" dirty="0">
              <a:latin typeface="Times New Roman" panose="02020603050405020304" pitchFamily="18" charset="0"/>
              <a:cs typeface="Times New Roman" panose="02020603050405020304" pitchFamily="18" charset="0"/>
            </a:endParaRPr>
          </a:p>
        </p:txBody>
      </p:sp>
      <p:pic>
        <p:nvPicPr>
          <p:cNvPr id="1026" name="Picture 2" descr="Clustering | Types Of Clustering | Clustering Applications">
            <a:extLst>
              <a:ext uri="{FF2B5EF4-FFF2-40B4-BE49-F238E27FC236}">
                <a16:creationId xmlns:a16="http://schemas.microsoft.com/office/drawing/2014/main" id="{47809DD9-E421-20DC-9951-07FB26C3D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700" y="16101099"/>
            <a:ext cx="7033845" cy="55742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CD23273-4550-F065-6237-B0115E6B010F}"/>
              </a:ext>
            </a:extLst>
          </p:cNvPr>
          <p:cNvSpPr txBox="1"/>
          <p:nvPr/>
        </p:nvSpPr>
        <p:spPr>
          <a:xfrm>
            <a:off x="5446917" y="22072674"/>
            <a:ext cx="4595447" cy="707886"/>
          </a:xfrm>
          <a:prstGeom prst="rect">
            <a:avLst/>
          </a:prstGeom>
          <a:solidFill>
            <a:schemeClr val="accent1">
              <a:lumMod val="75000"/>
            </a:schemeClr>
          </a:solid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Fig: 1.1 :  Clustering</a:t>
            </a:r>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49AF505-F711-1E87-8565-B8BA5D6FD31E}"/>
              </a:ext>
            </a:extLst>
          </p:cNvPr>
          <p:cNvSpPr txBox="1"/>
          <p:nvPr/>
        </p:nvSpPr>
        <p:spPr>
          <a:xfrm>
            <a:off x="867501" y="23176949"/>
            <a:ext cx="13754282" cy="6186309"/>
          </a:xfrm>
          <a:prstGeom prst="rect">
            <a:avLst/>
          </a:prstGeom>
          <a:solidFill>
            <a:schemeClr val="accent1">
              <a:lumMod val="75000"/>
            </a:schemeClr>
          </a:solid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Fitting</a:t>
            </a:r>
          </a:p>
          <a:p>
            <a:pPr algn="ctr"/>
            <a:endParaRPr lang="en-US" sz="4400" dirty="0">
              <a:latin typeface="Times New Roman" panose="02020603050405020304" pitchFamily="18" charset="0"/>
              <a:cs typeface="Times New Roman" panose="02020603050405020304" pitchFamily="18" charset="0"/>
            </a:endParaRPr>
          </a:p>
          <a:p>
            <a:pPr algn="just"/>
            <a:r>
              <a:rPr lang="en-IN" sz="4400" dirty="0">
                <a:latin typeface="Times New Roman" panose="02020603050405020304" pitchFamily="18" charset="0"/>
                <a:cs typeface="Times New Roman" panose="02020603050405020304" pitchFamily="18" charset="0"/>
              </a:rPr>
              <a:t>We frequently have a dataset with data that generally follow a path, but because each data point has a standard deviation, they are dispersed along the line of best fit.</a:t>
            </a:r>
            <a:r>
              <a:rPr lang="en-US" sz="4400" i="0" dirty="0">
                <a:effectLst/>
                <a:latin typeface="Times New Roman" panose="02020603050405020304" pitchFamily="18" charset="0"/>
                <a:cs typeface="Times New Roman" panose="02020603050405020304" pitchFamily="18" charset="0"/>
              </a:rPr>
              <a:t> Finding the curve that minimizes the vertical (y-axis) deviation of a point from the curve is what is commonly called "fitting". There are different types of fitting such as overfitting and Under fitting.</a:t>
            </a:r>
            <a:endParaRPr lang="en-US" sz="4400" dirty="0">
              <a:latin typeface="Times New Roman" panose="02020603050405020304" pitchFamily="18" charset="0"/>
              <a:cs typeface="Times New Roman" panose="02020603050405020304" pitchFamily="18" charset="0"/>
            </a:endParaRPr>
          </a:p>
        </p:txBody>
      </p:sp>
      <p:pic>
        <p:nvPicPr>
          <p:cNvPr id="1028" name="Picture 4" descr="Linear Regression vs. Logistic Regression - dummies">
            <a:extLst>
              <a:ext uri="{FF2B5EF4-FFF2-40B4-BE49-F238E27FC236}">
                <a16:creationId xmlns:a16="http://schemas.microsoft.com/office/drawing/2014/main" id="{6F2F1B62-1C35-0384-4BB8-ECC7874B2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790" y="30320134"/>
            <a:ext cx="6200066" cy="419614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473E030-4287-AA91-CB29-57F6339224FF}"/>
              </a:ext>
            </a:extLst>
          </p:cNvPr>
          <p:cNvSpPr txBox="1"/>
          <p:nvPr/>
        </p:nvSpPr>
        <p:spPr>
          <a:xfrm>
            <a:off x="5269133" y="34994207"/>
            <a:ext cx="4595447" cy="707886"/>
          </a:xfrm>
          <a:prstGeom prst="rect">
            <a:avLst/>
          </a:prstGeom>
          <a:solidFill>
            <a:schemeClr val="accent1">
              <a:lumMod val="75000"/>
            </a:schemeClr>
          </a:solid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Fig: 1.2 :  Fitting</a:t>
            </a:r>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9100ABF-F6B9-080C-C964-DB9AD42466DC}"/>
              </a:ext>
            </a:extLst>
          </p:cNvPr>
          <p:cNvSpPr txBox="1"/>
          <p:nvPr/>
        </p:nvSpPr>
        <p:spPr>
          <a:xfrm>
            <a:off x="867501" y="5473523"/>
            <a:ext cx="28572486" cy="4154984"/>
          </a:xfrm>
          <a:prstGeom prst="rect">
            <a:avLst/>
          </a:prstGeom>
          <a:solidFill>
            <a:schemeClr val="accent1">
              <a:lumMod val="75000"/>
            </a:schemeClr>
          </a:solid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Purpose of clustering and fitting in Data science</a:t>
            </a:r>
          </a:p>
          <a:p>
            <a:endParaRPr lang="en-IN" sz="4400" dirty="0">
              <a:latin typeface="Times New Roman" panose="02020603050405020304" pitchFamily="18" charset="0"/>
              <a:cs typeface="Times New Roman" panose="02020603050405020304" pitchFamily="18" charset="0"/>
            </a:endParaRPr>
          </a:p>
          <a:p>
            <a:pPr algn="just"/>
            <a:r>
              <a:rPr lang="en-IN" sz="4400" dirty="0">
                <a:latin typeface="Times New Roman" panose="02020603050405020304" pitchFamily="18" charset="0"/>
                <a:cs typeface="Times New Roman" panose="02020603050405020304" pitchFamily="18" charset="0"/>
              </a:rPr>
              <a:t>In Data Science, we can use clustering analysis to identify what categories the data points fall into when we use a clustering algorithm, which might provide some insightful information from our data. From the usage of fitting types which are Under fitting and Over fitting, one can get to know about the accuracy of data. If the data is accurate or with less error than the fitting modal will be the best fit. So, this way clustering and fitting plays important role in Data Science</a:t>
            </a:r>
          </a:p>
        </p:txBody>
      </p:sp>
      <p:sp>
        <p:nvSpPr>
          <p:cNvPr id="15" name="TextBox 14">
            <a:extLst>
              <a:ext uri="{FF2B5EF4-FFF2-40B4-BE49-F238E27FC236}">
                <a16:creationId xmlns:a16="http://schemas.microsoft.com/office/drawing/2014/main" id="{A00ED347-A359-3D9F-A139-0E07C8CE9533}"/>
              </a:ext>
            </a:extLst>
          </p:cNvPr>
          <p:cNvSpPr txBox="1"/>
          <p:nvPr/>
        </p:nvSpPr>
        <p:spPr>
          <a:xfrm>
            <a:off x="15488864" y="10204899"/>
            <a:ext cx="13951123" cy="3566169"/>
          </a:xfrm>
          <a:prstGeom prst="rect">
            <a:avLst/>
          </a:prstGeom>
          <a:solidFill>
            <a:schemeClr val="accent1">
              <a:lumMod val="75000"/>
            </a:schemeClr>
          </a:solidFill>
        </p:spPr>
        <p:txBody>
          <a:bodyPr wrap="square">
            <a:spAutoFit/>
          </a:bodyPr>
          <a:lstStyle/>
          <a:p>
            <a:pPr algn="ctr">
              <a:lnSpc>
                <a:spcPct val="107000"/>
              </a:lnSpc>
              <a:spcAft>
                <a:spcPts val="801"/>
              </a:spcAft>
            </a:pPr>
            <a:r>
              <a:rPr lang="en-US" sz="4000" b="1" kern="100" dirty="0">
                <a:latin typeface="Times New Roman" panose="02020603050405020304" pitchFamily="18" charset="0"/>
                <a:ea typeface="Calibri" panose="020F0502020204030204" pitchFamily="34" charset="0"/>
                <a:cs typeface="Times New Roman" panose="02020603050405020304" pitchFamily="18" charset="0"/>
              </a:rPr>
              <a:t>Methodology</a:t>
            </a:r>
          </a:p>
          <a:p>
            <a:pPr algn="just">
              <a:lnSpc>
                <a:spcPct val="107000"/>
              </a:lnSpc>
              <a:spcAft>
                <a:spcPts val="801"/>
              </a:spcAft>
            </a:pPr>
            <a:endParaRPr lang="en-US" sz="4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1"/>
              </a:spcAft>
            </a:pPr>
            <a:r>
              <a:rPr lang="en-US" sz="4000" i="0" dirty="0">
                <a:effectLst/>
                <a:latin typeface="Times New Roman" panose="02020603050405020304" pitchFamily="18" charset="0"/>
                <a:cs typeface="Times New Roman" panose="02020603050405020304" pitchFamily="18" charset="0"/>
              </a:rPr>
              <a:t>To illustrate the clustering, we selected a </a:t>
            </a:r>
            <a:r>
              <a:rPr lang="en-US" sz="4000" dirty="0">
                <a:latin typeface="Times New Roman" panose="02020603050405020304" pitchFamily="18" charset="0"/>
                <a:cs typeface="Times New Roman" panose="02020603050405020304" pitchFamily="18" charset="0"/>
              </a:rPr>
              <a:t>30</a:t>
            </a:r>
            <a:r>
              <a:rPr lang="en-US" sz="4000" i="0" dirty="0">
                <a:effectLst/>
                <a:latin typeface="Times New Roman" panose="02020603050405020304" pitchFamily="18" charset="0"/>
                <a:cs typeface="Times New Roman" panose="02020603050405020304" pitchFamily="18" charset="0"/>
              </a:rPr>
              <a:t>-year Sri Lanka Co2 Emission dataset from a global database. Then I drew the graph below from Python's pandas library.</a:t>
            </a:r>
            <a:endParaRPr lang="en-IN" sz="4000"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29D3FA9A-7D65-E874-953D-77E8B4E67877}"/>
              </a:ext>
            </a:extLst>
          </p:cNvPr>
          <p:cNvPicPr>
            <a:picLocks noChangeAspect="1"/>
          </p:cNvPicPr>
          <p:nvPr/>
        </p:nvPicPr>
        <p:blipFill>
          <a:blip r:embed="rId4"/>
          <a:stretch>
            <a:fillRect/>
          </a:stretch>
        </p:blipFill>
        <p:spPr>
          <a:xfrm>
            <a:off x="15542451" y="14245435"/>
            <a:ext cx="7929088" cy="4914286"/>
          </a:xfrm>
          <a:prstGeom prst="rect">
            <a:avLst/>
          </a:prstGeom>
        </p:spPr>
      </p:pic>
      <p:sp>
        <p:nvSpPr>
          <p:cNvPr id="20" name="TextBox 19">
            <a:extLst>
              <a:ext uri="{FF2B5EF4-FFF2-40B4-BE49-F238E27FC236}">
                <a16:creationId xmlns:a16="http://schemas.microsoft.com/office/drawing/2014/main" id="{04971E76-E1E9-B9AC-0CCB-2BE038E230BC}"/>
              </a:ext>
            </a:extLst>
          </p:cNvPr>
          <p:cNvSpPr txBox="1"/>
          <p:nvPr/>
        </p:nvSpPr>
        <p:spPr>
          <a:xfrm>
            <a:off x="16317226" y="19552516"/>
            <a:ext cx="6147199" cy="707886"/>
          </a:xfrm>
          <a:prstGeom prst="rect">
            <a:avLst/>
          </a:prstGeom>
          <a:solidFill>
            <a:schemeClr val="accent1">
              <a:lumMod val="75000"/>
            </a:schemeClr>
          </a:solid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Fig: 1.3 :  Scatter graph</a:t>
            </a:r>
            <a:endParaRPr lang="en-IN" sz="4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331CBAE-4E01-636A-3C4F-F039AB99A98B}"/>
              </a:ext>
            </a:extLst>
          </p:cNvPr>
          <p:cNvSpPr txBox="1"/>
          <p:nvPr/>
        </p:nvSpPr>
        <p:spPr>
          <a:xfrm>
            <a:off x="15169669" y="21003088"/>
            <a:ext cx="14281066" cy="4154984"/>
          </a:xfrm>
          <a:prstGeom prst="rect">
            <a:avLst/>
          </a:prstGeom>
          <a:solidFill>
            <a:schemeClr val="accent1">
              <a:lumMod val="75000"/>
            </a:schemeClr>
          </a:solidFill>
        </p:spPr>
        <p:txBody>
          <a:bodyPr wrap="square">
            <a:spAutoFit/>
          </a:bodyPr>
          <a:lstStyle/>
          <a:p>
            <a:pPr algn="just"/>
            <a:r>
              <a:rPr lang="en-US" sz="4400" i="0" dirty="0">
                <a:effectLst/>
                <a:latin typeface="Times New Roman" panose="02020603050405020304" pitchFamily="18" charset="0"/>
                <a:cs typeface="Times New Roman" panose="02020603050405020304" pitchFamily="18" charset="0"/>
              </a:rPr>
              <a:t>Once you've drawn your scatterplot, you can easily draw cluster-based charts. To illustrate this combination, we use k-means clustering. You can draw graphs from the pandas library. Here we have selected four clusters. The data are arranged in different clusters according to cluster focal points. The black diamonds in the graphic are cluster focal points.</a:t>
            </a:r>
            <a:endParaRPr lang="en-IN" sz="4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5E5998C-646E-059D-6218-9C6043473983}"/>
              </a:ext>
            </a:extLst>
          </p:cNvPr>
          <p:cNvSpPr txBox="1"/>
          <p:nvPr/>
        </p:nvSpPr>
        <p:spPr>
          <a:xfrm>
            <a:off x="15126646" y="25650736"/>
            <a:ext cx="14238043" cy="2123658"/>
          </a:xfrm>
          <a:prstGeom prst="rect">
            <a:avLst/>
          </a:prstGeom>
          <a:solidFill>
            <a:schemeClr val="accent1">
              <a:lumMod val="75000"/>
            </a:schemeClr>
          </a:solidFill>
        </p:spPr>
        <p:txBody>
          <a:bodyPr wrap="square">
            <a:spAutoFit/>
          </a:bodyPr>
          <a:lstStyle/>
          <a:p>
            <a:pPr algn="just"/>
            <a:r>
              <a:rPr lang="en-US" sz="4400" i="0" dirty="0">
                <a:effectLst/>
                <a:latin typeface="Times New Roman" panose="02020603050405020304" pitchFamily="18" charset="0"/>
                <a:cs typeface="Times New Roman" panose="02020603050405020304" pitchFamily="18" charset="0"/>
              </a:rPr>
              <a:t>Now we need to find the best fit to the data for line fit, polynomial fit, or sine fit. Observing the graph shows that the line is a good choice.</a:t>
            </a:r>
            <a:endParaRPr lang="en-IN" sz="44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8818B041-84B7-BFEF-4FA5-9AC1E925154F}"/>
              </a:ext>
            </a:extLst>
          </p:cNvPr>
          <p:cNvPicPr>
            <a:picLocks noChangeAspect="1"/>
          </p:cNvPicPr>
          <p:nvPr/>
        </p:nvPicPr>
        <p:blipFill>
          <a:blip r:embed="rId5"/>
          <a:stretch>
            <a:fillRect/>
          </a:stretch>
        </p:blipFill>
        <p:spPr>
          <a:xfrm>
            <a:off x="15734271" y="28636944"/>
            <a:ext cx="6756804" cy="6034736"/>
          </a:xfrm>
          <a:prstGeom prst="rect">
            <a:avLst/>
          </a:prstGeom>
        </p:spPr>
      </p:pic>
      <p:sp>
        <p:nvSpPr>
          <p:cNvPr id="31" name="TextBox 30">
            <a:extLst>
              <a:ext uri="{FF2B5EF4-FFF2-40B4-BE49-F238E27FC236}">
                <a16:creationId xmlns:a16="http://schemas.microsoft.com/office/drawing/2014/main" id="{7E24CAFD-2E2A-9CFF-AB4C-BB3D18B91BCC}"/>
              </a:ext>
            </a:extLst>
          </p:cNvPr>
          <p:cNvSpPr txBox="1"/>
          <p:nvPr/>
        </p:nvSpPr>
        <p:spPr>
          <a:xfrm>
            <a:off x="15488864" y="34994207"/>
            <a:ext cx="6756804" cy="707886"/>
          </a:xfrm>
          <a:prstGeom prst="rect">
            <a:avLst/>
          </a:prstGeom>
          <a:solidFill>
            <a:schemeClr val="accent1">
              <a:lumMod val="75000"/>
            </a:schemeClr>
          </a:solid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Fig: 1.4 :  Clustered graph</a:t>
            </a:r>
            <a:endParaRPr lang="en-IN" sz="4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FB0C08E3-A886-BDAA-9901-E712446EE369}"/>
              </a:ext>
            </a:extLst>
          </p:cNvPr>
          <p:cNvSpPr txBox="1"/>
          <p:nvPr/>
        </p:nvSpPr>
        <p:spPr>
          <a:xfrm>
            <a:off x="23797796" y="34994207"/>
            <a:ext cx="4930013" cy="707886"/>
          </a:xfrm>
          <a:prstGeom prst="rect">
            <a:avLst/>
          </a:prstGeom>
          <a:solidFill>
            <a:schemeClr val="accent1">
              <a:lumMod val="75000"/>
            </a:schemeClr>
          </a:solid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Fig: 1.5 : line fit graph</a:t>
            </a:r>
            <a:endParaRPr lang="en-IN" sz="40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65A750A-08AF-4946-6B36-5B8ADD7A299C}"/>
              </a:ext>
            </a:extLst>
          </p:cNvPr>
          <p:cNvSpPr txBox="1"/>
          <p:nvPr/>
        </p:nvSpPr>
        <p:spPr>
          <a:xfrm>
            <a:off x="965483" y="36716764"/>
            <a:ext cx="27917588" cy="3477875"/>
          </a:xfrm>
          <a:prstGeom prst="rect">
            <a:avLst/>
          </a:prstGeom>
          <a:solidFill>
            <a:schemeClr val="accent1">
              <a:lumMod val="75000"/>
            </a:schemeClr>
          </a:solidFill>
        </p:spPr>
        <p:txBody>
          <a:bodyPr wrap="square">
            <a:spAutoFit/>
          </a:bodyPr>
          <a:lstStyle/>
          <a:p>
            <a:pPr algn="ctr"/>
            <a:r>
              <a:rPr lang="en-US" sz="4400" b="1" dirty="0">
                <a:latin typeface="Times New Roman" panose="02020603050405020304" pitchFamily="18" charset="0"/>
                <a:cs typeface="Times New Roman" panose="02020603050405020304" pitchFamily="18" charset="0"/>
              </a:rPr>
              <a:t>Conclusion</a:t>
            </a:r>
          </a:p>
          <a:p>
            <a:endParaRPr lang="en-US" sz="4400" dirty="0">
              <a:latin typeface="Times New Roman" panose="02020603050405020304" pitchFamily="18" charset="0"/>
              <a:cs typeface="Times New Roman" panose="02020603050405020304" pitchFamily="18" charset="0"/>
            </a:endParaRPr>
          </a:p>
          <a:p>
            <a:pPr algn="just"/>
            <a:r>
              <a:rPr lang="en-US" sz="4400" i="0" dirty="0">
                <a:effectLst/>
                <a:latin typeface="Times New Roman" panose="02020603050405020304" pitchFamily="18" charset="0"/>
                <a:cs typeface="Times New Roman" panose="02020603050405020304" pitchFamily="18" charset="0"/>
              </a:rPr>
              <a:t>In summary, clustering is a method of grouping similar types of data from a dataset, which helps data science find patterns and predict the future of a particular area. Fitting shows how accurate the data are. To conclude this, Co2 Emission is increasing continuously.	</a:t>
            </a:r>
            <a:endParaRPr lang="en-US" sz="4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4961D34-01CA-C99F-D085-66FB2BFA7E27}"/>
              </a:ext>
            </a:extLst>
          </p:cNvPr>
          <p:cNvSpPr txBox="1"/>
          <p:nvPr/>
        </p:nvSpPr>
        <p:spPr>
          <a:xfrm>
            <a:off x="978481" y="40869061"/>
            <a:ext cx="27917588" cy="769441"/>
          </a:xfrm>
          <a:prstGeom prst="rect">
            <a:avLst/>
          </a:prstGeom>
          <a:noFill/>
        </p:spPr>
        <p:txBody>
          <a:bodyPr wrap="square" rtlCol="0">
            <a:spAutoFit/>
          </a:bodyPr>
          <a:lstStyle/>
          <a:p>
            <a:r>
              <a:rPr lang="en-US" sz="4400" dirty="0" err="1">
                <a:solidFill>
                  <a:schemeClr val="bg1">
                    <a:lumMod val="95000"/>
                    <a:lumOff val="5000"/>
                  </a:schemeClr>
                </a:solidFill>
              </a:rPr>
              <a:t>Github</a:t>
            </a:r>
            <a:r>
              <a:rPr lang="en-US" sz="4400" dirty="0">
                <a:solidFill>
                  <a:schemeClr val="bg1">
                    <a:lumMod val="95000"/>
                    <a:lumOff val="5000"/>
                  </a:schemeClr>
                </a:solidFill>
              </a:rPr>
              <a:t> Link: https://github.com/is2295/</a:t>
            </a:r>
            <a:r>
              <a:rPr lang="en-US" sz="4400" dirty="0">
                <a:solidFill>
                  <a:schemeClr val="bg1">
                    <a:lumMod val="95000"/>
                    <a:lumOff val="5000"/>
                  </a:schemeClr>
                </a:solidFill>
                <a:hlinkClick r:id="rId6"/>
              </a:rPr>
              <a:t>ADS-Assignment-3-Clustering-and-fitting-</a:t>
            </a:r>
            <a:endParaRPr lang="en-IN" sz="4400" dirty="0">
              <a:solidFill>
                <a:schemeClr val="bg1">
                  <a:lumMod val="95000"/>
                  <a:lumOff val="5000"/>
                </a:schemeClr>
              </a:solidFill>
            </a:endParaRPr>
          </a:p>
        </p:txBody>
      </p:sp>
      <p:pic>
        <p:nvPicPr>
          <p:cNvPr id="3" name="Picture 2" descr="10.1 Model's Underfitting and Overfitting | Do A Data Science Project in 10  Days">
            <a:extLst>
              <a:ext uri="{FF2B5EF4-FFF2-40B4-BE49-F238E27FC236}">
                <a16:creationId xmlns:a16="http://schemas.microsoft.com/office/drawing/2014/main" id="{E0E98179-92E7-082F-9F4E-FFD217C769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2904" y="30320134"/>
            <a:ext cx="5357324" cy="4276725"/>
          </a:xfrm>
          <a:prstGeom prst="rect">
            <a:avLst/>
          </a:prstGeom>
          <a:solidFill>
            <a:schemeClr val="tx1"/>
          </a:solidFill>
        </p:spPr>
      </p:pic>
      <p:sp>
        <p:nvSpPr>
          <p:cNvPr id="4" name="TextBox 3">
            <a:extLst>
              <a:ext uri="{FF2B5EF4-FFF2-40B4-BE49-F238E27FC236}">
                <a16:creationId xmlns:a16="http://schemas.microsoft.com/office/drawing/2014/main" id="{DBED44E6-E568-EE63-9A01-8BE4BA53236F}"/>
              </a:ext>
            </a:extLst>
          </p:cNvPr>
          <p:cNvSpPr txBox="1"/>
          <p:nvPr/>
        </p:nvSpPr>
        <p:spPr>
          <a:xfrm>
            <a:off x="23968220" y="14382001"/>
            <a:ext cx="5328512" cy="5509200"/>
          </a:xfrm>
          <a:prstGeom prst="rect">
            <a:avLst/>
          </a:prstGeom>
          <a:solidFill>
            <a:schemeClr val="accent1">
              <a:lumMod val="75000"/>
            </a:schemeClr>
          </a:solidFill>
        </p:spPr>
        <p:txBody>
          <a:bodyPr wrap="square" rtlCol="0">
            <a:spAutoFit/>
          </a:bodyPr>
          <a:lstStyle/>
          <a:p>
            <a:pPr algn="just"/>
            <a:r>
              <a:rPr lang="en-US" sz="4400" dirty="0">
                <a:latin typeface="Times New Roman" panose="02020603050405020304" pitchFamily="18" charset="0"/>
                <a:cs typeface="Times New Roman" panose="02020603050405020304" pitchFamily="18" charset="0"/>
              </a:rPr>
              <a:t>This Figure is a Co2 </a:t>
            </a:r>
            <a:r>
              <a:rPr lang="en-US" sz="4400" dirty="0" err="1">
                <a:latin typeface="Times New Roman" panose="02020603050405020304" pitchFamily="18" charset="0"/>
                <a:cs typeface="Times New Roman" panose="02020603050405020304" pitchFamily="18" charset="0"/>
              </a:rPr>
              <a:t>Emition</a:t>
            </a:r>
            <a:r>
              <a:rPr lang="en-US" sz="4400" dirty="0">
                <a:latin typeface="Times New Roman" panose="02020603050405020304" pitchFamily="18" charset="0"/>
                <a:cs typeface="Times New Roman" panose="02020603050405020304" pitchFamily="18" charset="0"/>
              </a:rPr>
              <a:t>-Year Graph of the Sri Lanka for the time span of 30 Years. In which there is total Co2 </a:t>
            </a:r>
            <a:r>
              <a:rPr lang="en-US" sz="4400" dirty="0" err="1">
                <a:latin typeface="Times New Roman" panose="02020603050405020304" pitchFamily="18" charset="0"/>
                <a:cs typeface="Times New Roman" panose="02020603050405020304" pitchFamily="18" charset="0"/>
              </a:rPr>
              <a:t>Emittion</a:t>
            </a:r>
            <a:r>
              <a:rPr lang="en-US" sz="4400" dirty="0">
                <a:latin typeface="Times New Roman" panose="02020603050405020304" pitchFamily="18" charset="0"/>
                <a:cs typeface="Times New Roman" panose="02020603050405020304" pitchFamily="18" charset="0"/>
              </a:rPr>
              <a:t> is plotted with respect to the year</a:t>
            </a:r>
            <a:endParaRPr lang="en-IN" sz="4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FE1DF84-F7B7-5184-3C41-3056ACC43ED7}"/>
              </a:ext>
            </a:extLst>
          </p:cNvPr>
          <p:cNvPicPr>
            <a:picLocks noChangeAspect="1"/>
          </p:cNvPicPr>
          <p:nvPr/>
        </p:nvPicPr>
        <p:blipFill>
          <a:blip r:embed="rId8"/>
          <a:stretch>
            <a:fillRect/>
          </a:stretch>
        </p:blipFill>
        <p:spPr>
          <a:xfrm>
            <a:off x="23471539" y="28632278"/>
            <a:ext cx="5893150" cy="5964581"/>
          </a:xfrm>
          <a:prstGeom prst="rect">
            <a:avLst/>
          </a:prstGeom>
        </p:spPr>
      </p:pic>
    </p:spTree>
    <p:extLst>
      <p:ext uri="{BB962C8B-B14F-4D97-AF65-F5344CB8AC3E}">
        <p14:creationId xmlns:p14="http://schemas.microsoft.com/office/powerpoint/2010/main" val="147539278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TotalTime>
  <Words>491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Times New Roman</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Gandhi Harvi</dc:creator>
  <cp:lastModifiedBy>ismail sarigat</cp:lastModifiedBy>
  <cp:revision>22</cp:revision>
  <dcterms:created xsi:type="dcterms:W3CDTF">2023-01-19T21:07:54Z</dcterms:created>
  <dcterms:modified xsi:type="dcterms:W3CDTF">2023-01-20T04:42:22Z</dcterms:modified>
</cp:coreProperties>
</file>