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68" r:id="rId4"/>
    <p:sldId id="259" r:id="rId5"/>
    <p:sldId id="260" r:id="rId6"/>
    <p:sldId id="265" r:id="rId7"/>
    <p:sldId id="269" r:id="rId8"/>
    <p:sldId id="262" r:id="rId9"/>
    <p:sldId id="267" r:id="rId10"/>
    <p:sldId id="270" r:id="rId11"/>
    <p:sldId id="271" r:id="rId12"/>
    <p:sldId id="272" r:id="rId13"/>
    <p:sldId id="273" r:id="rId14"/>
    <p:sldId id="274" r:id="rId15"/>
    <p:sldId id="275" r:id="rId16"/>
    <p:sldId id="26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10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Final%20project\cleaned_data.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1 A !PivotTable1</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1 A '!$B$3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1 A '!$A$4:$A$9</c:f>
              <c:strCache>
                <c:ptCount val="5"/>
                <c:pt idx="0">
                  <c:v>5</c:v>
                </c:pt>
                <c:pt idx="1">
                  <c:v>4</c:v>
                </c:pt>
                <c:pt idx="2">
                  <c:v>3</c:v>
                </c:pt>
                <c:pt idx="3">
                  <c:v>2</c:v>
                </c:pt>
                <c:pt idx="4">
                  <c:v>1</c:v>
                </c:pt>
              </c:strCache>
            </c:strRef>
          </c:cat>
          <c:val>
            <c:numRef>
              <c:f>'objecte 1 A '!$B$4:$B$9</c:f>
              <c:numCache>
                <c:formatCode>0%</c:formatCode>
                <c:ptCount val="5"/>
                <c:pt idx="0">
                  <c:v>0.63312368972746336</c:v>
                </c:pt>
                <c:pt idx="1">
                  <c:v>0.40684410646387831</c:v>
                </c:pt>
                <c:pt idx="2">
                  <c:v>0.28442028985507245</c:v>
                </c:pt>
                <c:pt idx="3">
                  <c:v>0.18962848297213622</c:v>
                </c:pt>
                <c:pt idx="4">
                  <c:v>0.13323201621073963</c:v>
                </c:pt>
              </c:numCache>
            </c:numRef>
          </c:val>
          <c:extLst>
            <c:ext xmlns:c16="http://schemas.microsoft.com/office/drawing/2014/chart" uri="{C3380CC4-5D6E-409C-BE32-E72D297353CC}">
              <c16:uniqueId val="{00000000-D8AB-4B28-8668-713F1AC2C0E3}"/>
            </c:ext>
          </c:extLst>
        </c:ser>
        <c:dLbls>
          <c:showLegendKey val="0"/>
          <c:showVal val="0"/>
          <c:showCatName val="0"/>
          <c:showSerName val="0"/>
          <c:showPercent val="0"/>
          <c:showBubbleSize val="0"/>
        </c:dLbls>
        <c:gapWidth val="219"/>
        <c:overlap val="-27"/>
        <c:axId val="407973376"/>
        <c:axId val="407970016"/>
      </c:barChart>
      <c:catAx>
        <c:axId val="407973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Previous</a:t>
                </a:r>
                <a:r>
                  <a:rPr lang="en-US" baseline="0"/>
                  <a:t> Year Rating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970016"/>
        <c:crosses val="autoZero"/>
        <c:auto val="1"/>
        <c:lblAlgn val="ctr"/>
        <c:lblOffset val="100"/>
        <c:noMultiLvlLbl val="0"/>
      </c:catAx>
      <c:valAx>
        <c:axId val="40797001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KPIs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40797337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1 B!PivotTable2</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1 B'!$B$3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1 B'!$A$4:$A$7</c:f>
              <c:strCache>
                <c:ptCount val="3"/>
                <c:pt idx="0">
                  <c:v>High (&gt;75)</c:v>
                </c:pt>
                <c:pt idx="1">
                  <c:v>Medium (51–75)</c:v>
                </c:pt>
                <c:pt idx="2">
                  <c:v>Low (≤50)</c:v>
                </c:pt>
              </c:strCache>
            </c:strRef>
          </c:cat>
          <c:val>
            <c:numRef>
              <c:f>'objecte 1 B'!$B$4:$B$7</c:f>
              <c:numCache>
                <c:formatCode>0%</c:formatCode>
                <c:ptCount val="3"/>
                <c:pt idx="0">
                  <c:v>0.39021562717366104</c:v>
                </c:pt>
                <c:pt idx="1">
                  <c:v>0.37438261442212711</c:v>
                </c:pt>
                <c:pt idx="2">
                  <c:v>0.28947368421052633</c:v>
                </c:pt>
              </c:numCache>
            </c:numRef>
          </c:val>
          <c:extLst>
            <c:ext xmlns:c16="http://schemas.microsoft.com/office/drawing/2014/chart" uri="{C3380CC4-5D6E-409C-BE32-E72D297353CC}">
              <c16:uniqueId val="{00000000-1404-4FFA-9DD7-6FBF79F83965}"/>
            </c:ext>
          </c:extLst>
        </c:ser>
        <c:dLbls>
          <c:showLegendKey val="0"/>
          <c:showVal val="0"/>
          <c:showCatName val="0"/>
          <c:showSerName val="0"/>
          <c:showPercent val="0"/>
          <c:showBubbleSize val="0"/>
        </c:dLbls>
        <c:gapWidth val="219"/>
        <c:overlap val="-27"/>
        <c:axId val="368964816"/>
        <c:axId val="368964336"/>
      </c:barChart>
      <c:catAx>
        <c:axId val="368964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Training</a:t>
                </a:r>
                <a:r>
                  <a:rPr lang="en-US" baseline="0"/>
                  <a:t> Score Category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8964336"/>
        <c:crosses val="autoZero"/>
        <c:auto val="1"/>
        <c:lblAlgn val="ctr"/>
        <c:lblOffset val="100"/>
        <c:noMultiLvlLbl val="0"/>
      </c:catAx>
      <c:valAx>
        <c:axId val="368964336"/>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of KPIS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3689648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1 B !PivotTable3</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1 B '!$B$3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1 B '!$A$4:$A$6</c:f>
              <c:strCache>
                <c:ptCount val="2"/>
                <c:pt idx="0">
                  <c:v>NO</c:v>
                </c:pt>
                <c:pt idx="1">
                  <c:v>YES</c:v>
                </c:pt>
              </c:strCache>
            </c:strRef>
          </c:cat>
          <c:val>
            <c:numRef>
              <c:f>'objecte 1 B '!$B$4:$B$6</c:f>
              <c:numCache>
                <c:formatCode>0%</c:formatCode>
                <c:ptCount val="2"/>
                <c:pt idx="0">
                  <c:v>0.35103192802963484</c:v>
                </c:pt>
                <c:pt idx="1">
                  <c:v>0.68550368550368546</c:v>
                </c:pt>
              </c:numCache>
            </c:numRef>
          </c:val>
          <c:extLst>
            <c:ext xmlns:c16="http://schemas.microsoft.com/office/drawing/2014/chart" uri="{C3380CC4-5D6E-409C-BE32-E72D297353CC}">
              <c16:uniqueId val="{00000000-2B5D-41AC-9FE1-EE617E38D44F}"/>
            </c:ext>
          </c:extLst>
        </c:ser>
        <c:dLbls>
          <c:showLegendKey val="0"/>
          <c:showVal val="0"/>
          <c:showCatName val="0"/>
          <c:showSerName val="0"/>
          <c:showPercent val="0"/>
          <c:showBubbleSize val="0"/>
        </c:dLbls>
        <c:gapWidth val="219"/>
        <c:overlap val="-27"/>
        <c:axId val="375907696"/>
        <c:axId val="375908176"/>
      </c:barChart>
      <c:catAx>
        <c:axId val="3759076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Awards</a:t>
                </a:r>
                <a:r>
                  <a:rPr lang="en-US" baseline="0"/>
                  <a:t> won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5908176"/>
        <c:crosses val="autoZero"/>
        <c:auto val="1"/>
        <c:lblAlgn val="ctr"/>
        <c:lblOffset val="100"/>
        <c:noMultiLvlLbl val="0"/>
      </c:catAx>
      <c:valAx>
        <c:axId val="375908176"/>
        <c:scaling>
          <c:orientation val="minMax"/>
        </c:scaling>
        <c:delete val="1"/>
        <c:axPos val="l"/>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t>Average</a:t>
                </a:r>
                <a:r>
                  <a:rPr lang="en-US" baseline="0"/>
                  <a:t> KPIs Rate</a:t>
                </a:r>
              </a:p>
            </c:rich>
          </c:tx>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en-US"/>
            </a:p>
          </c:txPr>
        </c:title>
        <c:numFmt formatCode="0%" sourceLinked="1"/>
        <c:majorTickMark val="none"/>
        <c:minorTickMark val="none"/>
        <c:tickLblPos val="nextTo"/>
        <c:crossAx val="37590769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3 A!PivotTable4</c:name>
    <c:fmtId val="8"/>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3 A'!$B$3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3 A'!$A$4:$A$8</c:f>
              <c:strCache>
                <c:ptCount val="4"/>
                <c:pt idx="0">
                  <c:v>28–35 (Young)</c:v>
                </c:pt>
                <c:pt idx="1">
                  <c:v>36–45 (Mid-career)</c:v>
                </c:pt>
                <c:pt idx="2">
                  <c:v>&lt;28 (Junior)</c:v>
                </c:pt>
                <c:pt idx="3">
                  <c:v>46+ (Senior)</c:v>
                </c:pt>
              </c:strCache>
            </c:strRef>
          </c:cat>
          <c:val>
            <c:numRef>
              <c:f>'objecte 3 A'!$B$4:$B$8</c:f>
              <c:numCache>
                <c:formatCode>0%</c:formatCode>
                <c:ptCount val="4"/>
                <c:pt idx="0">
                  <c:v>0.36699448308946991</c:v>
                </c:pt>
                <c:pt idx="1">
                  <c:v>0.36311907270811378</c:v>
                </c:pt>
                <c:pt idx="2">
                  <c:v>0.357823669579031</c:v>
                </c:pt>
                <c:pt idx="3">
                  <c:v>0.3116381687810259</c:v>
                </c:pt>
              </c:numCache>
            </c:numRef>
          </c:val>
          <c:extLst>
            <c:ext xmlns:c16="http://schemas.microsoft.com/office/drawing/2014/chart" uri="{C3380CC4-5D6E-409C-BE32-E72D297353CC}">
              <c16:uniqueId val="{00000000-211D-4553-BE07-D33CAF2508F3}"/>
            </c:ext>
          </c:extLst>
        </c:ser>
        <c:dLbls>
          <c:showLegendKey val="0"/>
          <c:showVal val="0"/>
          <c:showCatName val="0"/>
          <c:showSerName val="0"/>
          <c:showPercent val="0"/>
          <c:showBubbleSize val="0"/>
        </c:dLbls>
        <c:gapWidth val="219"/>
        <c:overlap val="-27"/>
        <c:axId val="407672192"/>
        <c:axId val="407671712"/>
      </c:barChart>
      <c:catAx>
        <c:axId val="4076721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Category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671712"/>
        <c:crosses val="autoZero"/>
        <c:auto val="1"/>
        <c:lblAlgn val="ctr"/>
        <c:lblOffset val="100"/>
        <c:noMultiLvlLbl val="0"/>
      </c:catAx>
      <c:valAx>
        <c:axId val="407671712"/>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KPIs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4076721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3 B!PivotTable5</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3 B'!$B$3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3 B'!$A$4:$A$7</c:f>
              <c:strCache>
                <c:ptCount val="3"/>
                <c:pt idx="0">
                  <c:v>Below Secondary</c:v>
                </c:pt>
                <c:pt idx="1">
                  <c:v>Masters &amp; above</c:v>
                </c:pt>
                <c:pt idx="2">
                  <c:v>Bachelors</c:v>
                </c:pt>
              </c:strCache>
            </c:strRef>
          </c:cat>
          <c:val>
            <c:numRef>
              <c:f>'Objecte 3 B'!$B$4:$B$7</c:f>
              <c:numCache>
                <c:formatCode>0%</c:formatCode>
                <c:ptCount val="3"/>
                <c:pt idx="0">
                  <c:v>0.46503496503496505</c:v>
                </c:pt>
                <c:pt idx="1">
                  <c:v>0.36831233216277631</c:v>
                </c:pt>
                <c:pt idx="2">
                  <c:v>0.3526491413689265</c:v>
                </c:pt>
              </c:numCache>
            </c:numRef>
          </c:val>
          <c:extLst>
            <c:ext xmlns:c16="http://schemas.microsoft.com/office/drawing/2014/chart" uri="{C3380CC4-5D6E-409C-BE32-E72D297353CC}">
              <c16:uniqueId val="{00000000-F99A-44A4-A001-6691C7E73004}"/>
            </c:ext>
          </c:extLst>
        </c:ser>
        <c:dLbls>
          <c:showLegendKey val="0"/>
          <c:showVal val="0"/>
          <c:showCatName val="0"/>
          <c:showSerName val="0"/>
          <c:showPercent val="0"/>
          <c:showBubbleSize val="0"/>
        </c:dLbls>
        <c:gapWidth val="219"/>
        <c:overlap val="-27"/>
        <c:axId val="407670272"/>
        <c:axId val="407662112"/>
      </c:barChart>
      <c:catAx>
        <c:axId val="40767027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Eduaction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662112"/>
        <c:crosses val="autoZero"/>
        <c:auto val="1"/>
        <c:lblAlgn val="ctr"/>
        <c:lblOffset val="100"/>
        <c:noMultiLvlLbl val="0"/>
      </c:catAx>
      <c:valAx>
        <c:axId val="407662112"/>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KPIs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4076702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[cleaned_data.xlsx]objecte 3 C!PivotTable6</c:name>
    <c:fmtId val="5"/>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'objecte 3 C'!$B$3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'objecte 3 C'!$A$4:$A$8</c:f>
              <c:strCache>
                <c:ptCount val="4"/>
                <c:pt idx="0">
                  <c:v>3–7 years (Mid-tenure)</c:v>
                </c:pt>
                <c:pt idx="1">
                  <c:v>0–2 years (New)</c:v>
                </c:pt>
                <c:pt idx="2">
                  <c:v>8–15 years (Experienced)</c:v>
                </c:pt>
                <c:pt idx="3">
                  <c:v>16+ years (Long-tenure)</c:v>
                </c:pt>
              </c:strCache>
            </c:strRef>
          </c:cat>
          <c:val>
            <c:numRef>
              <c:f>'objecte 3 C'!$B$4:$B$8</c:f>
              <c:numCache>
                <c:formatCode>0%</c:formatCode>
                <c:ptCount val="4"/>
                <c:pt idx="0">
                  <c:v>0.38628309360016677</c:v>
                </c:pt>
                <c:pt idx="1">
                  <c:v>0.37750556792873052</c:v>
                </c:pt>
                <c:pt idx="2">
                  <c:v>0.2856328392246294</c:v>
                </c:pt>
                <c:pt idx="3">
                  <c:v>0.25694444444444442</c:v>
                </c:pt>
              </c:numCache>
            </c:numRef>
          </c:val>
          <c:extLst>
            <c:ext xmlns:c16="http://schemas.microsoft.com/office/drawing/2014/chart" uri="{C3380CC4-5D6E-409C-BE32-E72D297353CC}">
              <c16:uniqueId val="{00000000-2C04-4757-B880-DEE0481D5451}"/>
            </c:ext>
          </c:extLst>
        </c:ser>
        <c:dLbls>
          <c:showLegendKey val="0"/>
          <c:showVal val="0"/>
          <c:showCatName val="0"/>
          <c:showSerName val="0"/>
          <c:showPercent val="0"/>
          <c:showBubbleSize val="0"/>
        </c:dLbls>
        <c:gapWidth val="219"/>
        <c:overlap val="-27"/>
        <c:axId val="380384848"/>
        <c:axId val="380385328"/>
      </c:barChart>
      <c:catAx>
        <c:axId val="3803848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Length</a:t>
                </a:r>
                <a:r>
                  <a:rPr lang="en-US" baseline="0"/>
                  <a:t> Of  Service Category</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385328"/>
        <c:crosses val="autoZero"/>
        <c:auto val="1"/>
        <c:lblAlgn val="ctr"/>
        <c:lblOffset val="100"/>
        <c:noMultiLvlLbl val="0"/>
      </c:catAx>
      <c:valAx>
        <c:axId val="380385328"/>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a:t>
                </a:r>
                <a:r>
                  <a:rPr lang="en-US" baseline="0"/>
                  <a:t> KPIs Rate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3803848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D1EADE-8E88-4C7C-8AC5-FB148DE4940E}"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7E7843D-FF13-4365-9478-9625B70A2705}" type="slidenum">
              <a:rPr lang="en-US" smtClean="0"/>
              <a:t>‹#›</a:t>
            </a:fld>
            <a:endParaRPr lang="en-US"/>
          </a:p>
        </p:txBody>
      </p:sp>
    </p:spTree>
    <p:extLst>
      <p:ext uri="{BB962C8B-B14F-4D97-AF65-F5344CB8AC3E}">
        <p14:creationId xmlns:p14="http://schemas.microsoft.com/office/powerpoint/2010/main" val="793239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3C8B9C-477D-492A-96AD-1FC2CC997A73}"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1599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3AED5-E26D-4E29-B1B3-7847B6779594}"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00311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B6794-849E-4626-908B-D15793550EFB}" type="datetime1">
              <a:rPr lang="en-US" smtClean="0"/>
              <a:t>9/29/2025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0421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3DB64E7-5594-42A3-ADBF-E95A7ACEAD64}" type="datetime1">
              <a:rPr lang="en-US" smtClean="0"/>
              <a:t>9/29/2025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7E7843D-FF13-4365-9478-9625B70A2705}" type="slidenum">
              <a:rPr lang="en-US" smtClean="0"/>
              <a:t>‹#›</a:t>
            </a:fld>
            <a:endParaRPr lang="en-US"/>
          </a:p>
        </p:txBody>
      </p:sp>
    </p:spTree>
    <p:extLst>
      <p:ext uri="{BB962C8B-B14F-4D97-AF65-F5344CB8AC3E}">
        <p14:creationId xmlns:p14="http://schemas.microsoft.com/office/powerpoint/2010/main" val="616668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62B0B-D248-4FFB-8695-AD7FA4B1284A}" type="datetime1">
              <a:rPr lang="en-US" smtClean="0"/>
              <a:t>9/29/2025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3388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378EFB-9159-4510-B73F-4F0409ADE937}" type="datetime1">
              <a:rPr lang="en-US" smtClean="0"/>
              <a:t>9/29/2025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8383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BC9412-2452-4BED-A324-9D8C115361AD}" type="datetime1">
              <a:rPr lang="en-US" smtClean="0"/>
              <a:t>9/29/2025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0179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318F62-D251-40E8-A23C-F4CFE9FEAB41}" type="datetime1">
              <a:rPr lang="en-US" smtClean="0"/>
              <a:t>9/29/2025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6068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F76144-149E-4874-93A5-554A0357CF82}" type="datetime1">
              <a:rPr lang="en-US" smtClean="0"/>
              <a:t>9/29/2025</a:t>
            </a:fld>
            <a:endParaRPr lang="en-US"/>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8590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BA65D8-0540-4835-AE5C-25D29DBA01BE}" type="datetime1">
              <a:rPr lang="en-US" smtClean="0"/>
              <a:t>9/29/2025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0188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31BA835-12AC-4E8F-955A-EA3F4DE2791F}" type="datetime1">
              <a:rPr lang="en-US" smtClean="0"/>
              <a:t>9/29/2025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1679233067"/>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2.wdp"/></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White structure">
            <a:extLst>
              <a:ext uri="{FF2B5EF4-FFF2-40B4-BE49-F238E27FC236}">
                <a16:creationId xmlns:a16="http://schemas.microsoft.com/office/drawing/2014/main" id="{7E3C9239-EE76-917B-811F-B44BE4295A24}"/>
              </a:ext>
            </a:extLst>
          </p:cNvPr>
          <p:cNvPicPr>
            <a:picLocks noChangeAspect="1"/>
          </p:cNvPicPr>
          <p:nvPr/>
        </p:nvPicPr>
        <p:blipFill>
          <a:blip r:embed="rId2"/>
          <a:srcRect r="-2" b="24259"/>
          <a:stretch>
            <a:fillRect/>
          </a:stretch>
        </p:blipFill>
        <p:spPr>
          <a:xfrm>
            <a:off x="-1" y="10"/>
            <a:ext cx="12191999" cy="6857990"/>
          </a:xfrm>
          <a:prstGeom prst="rect">
            <a:avLst/>
          </a:prstGeom>
        </p:spPr>
      </p:pic>
      <p:sp>
        <p:nvSpPr>
          <p:cNvPr id="24" name="Rectangle 23">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3">
              <a:alphaModFix amt="9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3A8C3C-8925-0529-D748-AD7A368BE0D9}"/>
              </a:ext>
            </a:extLst>
          </p:cNvPr>
          <p:cNvSpPr>
            <a:spLocks noGrp="1"/>
          </p:cNvSpPr>
          <p:nvPr>
            <p:ph type="ctrTitle"/>
          </p:nvPr>
        </p:nvSpPr>
        <p:spPr>
          <a:xfrm>
            <a:off x="1173480" y="4277802"/>
            <a:ext cx="6022449" cy="1622451"/>
          </a:xfrm>
        </p:spPr>
        <p:txBody>
          <a:bodyPr>
            <a:normAutofit/>
          </a:bodyPr>
          <a:lstStyle/>
          <a:p>
            <a:pPr algn="r"/>
            <a:r>
              <a:rPr lang="en-US" sz="3800" b="1"/>
              <a:t>Employee’s Performance for HR Analytics</a:t>
            </a:r>
            <a:br>
              <a:rPr lang="en-US" sz="3800" b="1"/>
            </a:br>
            <a:endParaRPr lang="en-US" sz="3800"/>
          </a:p>
        </p:txBody>
      </p:sp>
      <p:sp>
        <p:nvSpPr>
          <p:cNvPr id="3" name="Subtitle 2">
            <a:extLst>
              <a:ext uri="{FF2B5EF4-FFF2-40B4-BE49-F238E27FC236}">
                <a16:creationId xmlns:a16="http://schemas.microsoft.com/office/drawing/2014/main" id="{87AD72F9-5D87-5397-1F1B-FD07EC0551F3}"/>
              </a:ext>
            </a:extLst>
          </p:cNvPr>
          <p:cNvSpPr>
            <a:spLocks noGrp="1"/>
          </p:cNvSpPr>
          <p:nvPr>
            <p:ph type="subTitle" idx="1"/>
          </p:nvPr>
        </p:nvSpPr>
        <p:spPr>
          <a:xfrm>
            <a:off x="7534654" y="4190337"/>
            <a:ext cx="3483865" cy="1709917"/>
          </a:xfrm>
        </p:spPr>
        <p:txBody>
          <a:bodyPr anchor="ctr">
            <a:normAutofit/>
          </a:bodyPr>
          <a:lstStyle/>
          <a:p>
            <a:r>
              <a:rPr lang="en-US"/>
              <a:t>DONE BY: Isa Abdulla</a:t>
            </a:r>
          </a:p>
          <a:p>
            <a:r>
              <a:rPr lang="en-US"/>
              <a:t> </a:t>
            </a:r>
          </a:p>
        </p:txBody>
      </p:sp>
      <p:sp>
        <p:nvSpPr>
          <p:cNvPr id="26" name="Rectangle 25">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628890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797C5-CA75-5EA7-B01D-8AFEE6D53724}"/>
              </a:ext>
            </a:extLst>
          </p:cNvPr>
          <p:cNvSpPr>
            <a:spLocks noGrp="1"/>
          </p:cNvSpPr>
          <p:nvPr>
            <p:ph type="title"/>
          </p:nvPr>
        </p:nvSpPr>
        <p:spPr/>
        <p:txBody>
          <a:bodyPr/>
          <a:lstStyle/>
          <a:p>
            <a:r>
              <a:rPr lang="en-US" dirty="0"/>
              <a:t>KPI Success by Previous Year Rating</a:t>
            </a:r>
          </a:p>
        </p:txBody>
      </p:sp>
      <p:graphicFrame>
        <p:nvGraphicFramePr>
          <p:cNvPr id="5" name="Content Placeholder 4">
            <a:extLst>
              <a:ext uri="{FF2B5EF4-FFF2-40B4-BE49-F238E27FC236}">
                <a16:creationId xmlns:a16="http://schemas.microsoft.com/office/drawing/2014/main" id="{5C5CDD45-B4BD-0094-B33E-793A6AD8D046}"/>
              </a:ext>
            </a:extLst>
          </p:cNvPr>
          <p:cNvGraphicFramePr>
            <a:graphicFrameLocks noGrp="1"/>
          </p:cNvGraphicFramePr>
          <p:nvPr>
            <p:ph idx="1"/>
            <p:extLst>
              <p:ext uri="{D42A27DB-BD31-4B8C-83A1-F6EECF244321}">
                <p14:modId xmlns:p14="http://schemas.microsoft.com/office/powerpoint/2010/main" val="815568193"/>
              </p:ext>
            </p:extLst>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13865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908E-9EED-E8E0-5F7B-CEF04A3DF167}"/>
              </a:ext>
            </a:extLst>
          </p:cNvPr>
          <p:cNvSpPr>
            <a:spLocks noGrp="1"/>
          </p:cNvSpPr>
          <p:nvPr>
            <p:ph type="title"/>
          </p:nvPr>
        </p:nvSpPr>
        <p:spPr/>
        <p:txBody>
          <a:bodyPr/>
          <a:lstStyle/>
          <a:p>
            <a:r>
              <a:rPr lang="en-US" dirty="0"/>
              <a:t>KPI Success by Training Score Category</a:t>
            </a:r>
          </a:p>
        </p:txBody>
      </p:sp>
      <p:graphicFrame>
        <p:nvGraphicFramePr>
          <p:cNvPr id="4" name="Content Placeholder 3">
            <a:extLst>
              <a:ext uri="{FF2B5EF4-FFF2-40B4-BE49-F238E27FC236}">
                <a16:creationId xmlns:a16="http://schemas.microsoft.com/office/drawing/2014/main" id="{7C718328-B502-3073-FA7B-A3D5C28A5049}"/>
              </a:ext>
            </a:extLst>
          </p:cNvPr>
          <p:cNvGraphicFramePr>
            <a:graphicFrameLocks noGrp="1"/>
          </p:cNvGraphicFramePr>
          <p:nvPr>
            <p:ph idx="1"/>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34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7EFF-BE9A-6030-B2D3-ED4709ADC569}"/>
              </a:ext>
            </a:extLst>
          </p:cNvPr>
          <p:cNvSpPr>
            <a:spLocks noGrp="1"/>
          </p:cNvSpPr>
          <p:nvPr>
            <p:ph type="title"/>
          </p:nvPr>
        </p:nvSpPr>
        <p:spPr/>
        <p:txBody>
          <a:bodyPr/>
          <a:lstStyle/>
          <a:p>
            <a:r>
              <a:rPr lang="en-US" dirty="0"/>
              <a:t>KPI Success by Awards Won</a:t>
            </a:r>
          </a:p>
        </p:txBody>
      </p:sp>
      <p:graphicFrame>
        <p:nvGraphicFramePr>
          <p:cNvPr id="4" name="Content Placeholder 3">
            <a:extLst>
              <a:ext uri="{FF2B5EF4-FFF2-40B4-BE49-F238E27FC236}">
                <a16:creationId xmlns:a16="http://schemas.microsoft.com/office/drawing/2014/main" id="{58945C22-4791-164B-47D6-63ED788E4E64}"/>
              </a:ext>
            </a:extLst>
          </p:cNvPr>
          <p:cNvGraphicFramePr>
            <a:graphicFrameLocks noGrp="1"/>
          </p:cNvGraphicFramePr>
          <p:nvPr>
            <p:ph idx="1"/>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077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424BD-9A63-8969-6D81-18D53A011AD9}"/>
              </a:ext>
            </a:extLst>
          </p:cNvPr>
          <p:cNvSpPr>
            <a:spLocks noGrp="1"/>
          </p:cNvSpPr>
          <p:nvPr>
            <p:ph type="title"/>
          </p:nvPr>
        </p:nvSpPr>
        <p:spPr/>
        <p:txBody>
          <a:bodyPr/>
          <a:lstStyle/>
          <a:p>
            <a:r>
              <a:rPr lang="en-US" dirty="0"/>
              <a:t>KPI Success by Age Category</a:t>
            </a:r>
          </a:p>
        </p:txBody>
      </p:sp>
      <p:graphicFrame>
        <p:nvGraphicFramePr>
          <p:cNvPr id="5" name="Content Placeholder 4">
            <a:extLst>
              <a:ext uri="{FF2B5EF4-FFF2-40B4-BE49-F238E27FC236}">
                <a16:creationId xmlns:a16="http://schemas.microsoft.com/office/drawing/2014/main" id="{8173D76D-BF93-2D30-4543-0B81A9D6A37E}"/>
              </a:ext>
            </a:extLst>
          </p:cNvPr>
          <p:cNvGraphicFramePr>
            <a:graphicFrameLocks noGrp="1"/>
          </p:cNvGraphicFramePr>
          <p:nvPr>
            <p:ph idx="1"/>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9576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BBF6D-329F-D86F-9DE2-EA2DF395C269}"/>
              </a:ext>
            </a:extLst>
          </p:cNvPr>
          <p:cNvSpPr>
            <a:spLocks noGrp="1"/>
          </p:cNvSpPr>
          <p:nvPr>
            <p:ph type="title"/>
          </p:nvPr>
        </p:nvSpPr>
        <p:spPr/>
        <p:txBody>
          <a:bodyPr/>
          <a:lstStyle/>
          <a:p>
            <a:r>
              <a:rPr lang="en-US" dirty="0"/>
              <a:t>KPI Success by Education Level</a:t>
            </a:r>
          </a:p>
        </p:txBody>
      </p:sp>
      <p:graphicFrame>
        <p:nvGraphicFramePr>
          <p:cNvPr id="4" name="Content Placeholder 3">
            <a:extLst>
              <a:ext uri="{FF2B5EF4-FFF2-40B4-BE49-F238E27FC236}">
                <a16:creationId xmlns:a16="http://schemas.microsoft.com/office/drawing/2014/main" id="{69158242-3A3D-FC5C-5C0C-2852D21A7D38}"/>
              </a:ext>
            </a:extLst>
          </p:cNvPr>
          <p:cNvGraphicFramePr>
            <a:graphicFrameLocks noGrp="1"/>
          </p:cNvGraphicFramePr>
          <p:nvPr>
            <p:ph idx="1"/>
          </p:nvPr>
        </p:nvGraphicFramePr>
        <p:xfrm>
          <a:off x="1069975" y="2120900"/>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517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440D9-AE69-5988-9D15-3FACA94EF5ED}"/>
              </a:ext>
            </a:extLst>
          </p:cNvPr>
          <p:cNvSpPr>
            <a:spLocks noGrp="1"/>
          </p:cNvSpPr>
          <p:nvPr>
            <p:ph type="title"/>
          </p:nvPr>
        </p:nvSpPr>
        <p:spPr/>
        <p:txBody>
          <a:bodyPr/>
          <a:lstStyle/>
          <a:p>
            <a:r>
              <a:rPr lang="en-US" dirty="0"/>
              <a:t>KPI Success by Length of Service Category</a:t>
            </a:r>
          </a:p>
        </p:txBody>
      </p:sp>
      <p:graphicFrame>
        <p:nvGraphicFramePr>
          <p:cNvPr id="4" name="Content Placeholder 3">
            <a:extLst>
              <a:ext uri="{FF2B5EF4-FFF2-40B4-BE49-F238E27FC236}">
                <a16:creationId xmlns:a16="http://schemas.microsoft.com/office/drawing/2014/main" id="{E84A3480-FC06-C155-3C2A-4FE3182BB8EC}"/>
              </a:ext>
            </a:extLst>
          </p:cNvPr>
          <p:cNvGraphicFramePr>
            <a:graphicFrameLocks noGrp="1"/>
          </p:cNvGraphicFramePr>
          <p:nvPr>
            <p:ph idx="1"/>
            <p:extLst>
              <p:ext uri="{D42A27DB-BD31-4B8C-83A1-F6EECF244321}">
                <p14:modId xmlns:p14="http://schemas.microsoft.com/office/powerpoint/2010/main" val="3213238016"/>
              </p:ext>
            </p:extLst>
          </p:nvPr>
        </p:nvGraphicFramePr>
        <p:xfrm>
          <a:off x="1069975" y="2105134"/>
          <a:ext cx="10058400" cy="4051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899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CEF5C06-A957-5E3B-B59C-2BF480E8D8AA}"/>
              </a:ext>
            </a:extLst>
          </p:cNvPr>
          <p:cNvSpPr>
            <a:spLocks noGrp="1"/>
          </p:cNvSpPr>
          <p:nvPr>
            <p:ph type="title"/>
          </p:nvPr>
        </p:nvSpPr>
        <p:spPr>
          <a:xfrm>
            <a:off x="1069848" y="484632"/>
            <a:ext cx="10058400" cy="1609344"/>
          </a:xfrm>
        </p:spPr>
        <p:txBody>
          <a:bodyPr>
            <a:normAutofit/>
          </a:bodyPr>
          <a:lstStyle/>
          <a:p>
            <a:r>
              <a:rPr lang="en-US" dirty="0"/>
              <a:t>Audience</a:t>
            </a:r>
          </a:p>
        </p:txBody>
      </p:sp>
      <p:sp>
        <p:nvSpPr>
          <p:cNvPr id="3" name="Content Placeholder 2">
            <a:extLst>
              <a:ext uri="{FF2B5EF4-FFF2-40B4-BE49-F238E27FC236}">
                <a16:creationId xmlns:a16="http://schemas.microsoft.com/office/drawing/2014/main" id="{C106C524-A114-6F7C-E349-87360057C81B}"/>
              </a:ext>
            </a:extLst>
          </p:cNvPr>
          <p:cNvSpPr>
            <a:spLocks noGrp="1"/>
          </p:cNvSpPr>
          <p:nvPr>
            <p:ph idx="1"/>
          </p:nvPr>
        </p:nvSpPr>
        <p:spPr>
          <a:xfrm>
            <a:off x="1069848" y="2320412"/>
            <a:ext cx="10058400" cy="3851787"/>
          </a:xfrm>
        </p:spPr>
        <p:txBody>
          <a:bodyPr>
            <a:normAutofit/>
          </a:bodyPr>
          <a:lstStyle/>
          <a:p>
            <a:r>
              <a:rPr lang="en-US" dirty="0"/>
              <a:t> </a:t>
            </a:r>
            <a:r>
              <a:rPr lang="en-US">
                <a:latin typeface="Adobe Caslon Pro Bold" panose="0205070206050A020403" pitchFamily="18" charset="0"/>
              </a:rPr>
              <a:t>HR leaders </a:t>
            </a:r>
          </a:p>
          <a:p>
            <a:r>
              <a:rPr lang="en-US">
                <a:latin typeface="Adobe Caslon Pro Bold" panose="0205070206050A020403" pitchFamily="18" charset="0"/>
              </a:rPr>
              <a:t> Managers </a:t>
            </a:r>
          </a:p>
          <a:p>
            <a:r>
              <a:rPr lang="en-US">
                <a:latin typeface="Adobe Caslon Pro Bold" panose="0205070206050A020403" pitchFamily="18" charset="0"/>
              </a:rPr>
              <a:t> Executives</a:t>
            </a:r>
          </a:p>
          <a:p>
            <a:r>
              <a:rPr lang="en-US">
                <a:latin typeface="Adobe Caslon Pro Bold" panose="0205070206050A020403" pitchFamily="18" charset="0"/>
              </a:rPr>
              <a:t>Business leaders</a:t>
            </a:r>
          </a:p>
          <a:p>
            <a:r>
              <a:rPr lang="en-US">
                <a:latin typeface="Adobe Caslon Pro Bold" panose="0205070206050A020403" pitchFamily="18" charset="0"/>
              </a:rPr>
              <a:t>Organizational decision-makers</a:t>
            </a:r>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2892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Rectangle 4">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8" name="Group 7">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0" name="Oval 9">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US"/>
            </a:p>
          </p:txBody>
        </p:sp>
        <p:sp>
          <p:nvSpPr>
            <p:cNvPr id="12" name="Oval 11">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US"/>
            </a:p>
          </p:txBody>
        </p:sp>
      </p:grpSp>
      <p:sp useBgFill="1">
        <p:nvSpPr>
          <p:cNvPr id="16" name="Rectangle 15">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3B1B1E2-AC44-D902-8782-0F74169CF768}"/>
              </a:ext>
            </a:extLst>
          </p:cNvPr>
          <p:cNvSpPr>
            <a:spLocks noGrp="1"/>
          </p:cNvSpPr>
          <p:nvPr>
            <p:ph type="title"/>
          </p:nvPr>
        </p:nvSpPr>
        <p:spPr>
          <a:xfrm>
            <a:off x="1051560" y="643468"/>
            <a:ext cx="9966960" cy="3592432"/>
          </a:xfrm>
        </p:spPr>
        <p:txBody>
          <a:bodyPr vert="horz" lIns="91440" tIns="45720" rIns="91440" bIns="45720" rtlCol="0" anchor="ctr">
            <a:normAutofit/>
          </a:bodyPr>
          <a:lstStyle/>
          <a:p>
            <a:pPr>
              <a:lnSpc>
                <a:spcPct val="80000"/>
              </a:lnSpc>
            </a:pPr>
            <a:r>
              <a:rPr lang="en-US" sz="9600">
                <a:blipFill dpi="0" rotWithShape="1">
                  <a:blip r:embed="rId4"/>
                  <a:srcRect/>
                  <a:tile tx="6350" ty="-127000" sx="65000" sy="64000" flip="none" algn="tl"/>
                </a:blipFill>
              </a:rPr>
              <a:t>THANK YOU</a:t>
            </a:r>
            <a:endParaRPr lang="en-US" sz="9600" dirty="0">
              <a:blipFill dpi="0" rotWithShape="1">
                <a:blip r:embed="rId4"/>
                <a:srcRect/>
                <a:tile tx="6350" ty="-127000" sx="65000" sy="64000" flip="none" algn="tl"/>
              </a:blipFill>
            </a:endParaRPr>
          </a:p>
        </p:txBody>
      </p:sp>
      <p:sp>
        <p:nvSpPr>
          <p:cNvPr id="18" name="Rectangle 17">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5590" y="5111496"/>
            <a:ext cx="1080904" cy="1080902"/>
            <a:chOff x="10245590" y="5111496"/>
            <a:chExt cx="1080904" cy="1080902"/>
          </a:xfrm>
        </p:grpSpPr>
        <p:sp>
          <p:nvSpPr>
            <p:cNvPr id="24" name="Oval 23">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5" name="Oval 24">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22112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245C16F-1DA7-C48B-CFED-B706BDF8951F}"/>
              </a:ext>
            </a:extLst>
          </p:cNvPr>
          <p:cNvSpPr>
            <a:spLocks noGrp="1"/>
          </p:cNvSpPr>
          <p:nvPr>
            <p:ph type="title"/>
          </p:nvPr>
        </p:nvSpPr>
        <p:spPr>
          <a:xfrm>
            <a:off x="1069848" y="484632"/>
            <a:ext cx="10058400" cy="1609344"/>
          </a:xfrm>
        </p:spPr>
        <p:txBody>
          <a:bodyPr>
            <a:normAutofit/>
          </a:bodyPr>
          <a:lstStyle/>
          <a:p>
            <a:r>
              <a:rPr lang="en-US" dirty="0"/>
              <a:t> Introduction</a:t>
            </a:r>
          </a:p>
        </p:txBody>
      </p:sp>
      <p:sp>
        <p:nvSpPr>
          <p:cNvPr id="3" name="Content Placeholder 2">
            <a:extLst>
              <a:ext uri="{FF2B5EF4-FFF2-40B4-BE49-F238E27FC236}">
                <a16:creationId xmlns:a16="http://schemas.microsoft.com/office/drawing/2014/main" id="{ACFF090A-22DB-2A20-7B37-DEBA3E3D7AEF}"/>
              </a:ext>
            </a:extLst>
          </p:cNvPr>
          <p:cNvSpPr>
            <a:spLocks noGrp="1"/>
          </p:cNvSpPr>
          <p:nvPr>
            <p:ph idx="1"/>
          </p:nvPr>
        </p:nvSpPr>
        <p:spPr>
          <a:xfrm>
            <a:off x="1069848" y="2320412"/>
            <a:ext cx="10058400" cy="3851787"/>
          </a:xfrm>
        </p:spPr>
        <p:txBody>
          <a:bodyPr>
            <a:normAutofit/>
          </a:bodyPr>
          <a:lstStyle/>
          <a:p>
            <a:r>
              <a:rPr lang="en-US" dirty="0"/>
              <a:t> Employee performance is key to a company’s success. However, many companies struggle to understand what helps employees perform well. Using HR analytics, businesses can make better decisions based on data instead of guesses.</a:t>
            </a:r>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12936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298F1FE-3D75-AA82-419E-D5AD35CB2645}"/>
              </a:ext>
            </a:extLst>
          </p:cNvPr>
          <p:cNvSpPr>
            <a:spLocks noGrp="1"/>
          </p:cNvSpPr>
          <p:nvPr>
            <p:ph type="title"/>
          </p:nvPr>
        </p:nvSpPr>
        <p:spPr>
          <a:xfrm>
            <a:off x="1069848" y="484632"/>
            <a:ext cx="10058400" cy="1609344"/>
          </a:xfrm>
        </p:spPr>
        <p:txBody>
          <a:bodyPr>
            <a:normAutofit/>
          </a:bodyPr>
          <a:lstStyle/>
          <a:p>
            <a:r>
              <a:rPr lang="en-US" dirty="0"/>
              <a:t> Problem Statement</a:t>
            </a:r>
          </a:p>
        </p:txBody>
      </p:sp>
      <p:sp>
        <p:nvSpPr>
          <p:cNvPr id="3" name="Content Placeholder 2">
            <a:extLst>
              <a:ext uri="{FF2B5EF4-FFF2-40B4-BE49-F238E27FC236}">
                <a16:creationId xmlns:a16="http://schemas.microsoft.com/office/drawing/2014/main" id="{645208A4-9B34-ED49-ED11-430EF3FDB1B6}"/>
              </a:ext>
            </a:extLst>
          </p:cNvPr>
          <p:cNvSpPr>
            <a:spLocks noGrp="1"/>
          </p:cNvSpPr>
          <p:nvPr>
            <p:ph idx="1"/>
          </p:nvPr>
        </p:nvSpPr>
        <p:spPr>
          <a:xfrm>
            <a:off x="1069848" y="2320412"/>
            <a:ext cx="10058400" cy="3851787"/>
          </a:xfrm>
        </p:spPr>
        <p:txBody>
          <a:bodyPr>
            <a:normAutofit/>
          </a:bodyPr>
          <a:lstStyle/>
          <a:p>
            <a:r>
              <a:rPr lang="en-US" dirty="0"/>
              <a:t> Employee performance is one of the most important factors in an organization’s success. However, many companies struggle to identify which factors truly drive high performance, engagement, and retention. By applying HR analytics, organizations can move away from intuition-based decisions and toward evidence-based workforce strategies.</a:t>
            </a:r>
          </a:p>
          <a:p>
            <a:pPr marL="0" indent="0">
              <a:buNone/>
            </a:pPr>
            <a:endParaRPr lang="en-US" dirty="0"/>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9606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AB78D67-B45D-6DEB-0975-5FEDD0183B5C}"/>
              </a:ext>
            </a:extLst>
          </p:cNvPr>
          <p:cNvSpPr>
            <a:spLocks noGrp="1"/>
          </p:cNvSpPr>
          <p:nvPr>
            <p:ph type="title"/>
          </p:nvPr>
        </p:nvSpPr>
        <p:spPr>
          <a:xfrm>
            <a:off x="1069848" y="484632"/>
            <a:ext cx="10058400" cy="1609344"/>
          </a:xfrm>
        </p:spPr>
        <p:txBody>
          <a:bodyPr>
            <a:normAutofit/>
          </a:bodyPr>
          <a:lstStyle/>
          <a:p>
            <a:r>
              <a:rPr lang="en-US" dirty="0"/>
              <a:t>My Role</a:t>
            </a:r>
          </a:p>
        </p:txBody>
      </p:sp>
      <p:sp>
        <p:nvSpPr>
          <p:cNvPr id="5" name="Rectangle 2">
            <a:extLst>
              <a:ext uri="{FF2B5EF4-FFF2-40B4-BE49-F238E27FC236}">
                <a16:creationId xmlns:a16="http://schemas.microsoft.com/office/drawing/2014/main" id="{3C024FA4-C45C-4C8D-27C7-6AFD381679DD}"/>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Clean and prepare employee performance data.</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Perform exploratory data analysis (EDA).</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Identify patterns, trends, and correlations.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Build performance segmentation and predictive insights.</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 Translate findings into recommendations.</a:t>
            </a:r>
          </a:p>
        </p:txBody>
      </p:sp>
      <p:sp>
        <p:nvSpPr>
          <p:cNvPr id="13" name="Oval 1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5" name="Oval 1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34306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 name="Rectangle 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615FA2C-F67F-42E4-3A56-16386E4BFB2B}"/>
              </a:ext>
            </a:extLst>
          </p:cNvPr>
          <p:cNvSpPr>
            <a:spLocks noGrp="1"/>
          </p:cNvSpPr>
          <p:nvPr>
            <p:ph type="title"/>
          </p:nvPr>
        </p:nvSpPr>
        <p:spPr>
          <a:xfrm>
            <a:off x="1069848" y="484632"/>
            <a:ext cx="10058400" cy="1609344"/>
          </a:xfrm>
        </p:spPr>
        <p:txBody>
          <a:bodyPr>
            <a:normAutofit/>
          </a:bodyPr>
          <a:lstStyle/>
          <a:p>
            <a:r>
              <a:rPr lang="en-US" dirty="0"/>
              <a:t>Dataset Overview</a:t>
            </a:r>
          </a:p>
        </p:txBody>
      </p:sp>
      <p:sp>
        <p:nvSpPr>
          <p:cNvPr id="3" name="Content Placeholder 2">
            <a:extLst>
              <a:ext uri="{FF2B5EF4-FFF2-40B4-BE49-F238E27FC236}">
                <a16:creationId xmlns:a16="http://schemas.microsoft.com/office/drawing/2014/main" id="{D64A2B4B-F8F6-0687-74B4-FD5960880B3F}"/>
              </a:ext>
            </a:extLst>
          </p:cNvPr>
          <p:cNvSpPr>
            <a:spLocks noGrp="1"/>
          </p:cNvSpPr>
          <p:nvPr>
            <p:ph idx="1"/>
          </p:nvPr>
        </p:nvSpPr>
        <p:spPr>
          <a:xfrm>
            <a:off x="1069848" y="2320412"/>
            <a:ext cx="10058400" cy="3851787"/>
          </a:xfrm>
        </p:spPr>
        <p:txBody>
          <a:bodyPr>
            <a:normAutofit/>
          </a:bodyPr>
          <a:lstStyle/>
          <a:p>
            <a:r>
              <a:rPr lang="en-US" b="1" dirty="0">
                <a:latin typeface="Arial" panose="020B0604020202020204" pitchFamily="34" charset="0"/>
                <a:cs typeface="Arial" panose="020B0604020202020204" pitchFamily="34" charset="0"/>
              </a:rPr>
              <a:t>Features:</a:t>
            </a:r>
          </a:p>
          <a:p>
            <a:r>
              <a:rPr lang="en-US" dirty="0"/>
              <a:t>Content 17,417 employees.</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Demographics: Age, gender, education, department, region.</a:t>
            </a:r>
          </a:p>
          <a:p>
            <a:r>
              <a:rPr lang="en-US" dirty="0">
                <a:latin typeface="Arial" panose="020B0604020202020204" pitchFamily="34" charset="0"/>
                <a:cs typeface="Arial" panose="020B0604020202020204" pitchFamily="34" charset="0"/>
              </a:rPr>
              <a:t>Work attributes: Recruitment channel, length of service, number of trainings.</a:t>
            </a:r>
          </a:p>
          <a:p>
            <a:r>
              <a:rPr lang="en-US" dirty="0">
                <a:latin typeface="Arial" panose="020B0604020202020204" pitchFamily="34" charset="0"/>
                <a:cs typeface="Arial" panose="020B0604020202020204" pitchFamily="34" charset="0"/>
              </a:rPr>
              <a:t>Performance indicators: KPI , average training score, previous year rating, awards won.</a:t>
            </a:r>
          </a:p>
          <a:p>
            <a:pPr marL="0" indent="0">
              <a:buNone/>
            </a:pPr>
            <a:endParaRPr lang="en-US" dirty="0"/>
          </a:p>
        </p:txBody>
      </p:sp>
      <p:sp>
        <p:nvSpPr>
          <p:cNvPr id="11" name="Oval 1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3" name="Oval 1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81785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AF508CE-0D2E-7A93-BFB4-55FE09A2AA5F}"/>
              </a:ext>
            </a:extLst>
          </p:cNvPr>
          <p:cNvSpPr>
            <a:spLocks noGrp="1"/>
          </p:cNvSpPr>
          <p:nvPr>
            <p:ph type="title"/>
          </p:nvPr>
        </p:nvSpPr>
        <p:spPr>
          <a:xfrm>
            <a:off x="1069848" y="484632"/>
            <a:ext cx="10058400" cy="1609344"/>
          </a:xfrm>
        </p:spPr>
        <p:txBody>
          <a:bodyPr>
            <a:normAutofit/>
          </a:bodyPr>
          <a:lstStyle/>
          <a:p>
            <a:r>
              <a:rPr lang="en-US" dirty="0"/>
              <a:t>EDA INSIGHTS</a:t>
            </a:r>
          </a:p>
        </p:txBody>
      </p:sp>
      <p:sp>
        <p:nvSpPr>
          <p:cNvPr id="4" name="Rectangle 1">
            <a:extLst>
              <a:ext uri="{FF2B5EF4-FFF2-40B4-BE49-F238E27FC236}">
                <a16:creationId xmlns:a16="http://schemas.microsoft.com/office/drawing/2014/main" id="{0024F065-A7AC-596F-C29A-1A0F64C2C84E}"/>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r>
              <a:rPr lang="en-US" sz="1700" b="1" dirty="0"/>
              <a:t>Age Distribution:</a:t>
            </a:r>
            <a:r>
              <a:rPr lang="en-US" sz="1700" dirty="0"/>
              <a:t> Most employees are between </a:t>
            </a:r>
            <a:r>
              <a:rPr lang="en-US" sz="1700" b="1" dirty="0"/>
              <a:t>28–35 years</a:t>
            </a:r>
            <a:r>
              <a:rPr lang="en-US" sz="1700" dirty="0"/>
              <a:t>, indicating a young workforce.</a:t>
            </a:r>
          </a:p>
          <a:p>
            <a:r>
              <a:rPr lang="en-US" sz="1700" b="1" dirty="0"/>
              <a:t>Length of Service:</a:t>
            </a:r>
            <a:r>
              <a:rPr lang="en-US" sz="1700" dirty="0"/>
              <a:t> Majority have </a:t>
            </a:r>
            <a:r>
              <a:rPr lang="en-US" sz="1700" b="1" dirty="0"/>
              <a:t>3–7 years of tenure</a:t>
            </a:r>
            <a:r>
              <a:rPr lang="en-US" sz="1700" dirty="0"/>
              <a:t>, suggesting early/mid-career employees dominate.</a:t>
            </a:r>
          </a:p>
          <a:p>
            <a:r>
              <a:rPr lang="en-US" sz="1700" b="1" dirty="0"/>
              <a:t>Previous Year Rating:</a:t>
            </a:r>
            <a:r>
              <a:rPr lang="en-US" sz="1700" dirty="0"/>
              <a:t> About </a:t>
            </a:r>
            <a:r>
              <a:rPr lang="en-US" sz="1700" b="1" dirty="0"/>
              <a:t>40% have missing ratings</a:t>
            </a:r>
            <a:r>
              <a:rPr lang="en-US" sz="1700" dirty="0"/>
              <a:t>, possibly due to being new hires.</a:t>
            </a:r>
          </a:p>
          <a:p>
            <a:r>
              <a:rPr lang="en-US" sz="1700" b="1" dirty="0"/>
              <a:t>Training Scores:</a:t>
            </a:r>
            <a:r>
              <a:rPr lang="en-US" sz="1700" dirty="0"/>
              <a:t> Employees with an </a:t>
            </a:r>
            <a:r>
              <a:rPr lang="en-US" sz="1700" b="1" dirty="0"/>
              <a:t>average training score above 75</a:t>
            </a:r>
            <a:r>
              <a:rPr lang="en-US" sz="1700" dirty="0"/>
              <a:t> are more likely to meet KPIs.</a:t>
            </a:r>
          </a:p>
          <a:p>
            <a:r>
              <a:rPr lang="en-US" sz="1700" b="1" dirty="0"/>
              <a:t>Awards:</a:t>
            </a:r>
            <a:r>
              <a:rPr lang="en-US" sz="1700" dirty="0"/>
              <a:t> Very few employees (~2%) received awards, but those who did had a strong correlation with KPI success.</a:t>
            </a:r>
          </a:p>
          <a:p>
            <a:r>
              <a:rPr lang="en-US" sz="1700" b="1" dirty="0"/>
              <a:t>Recruitment Channel:</a:t>
            </a:r>
            <a:r>
              <a:rPr lang="en-US" sz="1700" dirty="0"/>
              <a:t> The </a:t>
            </a:r>
            <a:r>
              <a:rPr lang="en-US" sz="1700" b="1" dirty="0"/>
              <a:t>“other” channel</a:t>
            </a:r>
            <a:r>
              <a:rPr lang="en-US" sz="1700" dirty="0"/>
              <a:t> accounts for most hires, while referrals are the least used.</a:t>
            </a:r>
          </a:p>
          <a:p>
            <a:pPr marL="0" marR="0" lvl="0" indent="0" defTabSz="914400" rtl="0" eaLnBrk="0" fontAlgn="base" latinLnBrk="0" hangingPunct="0">
              <a:spcBef>
                <a:spcPct val="0"/>
              </a:spcBef>
              <a:spcAft>
                <a:spcPts val="600"/>
              </a:spcAft>
              <a:buClrTx/>
              <a:buSzTx/>
              <a:buFontTx/>
              <a:buChar char="•"/>
              <a:tabLst/>
            </a:pPr>
            <a:endParaRPr kumimoji="0" lang="en-US" altLang="en-US" sz="1700" b="0" i="0" u="none" strike="noStrike" cap="none" normalizeH="0" baseline="0" dirty="0">
              <a:ln>
                <a:noFill/>
              </a:ln>
              <a:effectLst/>
              <a:latin typeface="Arial" panose="020B0604020202020204" pitchFamily="34" charset="0"/>
            </a:endParaRPr>
          </a:p>
        </p:txBody>
      </p:sp>
      <p:sp>
        <p:nvSpPr>
          <p:cNvPr id="12" name="Oval 1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768529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809252-7177-2A63-E205-F25B0216F8EE}"/>
              </a:ext>
            </a:extLst>
          </p:cNvPr>
          <p:cNvSpPr>
            <a:spLocks noGrp="1"/>
          </p:cNvSpPr>
          <p:nvPr>
            <p:ph type="title"/>
          </p:nvPr>
        </p:nvSpPr>
        <p:spPr>
          <a:xfrm>
            <a:off x="1069848" y="484632"/>
            <a:ext cx="10058400" cy="1609344"/>
          </a:xfrm>
        </p:spPr>
        <p:txBody>
          <a:bodyPr>
            <a:normAutofit/>
          </a:bodyPr>
          <a:lstStyle/>
          <a:p>
            <a:r>
              <a:rPr lang="en-US" b="1" dirty="0"/>
              <a:t>Key Performance Indicators (KPIs):</a:t>
            </a:r>
            <a:endParaRPr lang="en-US" dirty="0"/>
          </a:p>
        </p:txBody>
      </p:sp>
      <p:sp>
        <p:nvSpPr>
          <p:cNvPr id="3" name="Content Placeholder 2">
            <a:extLst>
              <a:ext uri="{FF2B5EF4-FFF2-40B4-BE49-F238E27FC236}">
                <a16:creationId xmlns:a16="http://schemas.microsoft.com/office/drawing/2014/main" id="{927D20A7-711F-E911-830E-E2960EFF2599}"/>
              </a:ext>
            </a:extLst>
          </p:cNvPr>
          <p:cNvSpPr>
            <a:spLocks noGrp="1"/>
          </p:cNvSpPr>
          <p:nvPr>
            <p:ph idx="1"/>
          </p:nvPr>
        </p:nvSpPr>
        <p:spPr>
          <a:xfrm>
            <a:off x="1069848" y="2320412"/>
            <a:ext cx="10058400" cy="3851787"/>
          </a:xfrm>
        </p:spPr>
        <p:txBody>
          <a:bodyPr>
            <a:normAutofit/>
          </a:bodyPr>
          <a:lstStyle/>
          <a:p>
            <a:r>
              <a:rPr lang="en-US" dirty="0"/>
              <a:t> These can be specific to each role or department, such as sales revenue, customer satisfaction scores, or project completion rates.</a:t>
            </a:r>
          </a:p>
          <a:p>
            <a:endParaRPr lang="en-US" dirty="0"/>
          </a:p>
          <a:p>
            <a:r>
              <a:rPr lang="en-US" b="1" dirty="0"/>
              <a:t>Attendance and Punctuality</a:t>
            </a:r>
            <a:r>
              <a:rPr lang="en-US" dirty="0"/>
              <a:t>: Analyzing attendance records and punctuality can provide insights into employee reliability and commitment.</a:t>
            </a:r>
          </a:p>
          <a:p>
            <a:r>
              <a:rPr lang="en-US" dirty="0"/>
              <a:t> KPIs met more than 80 (1= yes , 0 = no)</a:t>
            </a:r>
          </a:p>
        </p:txBody>
      </p:sp>
      <p:sp>
        <p:nvSpPr>
          <p:cNvPr id="16" name="Oval 15">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8" name="Oval 17">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1162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3CBF01E-BE00-7B26-6084-4731758BFBFC}"/>
              </a:ext>
            </a:extLst>
          </p:cNvPr>
          <p:cNvSpPr>
            <a:spLocks noGrp="1"/>
          </p:cNvSpPr>
          <p:nvPr>
            <p:ph type="title"/>
          </p:nvPr>
        </p:nvSpPr>
        <p:spPr>
          <a:xfrm>
            <a:off x="1069848" y="484632"/>
            <a:ext cx="10058400" cy="1609344"/>
          </a:xfrm>
        </p:spPr>
        <p:txBody>
          <a:bodyPr>
            <a:normAutofit/>
          </a:bodyPr>
          <a:lstStyle/>
          <a:p>
            <a:r>
              <a:rPr lang="en-US" dirty="0"/>
              <a:t>Goals</a:t>
            </a:r>
          </a:p>
        </p:txBody>
      </p:sp>
      <p:sp>
        <p:nvSpPr>
          <p:cNvPr id="4" name="Rectangle 1">
            <a:extLst>
              <a:ext uri="{FF2B5EF4-FFF2-40B4-BE49-F238E27FC236}">
                <a16:creationId xmlns:a16="http://schemas.microsoft.com/office/drawing/2014/main" id="{B1127C5C-5BD1-BAE5-C07B-DAF58FC4B408}"/>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Identify the </a:t>
            </a:r>
            <a:r>
              <a:rPr kumimoji="0" lang="en-US" altLang="en-US" b="1" i="0" u="none" strike="noStrike" cap="none" normalizeH="0" baseline="0">
                <a:ln>
                  <a:noFill/>
                </a:ln>
                <a:effectLst/>
                <a:latin typeface="Arial" panose="020B0604020202020204" pitchFamily="34" charset="0"/>
              </a:rPr>
              <a:t>key factors</a:t>
            </a:r>
            <a:r>
              <a:rPr kumimoji="0" lang="en-US" altLang="en-US" b="0" i="0" u="none" strike="noStrike" cap="none" normalizeH="0" baseline="0">
                <a:ln>
                  <a:noFill/>
                </a:ln>
                <a:effectLst/>
                <a:latin typeface="Arial" panose="020B0604020202020204" pitchFamily="34" charset="0"/>
              </a:rPr>
              <a:t> that influence employee performance.</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Provide </a:t>
            </a:r>
            <a:r>
              <a:rPr kumimoji="0" lang="en-US" altLang="en-US" b="1" i="0" u="none" strike="noStrike" cap="none" normalizeH="0" baseline="0">
                <a:ln>
                  <a:noFill/>
                </a:ln>
                <a:effectLst/>
                <a:latin typeface="Arial" panose="020B0604020202020204" pitchFamily="34" charset="0"/>
              </a:rPr>
              <a:t>actionable recommendations</a:t>
            </a:r>
            <a:r>
              <a:rPr kumimoji="0" lang="en-US" altLang="en-US" b="0" i="0" u="none" strike="noStrike" cap="none" normalizeH="0" baseline="0">
                <a:ln>
                  <a:noFill/>
                </a:ln>
                <a:effectLst/>
                <a:latin typeface="Arial" panose="020B0604020202020204" pitchFamily="34" charset="0"/>
              </a:rPr>
              <a:t> for training, recruitment, and retention.</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Segment employees to highlight </a:t>
            </a:r>
            <a:r>
              <a:rPr kumimoji="0" lang="en-US" altLang="en-US" b="1" i="0" u="none" strike="noStrike" cap="none" normalizeH="0" baseline="0">
                <a:ln>
                  <a:noFill/>
                </a:ln>
                <a:effectLst/>
                <a:latin typeface="Arial" panose="020B0604020202020204" pitchFamily="34" charset="0"/>
              </a:rPr>
              <a:t>high potential talent</a:t>
            </a:r>
            <a:r>
              <a:rPr kumimoji="0" lang="en-US" altLang="en-US" b="0" i="0" u="none" strike="noStrike" cap="none" normalizeH="0" baseline="0">
                <a:ln>
                  <a:noFill/>
                </a:ln>
                <a:effectLst/>
                <a:latin typeface="Arial" panose="020B0604020202020204" pitchFamily="34" charset="0"/>
              </a:rPr>
              <a:t> and those needing support.</a:t>
            </a:r>
          </a:p>
          <a:p>
            <a:pPr marL="0" marR="0" lvl="0" indent="0" defTabSz="914400" rtl="0" eaLnBrk="0" fontAlgn="base" latinLnBrk="0" hangingPunct="0">
              <a:spcBef>
                <a:spcPct val="0"/>
              </a:spcBef>
              <a:spcAft>
                <a:spcPts val="600"/>
              </a:spcAft>
              <a:buClrTx/>
              <a:buSzTx/>
              <a:buNone/>
              <a:tabLst/>
            </a:pPr>
            <a:endParaRPr kumimoji="0" lang="en-US" altLang="en-US"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 Deliver a </a:t>
            </a:r>
            <a:r>
              <a:rPr kumimoji="0" lang="en-US" altLang="en-US" b="1" i="0" u="none" strike="noStrike" cap="none" normalizeH="0" baseline="0">
                <a:ln>
                  <a:noFill/>
                </a:ln>
                <a:effectLst/>
                <a:latin typeface="Arial" panose="020B0604020202020204" pitchFamily="34" charset="0"/>
              </a:rPr>
              <a:t>data-driven framework</a:t>
            </a:r>
            <a:r>
              <a:rPr kumimoji="0" lang="en-US" altLang="en-US" b="0" i="0" u="none" strike="noStrike" cap="none" normalizeH="0" baseline="0">
                <a:ln>
                  <a:noFill/>
                </a:ln>
                <a:effectLst/>
                <a:latin typeface="Arial" panose="020B0604020202020204" pitchFamily="34" charset="0"/>
              </a:rPr>
              <a:t> that HR leaders can use to boost engagement and productivity.</a:t>
            </a:r>
          </a:p>
        </p:txBody>
      </p:sp>
      <p:sp>
        <p:nvSpPr>
          <p:cNvPr id="12" name="Oval 11">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90396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7" name="Rectangle 4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9" name="Rectangle 4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182B207-F804-FB7E-7A22-D579B479AAB6}"/>
              </a:ext>
            </a:extLst>
          </p:cNvPr>
          <p:cNvSpPr>
            <a:spLocks noGrp="1"/>
          </p:cNvSpPr>
          <p:nvPr>
            <p:ph type="title"/>
          </p:nvPr>
        </p:nvSpPr>
        <p:spPr>
          <a:xfrm>
            <a:off x="1069848" y="484632"/>
            <a:ext cx="10058400" cy="1609344"/>
          </a:xfrm>
        </p:spPr>
        <p:txBody>
          <a:bodyPr>
            <a:normAutofit/>
          </a:bodyPr>
          <a:lstStyle/>
          <a:p>
            <a:r>
              <a:rPr lang="en-US"/>
              <a:t>objective</a:t>
            </a:r>
            <a:endParaRPr lang="en-US" dirty="0"/>
          </a:p>
        </p:txBody>
      </p:sp>
      <p:sp>
        <p:nvSpPr>
          <p:cNvPr id="43" name="Rectangle 2">
            <a:extLst>
              <a:ext uri="{FF2B5EF4-FFF2-40B4-BE49-F238E27FC236}">
                <a16:creationId xmlns:a16="http://schemas.microsoft.com/office/drawing/2014/main" id="{DD4FE562-7127-63A8-2A74-908D756E397F}"/>
              </a:ext>
            </a:extLst>
          </p:cNvPr>
          <p:cNvSpPr>
            <a:spLocks noGrp="1" noChangeArrowheads="1"/>
          </p:cNvSpPr>
          <p:nvPr>
            <p:ph idx="1"/>
          </p:nvPr>
        </p:nvSpPr>
        <p:spPr bwMode="auto">
          <a:xfrm>
            <a:off x="1069848" y="2320412"/>
            <a:ext cx="10058400" cy="38517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 identify the key factors that influence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examine the relationship between employee training and KPI achievement.</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analyze the impact of demographic factors (such as age, education, and tenure) on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compare performance levels across different departments within the organization.</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assess how recruitment channels are related to employee performance.</a:t>
            </a:r>
          </a:p>
          <a:p>
            <a:pPr marL="0" marR="0" lvl="0" indent="0" defTabSz="914400" rtl="0" eaLnBrk="0" fontAlgn="base" latinLnBrk="0" hangingPunct="0">
              <a:spcBef>
                <a:spcPct val="0"/>
              </a:spcBef>
              <a:spcAft>
                <a:spcPts val="600"/>
              </a:spcAft>
              <a:buClrTx/>
              <a:buSzTx/>
              <a:buFontTx/>
              <a:buChar char="•"/>
              <a:tabLst/>
            </a:pPr>
            <a:r>
              <a:rPr lang="en-US" altLang="en-US" b="1" dirty="0">
                <a:latin typeface="Arial" panose="020B0604020202020204" pitchFamily="34" charset="0"/>
              </a:rPr>
              <a:t> </a:t>
            </a:r>
            <a:r>
              <a:rPr kumimoji="0" lang="en-US" altLang="en-US" b="1" i="0" u="none" strike="noStrike" cap="none" normalizeH="0" baseline="0" dirty="0">
                <a:ln>
                  <a:noFill/>
                </a:ln>
                <a:effectLst/>
                <a:latin typeface="Arial" panose="020B0604020202020204" pitchFamily="34" charset="0"/>
              </a:rPr>
              <a:t>evaluate the overall distribution of KPI achievement among employees.</a:t>
            </a:r>
          </a:p>
        </p:txBody>
      </p:sp>
      <p:sp>
        <p:nvSpPr>
          <p:cNvPr id="51" name="Oval 5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3" name="Oval 5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1581149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
  <TotalTime>8596</TotalTime>
  <Words>587</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Adobe Caslon Pro Bold</vt:lpstr>
      <vt:lpstr>Arial</vt:lpstr>
      <vt:lpstr>Calibri</vt:lpstr>
      <vt:lpstr>Rockwell</vt:lpstr>
      <vt:lpstr>Rockwell Condensed</vt:lpstr>
      <vt:lpstr>Rockwell Extra Bold</vt:lpstr>
      <vt:lpstr>Wingdings</vt:lpstr>
      <vt:lpstr>Wood Type</vt:lpstr>
      <vt:lpstr>Employee’s Performance for HR Analytics </vt:lpstr>
      <vt:lpstr> Introduction</vt:lpstr>
      <vt:lpstr> Problem Statement</vt:lpstr>
      <vt:lpstr>My Role</vt:lpstr>
      <vt:lpstr>Dataset Overview</vt:lpstr>
      <vt:lpstr>EDA INSIGHTS</vt:lpstr>
      <vt:lpstr>Key Performance Indicators (KPIs):</vt:lpstr>
      <vt:lpstr>Goals</vt:lpstr>
      <vt:lpstr>objective</vt:lpstr>
      <vt:lpstr>KPI Success by Previous Year Rating</vt:lpstr>
      <vt:lpstr>KPI Success by Training Score Category</vt:lpstr>
      <vt:lpstr>KPI Success by Awards Won</vt:lpstr>
      <vt:lpstr>KPI Success by Age Category</vt:lpstr>
      <vt:lpstr>KPI Success by Education Level</vt:lpstr>
      <vt:lpstr>KPI Success by Length of Service Category</vt:lpstr>
      <vt:lpstr>Audience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 b</dc:creator>
  <cp:lastModifiedBy>isa b</cp:lastModifiedBy>
  <cp:revision>11</cp:revision>
  <dcterms:created xsi:type="dcterms:W3CDTF">2025-08-31T12:47:05Z</dcterms:created>
  <dcterms:modified xsi:type="dcterms:W3CDTF">2025-09-30T12:45:50Z</dcterms:modified>
</cp:coreProperties>
</file>