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68" r:id="rId4"/>
    <p:sldId id="259" r:id="rId5"/>
    <p:sldId id="260" r:id="rId6"/>
    <p:sldId id="265" r:id="rId7"/>
    <p:sldId id="272" r:id="rId8"/>
    <p:sldId id="273" r:id="rId9"/>
    <p:sldId id="275" r:id="rId10"/>
    <p:sldId id="276" r:id="rId11"/>
    <p:sldId id="274" r:id="rId12"/>
    <p:sldId id="262" r:id="rId13"/>
    <p:sldId id="267" r:id="rId14"/>
    <p:sldId id="270" r:id="rId15"/>
    <p:sldId id="263"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D1EADE-8E88-4C7C-8AC5-FB148DE4940E}" type="datetime1">
              <a:rPr lang="en-US" smtClean="0"/>
              <a:t>9/29/2025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7E7843D-FF13-4365-9478-9625B70A2705}" type="slidenum">
              <a:rPr lang="en-US" smtClean="0"/>
              <a:t>‹#›</a:t>
            </a:fld>
            <a:endParaRPr lang="en-US"/>
          </a:p>
        </p:txBody>
      </p:sp>
    </p:spTree>
    <p:extLst>
      <p:ext uri="{BB962C8B-B14F-4D97-AF65-F5344CB8AC3E}">
        <p14:creationId xmlns:p14="http://schemas.microsoft.com/office/powerpoint/2010/main" val="793239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C8B9C-477D-492A-96AD-1FC2CC997A73}" type="datetime1">
              <a:rPr lang="en-US" smtClean="0"/>
              <a:t>9/29/2025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91599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3AED5-E26D-4E29-B1B3-7847B6779594}" type="datetime1">
              <a:rPr lang="en-US" smtClean="0"/>
              <a:t>9/29/2025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0031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B6794-849E-4626-908B-D15793550EFB}" type="datetime1">
              <a:rPr lang="en-US" smtClean="0"/>
              <a:t>9/29/2025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20421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3DB64E7-5594-42A3-ADBF-E95A7ACEAD64}" type="datetime1">
              <a:rPr lang="en-US" smtClean="0"/>
              <a:t>9/29/2025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7E7843D-FF13-4365-9478-9625B70A2705}" type="slidenum">
              <a:rPr lang="en-US" smtClean="0"/>
              <a:t>‹#›</a:t>
            </a:fld>
            <a:endParaRPr lang="en-US"/>
          </a:p>
        </p:txBody>
      </p:sp>
    </p:spTree>
    <p:extLst>
      <p:ext uri="{BB962C8B-B14F-4D97-AF65-F5344CB8AC3E}">
        <p14:creationId xmlns:p14="http://schemas.microsoft.com/office/powerpoint/2010/main" val="616668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462B0B-D248-4FFB-8695-AD7FA4B1284A}" type="datetime1">
              <a:rPr lang="en-US" smtClean="0"/>
              <a:t>9/29/2025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3388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378EFB-9159-4510-B73F-4F0409ADE937}" type="datetime1">
              <a:rPr lang="en-US" smtClean="0"/>
              <a:t>9/29/2025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8383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BC9412-2452-4BED-A324-9D8C115361AD}" type="datetime1">
              <a:rPr lang="en-US" smtClean="0"/>
              <a:t>9/29/2025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90179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18F62-D251-40E8-A23C-F4CFE9FEAB41}" type="datetime1">
              <a:rPr lang="en-US" smtClean="0"/>
              <a:t>9/29/2025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3606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F76144-149E-4874-93A5-554A0357CF82}" type="datetime1">
              <a:rPr lang="en-US" smtClean="0"/>
              <a:t>9/29/2025</a:t>
            </a:fld>
            <a:endParaRPr lang="en-US"/>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8590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BA65D8-0540-4835-AE5C-25D29DBA01BE}" type="datetime1">
              <a:rPr lang="en-US" smtClean="0"/>
              <a:t>9/29/2025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50188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31BA835-12AC-4E8F-955A-EA3F4DE2791F}" type="datetime1">
              <a:rPr lang="en-US" smtClean="0"/>
              <a:t>9/29/2025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7E7843D-FF13-4365-9478-9625B70A2705}" type="slidenum">
              <a:rPr lang="en-US" smtClean="0"/>
              <a:t>‹#›</a:t>
            </a:fld>
            <a:endParaRPr lang="en-US"/>
          </a:p>
        </p:txBody>
      </p:sp>
    </p:spTree>
    <p:extLst>
      <p:ext uri="{BB962C8B-B14F-4D97-AF65-F5344CB8AC3E}">
        <p14:creationId xmlns:p14="http://schemas.microsoft.com/office/powerpoint/2010/main" val="167923306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hite structure">
            <a:extLst>
              <a:ext uri="{FF2B5EF4-FFF2-40B4-BE49-F238E27FC236}">
                <a16:creationId xmlns:a16="http://schemas.microsoft.com/office/drawing/2014/main" id="{7E3C9239-EE76-917B-811F-B44BE4295A24}"/>
              </a:ext>
            </a:extLst>
          </p:cNvPr>
          <p:cNvPicPr>
            <a:picLocks noChangeAspect="1"/>
          </p:cNvPicPr>
          <p:nvPr/>
        </p:nvPicPr>
        <p:blipFill>
          <a:blip r:embed="rId2"/>
          <a:srcRect r="-2" b="24259"/>
          <a:stretch>
            <a:fillRect/>
          </a:stretch>
        </p:blipFill>
        <p:spPr>
          <a:xfrm>
            <a:off x="-1" y="10"/>
            <a:ext cx="12191999" cy="6857990"/>
          </a:xfrm>
          <a:prstGeom prst="rect">
            <a:avLst/>
          </a:prstGeom>
        </p:spPr>
      </p:pic>
      <p:sp>
        <p:nvSpPr>
          <p:cNvPr id="24" name="Rectangle 23">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43A8C3C-8925-0529-D748-AD7A368BE0D9}"/>
              </a:ext>
            </a:extLst>
          </p:cNvPr>
          <p:cNvSpPr>
            <a:spLocks noGrp="1"/>
          </p:cNvSpPr>
          <p:nvPr>
            <p:ph type="ctrTitle"/>
          </p:nvPr>
        </p:nvSpPr>
        <p:spPr>
          <a:xfrm>
            <a:off x="1173480" y="4277802"/>
            <a:ext cx="6022449" cy="1622451"/>
          </a:xfrm>
        </p:spPr>
        <p:txBody>
          <a:bodyPr>
            <a:normAutofit/>
          </a:bodyPr>
          <a:lstStyle/>
          <a:p>
            <a:pPr algn="r"/>
            <a:r>
              <a:rPr lang="en-US" sz="3800" b="1"/>
              <a:t>Employee’s Performance for HR Analytics</a:t>
            </a:r>
            <a:br>
              <a:rPr lang="en-US" sz="3800" b="1"/>
            </a:br>
            <a:endParaRPr lang="en-US" sz="3800"/>
          </a:p>
        </p:txBody>
      </p:sp>
      <p:sp>
        <p:nvSpPr>
          <p:cNvPr id="3" name="Subtitle 2">
            <a:extLst>
              <a:ext uri="{FF2B5EF4-FFF2-40B4-BE49-F238E27FC236}">
                <a16:creationId xmlns:a16="http://schemas.microsoft.com/office/drawing/2014/main" id="{87AD72F9-5D87-5397-1F1B-FD07EC0551F3}"/>
              </a:ext>
            </a:extLst>
          </p:cNvPr>
          <p:cNvSpPr>
            <a:spLocks noGrp="1"/>
          </p:cNvSpPr>
          <p:nvPr>
            <p:ph type="subTitle" idx="1"/>
          </p:nvPr>
        </p:nvSpPr>
        <p:spPr>
          <a:xfrm>
            <a:off x="7534654" y="4190337"/>
            <a:ext cx="3483865" cy="1709917"/>
          </a:xfrm>
        </p:spPr>
        <p:txBody>
          <a:bodyPr anchor="ctr">
            <a:normAutofit/>
          </a:bodyPr>
          <a:lstStyle/>
          <a:p>
            <a:r>
              <a:rPr lang="en-US"/>
              <a:t>DONE BY: Isa Abdulla</a:t>
            </a:r>
          </a:p>
          <a:p>
            <a:r>
              <a:rPr lang="en-US"/>
              <a:t> </a:t>
            </a:r>
          </a:p>
        </p:txBody>
      </p:sp>
      <p:sp>
        <p:nvSpPr>
          <p:cNvPr id="26" name="Rectangle 25">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62889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B4DDC33-B84C-D265-2681-1C02B3B0CD56}"/>
              </a:ext>
            </a:extLst>
          </p:cNvPr>
          <p:cNvPicPr>
            <a:picLocks noGrp="1" noChangeAspect="1"/>
          </p:cNvPicPr>
          <p:nvPr>
            <p:ph idx="1"/>
          </p:nvPr>
        </p:nvPicPr>
        <p:blipFill>
          <a:blip r:embed="rId2"/>
          <a:stretch>
            <a:fillRect/>
          </a:stretch>
        </p:blipFill>
        <p:spPr>
          <a:xfrm>
            <a:off x="804041" y="685800"/>
            <a:ext cx="6763407" cy="4832131"/>
          </a:xfrm>
          <a:prstGeom prst="rect">
            <a:avLst/>
          </a:prstGeom>
        </p:spPr>
      </p:pic>
      <p:sp>
        <p:nvSpPr>
          <p:cNvPr id="4" name="Text Placeholder 3">
            <a:extLst>
              <a:ext uri="{FF2B5EF4-FFF2-40B4-BE49-F238E27FC236}">
                <a16:creationId xmlns:a16="http://schemas.microsoft.com/office/drawing/2014/main" id="{66AA75DC-E887-E101-F41E-0D4B29F93228}"/>
              </a:ext>
            </a:extLst>
          </p:cNvPr>
          <p:cNvSpPr>
            <a:spLocks noGrp="1"/>
          </p:cNvSpPr>
          <p:nvPr>
            <p:ph type="body" sz="half" idx="2"/>
          </p:nvPr>
        </p:nvSpPr>
        <p:spPr>
          <a:xfrm>
            <a:off x="8549640" y="1213945"/>
            <a:ext cx="3200400" cy="4501055"/>
          </a:xfrm>
        </p:spPr>
        <p:txBody>
          <a:bodyPr>
            <a:normAutofit/>
          </a:bodyPr>
          <a:lstStyle/>
          <a:p>
            <a:r>
              <a:rPr lang="en-US" sz="2000" dirty="0"/>
              <a:t>Very few employees (~2%) received awards, but those who did had a strong correlation with KPI success.</a:t>
            </a:r>
          </a:p>
          <a:p>
            <a:r>
              <a:rPr lang="en-US" sz="2000" dirty="0"/>
              <a:t>compares KPI achievement for employees with and without awards. We can clearly see that those who received awards had a much higher KPI success rate.</a:t>
            </a:r>
          </a:p>
        </p:txBody>
      </p:sp>
    </p:spTree>
    <p:extLst>
      <p:ext uri="{BB962C8B-B14F-4D97-AF65-F5344CB8AC3E}">
        <p14:creationId xmlns:p14="http://schemas.microsoft.com/office/powerpoint/2010/main" val="423611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471FECD-096D-9E5A-79AD-59484F354BBB}"/>
              </a:ext>
            </a:extLst>
          </p:cNvPr>
          <p:cNvPicPr>
            <a:picLocks noGrp="1" noChangeAspect="1"/>
          </p:cNvPicPr>
          <p:nvPr>
            <p:ph idx="1"/>
          </p:nvPr>
        </p:nvPicPr>
        <p:blipFill>
          <a:blip r:embed="rId2"/>
          <a:stretch>
            <a:fillRect/>
          </a:stretch>
        </p:blipFill>
        <p:spPr>
          <a:xfrm>
            <a:off x="788276" y="685800"/>
            <a:ext cx="5958955" cy="4729472"/>
          </a:xfrm>
          <a:prstGeom prst="rect">
            <a:avLst/>
          </a:prstGeom>
        </p:spPr>
      </p:pic>
      <p:sp>
        <p:nvSpPr>
          <p:cNvPr id="4" name="Text Placeholder 3">
            <a:extLst>
              <a:ext uri="{FF2B5EF4-FFF2-40B4-BE49-F238E27FC236}">
                <a16:creationId xmlns:a16="http://schemas.microsoft.com/office/drawing/2014/main" id="{2C877F43-26DB-3F69-C706-4FCAD9F42CFE}"/>
              </a:ext>
            </a:extLst>
          </p:cNvPr>
          <p:cNvSpPr>
            <a:spLocks noGrp="1"/>
          </p:cNvSpPr>
          <p:nvPr>
            <p:ph type="body" sz="half" idx="2"/>
          </p:nvPr>
        </p:nvSpPr>
        <p:spPr>
          <a:xfrm>
            <a:off x="8549640" y="985528"/>
            <a:ext cx="3200400" cy="4729472"/>
          </a:xfrm>
        </p:spPr>
        <p:txBody>
          <a:bodyPr>
            <a:normAutofit/>
          </a:bodyPr>
          <a:lstStyle/>
          <a:p>
            <a:r>
              <a:rPr lang="en-US" sz="2000" dirty="0"/>
              <a:t> The </a:t>
            </a:r>
            <a:r>
              <a:rPr lang="en-US" sz="2000" b="1" dirty="0"/>
              <a:t>“other” channel</a:t>
            </a:r>
            <a:r>
              <a:rPr lang="en-US" sz="2000" dirty="0"/>
              <a:t> accounts for most hires, while referrals are the least used.</a:t>
            </a:r>
          </a:p>
          <a:p>
            <a:pPr latinLnBrk="1"/>
            <a:r>
              <a:rPr lang="en-US" sz="2000" dirty="0"/>
              <a:t>Recruitment channel: other  55.99%</a:t>
            </a:r>
          </a:p>
          <a:p>
            <a:pPr latinLnBrk="1"/>
            <a:r>
              <a:rPr lang="en-US" sz="2000" dirty="0"/>
              <a:t>Recruitment channel: sourcing  42.19%</a:t>
            </a:r>
          </a:p>
          <a:p>
            <a:pPr latinLnBrk="1"/>
            <a:r>
              <a:rPr lang="en-US" sz="2000" dirty="0"/>
              <a:t>Recruitment channel: referred   1.82%</a:t>
            </a:r>
          </a:p>
        </p:txBody>
      </p:sp>
    </p:spTree>
    <p:extLst>
      <p:ext uri="{BB962C8B-B14F-4D97-AF65-F5344CB8AC3E}">
        <p14:creationId xmlns:p14="http://schemas.microsoft.com/office/powerpoint/2010/main" val="3915996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Rectangle 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3CBF01E-BE00-7B26-6084-4731758BFBFC}"/>
              </a:ext>
            </a:extLst>
          </p:cNvPr>
          <p:cNvSpPr>
            <a:spLocks noGrp="1"/>
          </p:cNvSpPr>
          <p:nvPr>
            <p:ph type="title"/>
          </p:nvPr>
        </p:nvSpPr>
        <p:spPr>
          <a:xfrm>
            <a:off x="1069848" y="484632"/>
            <a:ext cx="10058400" cy="1609344"/>
          </a:xfrm>
        </p:spPr>
        <p:txBody>
          <a:bodyPr>
            <a:normAutofit/>
          </a:bodyPr>
          <a:lstStyle/>
          <a:p>
            <a:r>
              <a:rPr lang="en-US" dirty="0"/>
              <a:t>Goals</a:t>
            </a:r>
          </a:p>
        </p:txBody>
      </p:sp>
      <p:sp>
        <p:nvSpPr>
          <p:cNvPr id="4" name="Rectangle 1">
            <a:extLst>
              <a:ext uri="{FF2B5EF4-FFF2-40B4-BE49-F238E27FC236}">
                <a16:creationId xmlns:a16="http://schemas.microsoft.com/office/drawing/2014/main" id="{B1127C5C-5BD1-BAE5-C07B-DAF58FC4B408}"/>
              </a:ext>
            </a:extLst>
          </p:cNvPr>
          <p:cNvSpPr>
            <a:spLocks noGrp="1" noChangeArrowheads="1"/>
          </p:cNvSpPr>
          <p:nvPr>
            <p:ph idx="1"/>
          </p:nvPr>
        </p:nvSpPr>
        <p:spPr bwMode="auto">
          <a:xfrm>
            <a:off x="1069848" y="2320412"/>
            <a:ext cx="10058400" cy="38517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latin typeface="Arial" panose="020B0604020202020204" pitchFamily="34" charset="0"/>
              </a:rPr>
              <a:t> Identify the </a:t>
            </a:r>
            <a:r>
              <a:rPr kumimoji="0" lang="en-US" altLang="en-US" b="1" i="0" u="none" strike="noStrike" cap="none" normalizeH="0" baseline="0">
                <a:ln>
                  <a:noFill/>
                </a:ln>
                <a:effectLst/>
                <a:latin typeface="Arial" panose="020B0604020202020204" pitchFamily="34" charset="0"/>
              </a:rPr>
              <a:t>key factors</a:t>
            </a:r>
            <a:r>
              <a:rPr kumimoji="0" lang="en-US" altLang="en-US" b="0" i="0" u="none" strike="noStrike" cap="none" normalizeH="0" baseline="0">
                <a:ln>
                  <a:noFill/>
                </a:ln>
                <a:effectLst/>
                <a:latin typeface="Arial" panose="020B0604020202020204" pitchFamily="34" charset="0"/>
              </a:rPr>
              <a:t> that influence employee performance.</a:t>
            </a:r>
          </a:p>
          <a:p>
            <a:pPr marL="0" marR="0" lvl="0" indent="0" defTabSz="914400" rtl="0" eaLnBrk="0" fontAlgn="base" latinLnBrk="0" hangingPunct="0">
              <a:spcBef>
                <a:spcPct val="0"/>
              </a:spcBef>
              <a:spcAft>
                <a:spcPts val="600"/>
              </a:spcAft>
              <a:buClrTx/>
              <a:buSzTx/>
              <a:buNone/>
              <a:tabLst/>
            </a:pPr>
            <a:endParaRPr kumimoji="0" lang="en-US" altLang="en-US"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latin typeface="Arial" panose="020B0604020202020204" pitchFamily="34" charset="0"/>
              </a:rPr>
              <a:t> Provide </a:t>
            </a:r>
            <a:r>
              <a:rPr kumimoji="0" lang="en-US" altLang="en-US" b="1" i="0" u="none" strike="noStrike" cap="none" normalizeH="0" baseline="0">
                <a:ln>
                  <a:noFill/>
                </a:ln>
                <a:effectLst/>
                <a:latin typeface="Arial" panose="020B0604020202020204" pitchFamily="34" charset="0"/>
              </a:rPr>
              <a:t>actionable recommendations</a:t>
            </a:r>
            <a:r>
              <a:rPr kumimoji="0" lang="en-US" altLang="en-US" b="0" i="0" u="none" strike="noStrike" cap="none" normalizeH="0" baseline="0">
                <a:ln>
                  <a:noFill/>
                </a:ln>
                <a:effectLst/>
                <a:latin typeface="Arial" panose="020B0604020202020204" pitchFamily="34" charset="0"/>
              </a:rPr>
              <a:t> for training, recruitment, and retention.</a:t>
            </a:r>
          </a:p>
          <a:p>
            <a:pPr marL="0" marR="0" lvl="0" indent="0" defTabSz="914400" rtl="0" eaLnBrk="0" fontAlgn="base" latinLnBrk="0" hangingPunct="0">
              <a:spcBef>
                <a:spcPct val="0"/>
              </a:spcBef>
              <a:spcAft>
                <a:spcPts val="600"/>
              </a:spcAft>
              <a:buClrTx/>
              <a:buSzTx/>
              <a:buNone/>
              <a:tabLst/>
            </a:pPr>
            <a:endParaRPr kumimoji="0" lang="en-US" altLang="en-US"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latin typeface="Arial" panose="020B0604020202020204" pitchFamily="34" charset="0"/>
              </a:rPr>
              <a:t> Segment employees to highlight </a:t>
            </a:r>
            <a:r>
              <a:rPr kumimoji="0" lang="en-US" altLang="en-US" b="1" i="0" u="none" strike="noStrike" cap="none" normalizeH="0" baseline="0">
                <a:ln>
                  <a:noFill/>
                </a:ln>
                <a:effectLst/>
                <a:latin typeface="Arial" panose="020B0604020202020204" pitchFamily="34" charset="0"/>
              </a:rPr>
              <a:t>high potential talent</a:t>
            </a:r>
            <a:r>
              <a:rPr kumimoji="0" lang="en-US" altLang="en-US" b="0" i="0" u="none" strike="noStrike" cap="none" normalizeH="0" baseline="0">
                <a:ln>
                  <a:noFill/>
                </a:ln>
                <a:effectLst/>
                <a:latin typeface="Arial" panose="020B0604020202020204" pitchFamily="34" charset="0"/>
              </a:rPr>
              <a:t> and those needing support.</a:t>
            </a:r>
          </a:p>
          <a:p>
            <a:pPr marL="0" marR="0" lvl="0" indent="0" defTabSz="914400" rtl="0" eaLnBrk="0" fontAlgn="base" latinLnBrk="0" hangingPunct="0">
              <a:spcBef>
                <a:spcPct val="0"/>
              </a:spcBef>
              <a:spcAft>
                <a:spcPts val="600"/>
              </a:spcAft>
              <a:buClrTx/>
              <a:buSzTx/>
              <a:buNone/>
              <a:tabLst/>
            </a:pPr>
            <a:endParaRPr kumimoji="0" lang="en-US" altLang="en-US"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latin typeface="Arial" panose="020B0604020202020204" pitchFamily="34" charset="0"/>
              </a:rPr>
              <a:t> Deliver a </a:t>
            </a:r>
            <a:r>
              <a:rPr kumimoji="0" lang="en-US" altLang="en-US" b="1" i="0" u="none" strike="noStrike" cap="none" normalizeH="0" baseline="0">
                <a:ln>
                  <a:noFill/>
                </a:ln>
                <a:effectLst/>
                <a:latin typeface="Arial" panose="020B0604020202020204" pitchFamily="34" charset="0"/>
              </a:rPr>
              <a:t>data-driven framework</a:t>
            </a:r>
            <a:r>
              <a:rPr kumimoji="0" lang="en-US" altLang="en-US" b="0" i="0" u="none" strike="noStrike" cap="none" normalizeH="0" baseline="0">
                <a:ln>
                  <a:noFill/>
                </a:ln>
                <a:effectLst/>
                <a:latin typeface="Arial" panose="020B0604020202020204" pitchFamily="34" charset="0"/>
              </a:rPr>
              <a:t> that HR leaders can use to boost engagement and productivity.</a:t>
            </a:r>
          </a:p>
        </p:txBody>
      </p:sp>
      <p:sp>
        <p:nvSpPr>
          <p:cNvPr id="12" name="Oval 1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90396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7" name="Rectangle 4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 name="Rectangle 4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182B207-F804-FB7E-7A22-D579B479AAB6}"/>
              </a:ext>
            </a:extLst>
          </p:cNvPr>
          <p:cNvSpPr>
            <a:spLocks noGrp="1"/>
          </p:cNvSpPr>
          <p:nvPr>
            <p:ph type="title"/>
          </p:nvPr>
        </p:nvSpPr>
        <p:spPr>
          <a:xfrm>
            <a:off x="1069848" y="484632"/>
            <a:ext cx="10058400" cy="1609344"/>
          </a:xfrm>
        </p:spPr>
        <p:txBody>
          <a:bodyPr>
            <a:normAutofit/>
          </a:bodyPr>
          <a:lstStyle/>
          <a:p>
            <a:r>
              <a:rPr lang="en-US"/>
              <a:t>objective</a:t>
            </a:r>
            <a:endParaRPr lang="en-US" dirty="0"/>
          </a:p>
        </p:txBody>
      </p:sp>
      <p:sp>
        <p:nvSpPr>
          <p:cNvPr id="43" name="Rectangle 2">
            <a:extLst>
              <a:ext uri="{FF2B5EF4-FFF2-40B4-BE49-F238E27FC236}">
                <a16:creationId xmlns:a16="http://schemas.microsoft.com/office/drawing/2014/main" id="{DD4FE562-7127-63A8-2A74-908D756E397F}"/>
              </a:ext>
            </a:extLst>
          </p:cNvPr>
          <p:cNvSpPr>
            <a:spLocks noGrp="1" noChangeArrowheads="1"/>
          </p:cNvSpPr>
          <p:nvPr>
            <p:ph idx="1"/>
          </p:nvPr>
        </p:nvSpPr>
        <p:spPr bwMode="auto">
          <a:xfrm>
            <a:off x="1069848" y="2320412"/>
            <a:ext cx="10058400" cy="38517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 identify the key factors that influence employee performance.</a:t>
            </a:r>
          </a:p>
          <a:p>
            <a:pPr marL="0" marR="0" lvl="0" indent="0" defTabSz="914400" rtl="0" eaLnBrk="0" fontAlgn="base" latinLnBrk="0" hangingPunct="0">
              <a:spcBef>
                <a:spcPct val="0"/>
              </a:spcBef>
              <a:spcAft>
                <a:spcPts val="600"/>
              </a:spcAft>
              <a:buClrTx/>
              <a:buSzTx/>
              <a:buFontTx/>
              <a:buChar char="•"/>
              <a:tabLst/>
            </a:pPr>
            <a:r>
              <a:rPr lang="en-US" altLang="en-US" b="1" dirty="0">
                <a:latin typeface="Arial" panose="020B0604020202020204" pitchFamily="34" charset="0"/>
              </a:rPr>
              <a:t> </a:t>
            </a:r>
            <a:r>
              <a:rPr kumimoji="0" lang="en-US" altLang="en-US" b="1" i="0" u="none" strike="noStrike" cap="none" normalizeH="0" baseline="0" dirty="0">
                <a:ln>
                  <a:noFill/>
                </a:ln>
                <a:effectLst/>
                <a:latin typeface="Arial" panose="020B0604020202020204" pitchFamily="34" charset="0"/>
              </a:rPr>
              <a:t>examine the relationship between employee training and KPI achievement.</a:t>
            </a:r>
          </a:p>
          <a:p>
            <a:pPr marL="0" marR="0" lvl="0" indent="0" defTabSz="914400" rtl="0" eaLnBrk="0" fontAlgn="base" latinLnBrk="0" hangingPunct="0">
              <a:spcBef>
                <a:spcPct val="0"/>
              </a:spcBef>
              <a:spcAft>
                <a:spcPts val="600"/>
              </a:spcAft>
              <a:buClrTx/>
              <a:buSzTx/>
              <a:buFontTx/>
              <a:buChar char="•"/>
              <a:tabLst/>
            </a:pPr>
            <a:r>
              <a:rPr lang="en-US" altLang="en-US" b="1" dirty="0">
                <a:latin typeface="Arial" panose="020B0604020202020204" pitchFamily="34" charset="0"/>
              </a:rPr>
              <a:t> </a:t>
            </a:r>
            <a:r>
              <a:rPr kumimoji="0" lang="en-US" altLang="en-US" b="1" i="0" u="none" strike="noStrike" cap="none" normalizeH="0" baseline="0" dirty="0">
                <a:ln>
                  <a:noFill/>
                </a:ln>
                <a:effectLst/>
                <a:latin typeface="Arial" panose="020B0604020202020204" pitchFamily="34" charset="0"/>
              </a:rPr>
              <a:t>analyze the impact of demographic factors (such as age, education, and tenure) on employee performance.</a:t>
            </a:r>
          </a:p>
          <a:p>
            <a:pPr marL="0" marR="0" lvl="0" indent="0" defTabSz="914400" rtl="0" eaLnBrk="0" fontAlgn="base" latinLnBrk="0" hangingPunct="0">
              <a:spcBef>
                <a:spcPct val="0"/>
              </a:spcBef>
              <a:spcAft>
                <a:spcPts val="600"/>
              </a:spcAft>
              <a:buClrTx/>
              <a:buSzTx/>
              <a:buFontTx/>
              <a:buChar char="•"/>
              <a:tabLst/>
            </a:pPr>
            <a:r>
              <a:rPr lang="en-US" altLang="en-US" b="1" dirty="0">
                <a:latin typeface="Arial" panose="020B0604020202020204" pitchFamily="34" charset="0"/>
              </a:rPr>
              <a:t> </a:t>
            </a:r>
            <a:r>
              <a:rPr kumimoji="0" lang="en-US" altLang="en-US" b="1" i="0" u="none" strike="noStrike" cap="none" normalizeH="0" baseline="0" dirty="0">
                <a:ln>
                  <a:noFill/>
                </a:ln>
                <a:effectLst/>
                <a:latin typeface="Arial" panose="020B0604020202020204" pitchFamily="34" charset="0"/>
              </a:rPr>
              <a:t>compare performance levels across different departments within the organization.</a:t>
            </a:r>
          </a:p>
          <a:p>
            <a:pPr marL="0" marR="0" lvl="0" indent="0" defTabSz="914400" rtl="0" eaLnBrk="0" fontAlgn="base" latinLnBrk="0" hangingPunct="0">
              <a:spcBef>
                <a:spcPct val="0"/>
              </a:spcBef>
              <a:spcAft>
                <a:spcPts val="600"/>
              </a:spcAft>
              <a:buClrTx/>
              <a:buSzTx/>
              <a:buFontTx/>
              <a:buChar char="•"/>
              <a:tabLst/>
            </a:pPr>
            <a:r>
              <a:rPr lang="en-US" altLang="en-US" b="1" dirty="0">
                <a:latin typeface="Arial" panose="020B0604020202020204" pitchFamily="34" charset="0"/>
              </a:rPr>
              <a:t> </a:t>
            </a:r>
            <a:r>
              <a:rPr kumimoji="0" lang="en-US" altLang="en-US" b="1" i="0" u="none" strike="noStrike" cap="none" normalizeH="0" baseline="0" dirty="0">
                <a:ln>
                  <a:noFill/>
                </a:ln>
                <a:effectLst/>
                <a:latin typeface="Arial" panose="020B0604020202020204" pitchFamily="34" charset="0"/>
              </a:rPr>
              <a:t>assess how recruitment channels are related to employee performance.</a:t>
            </a:r>
          </a:p>
          <a:p>
            <a:pPr marL="0" marR="0" lvl="0" indent="0" defTabSz="914400" rtl="0" eaLnBrk="0" fontAlgn="base" latinLnBrk="0" hangingPunct="0">
              <a:spcBef>
                <a:spcPct val="0"/>
              </a:spcBef>
              <a:spcAft>
                <a:spcPts val="600"/>
              </a:spcAft>
              <a:buClrTx/>
              <a:buSzTx/>
              <a:buFontTx/>
              <a:buChar char="•"/>
              <a:tabLst/>
            </a:pPr>
            <a:r>
              <a:rPr lang="en-US" altLang="en-US" b="1" dirty="0">
                <a:latin typeface="Arial" panose="020B0604020202020204" pitchFamily="34" charset="0"/>
              </a:rPr>
              <a:t> </a:t>
            </a:r>
            <a:r>
              <a:rPr kumimoji="0" lang="en-US" altLang="en-US" b="1" i="0" u="none" strike="noStrike" cap="none" normalizeH="0" baseline="0" dirty="0">
                <a:ln>
                  <a:noFill/>
                </a:ln>
                <a:effectLst/>
                <a:latin typeface="Arial" panose="020B0604020202020204" pitchFamily="34" charset="0"/>
              </a:rPr>
              <a:t>evaluate the overall distribution of KPI achievement among employees.</a:t>
            </a:r>
          </a:p>
        </p:txBody>
      </p:sp>
      <p:sp>
        <p:nvSpPr>
          <p:cNvPr id="51" name="Oval 5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3" name="Oval 5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158114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0B8A8B-56E2-FF0F-5DE5-E9E23328B25E}"/>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Rectangle 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3509F45-D9E5-648B-27EF-F8EFE4B5C0F8}"/>
              </a:ext>
            </a:extLst>
          </p:cNvPr>
          <p:cNvSpPr>
            <a:spLocks noGrp="1"/>
          </p:cNvSpPr>
          <p:nvPr>
            <p:ph type="title"/>
          </p:nvPr>
        </p:nvSpPr>
        <p:spPr>
          <a:xfrm>
            <a:off x="1069848" y="484632"/>
            <a:ext cx="10058400" cy="1609344"/>
          </a:xfrm>
        </p:spPr>
        <p:txBody>
          <a:bodyPr>
            <a:normAutofit/>
          </a:bodyPr>
          <a:lstStyle/>
          <a:p>
            <a:r>
              <a:rPr lang="en-US" dirty="0"/>
              <a:t>Questions</a:t>
            </a:r>
          </a:p>
        </p:txBody>
      </p:sp>
      <p:sp>
        <p:nvSpPr>
          <p:cNvPr id="3" name="Content Placeholder 2">
            <a:extLst>
              <a:ext uri="{FF2B5EF4-FFF2-40B4-BE49-F238E27FC236}">
                <a16:creationId xmlns:a16="http://schemas.microsoft.com/office/drawing/2014/main" id="{953F5231-6B87-53F6-5525-17ED66E9FF29}"/>
              </a:ext>
            </a:extLst>
          </p:cNvPr>
          <p:cNvSpPr>
            <a:spLocks noGrp="1"/>
          </p:cNvSpPr>
          <p:nvPr>
            <p:ph idx="1"/>
          </p:nvPr>
        </p:nvSpPr>
        <p:spPr>
          <a:xfrm>
            <a:off x="1069848" y="2320412"/>
            <a:ext cx="10058400" cy="3851787"/>
          </a:xfrm>
        </p:spPr>
        <p:txBody>
          <a:bodyPr>
            <a:normAutofit/>
          </a:bodyPr>
          <a:lstStyle/>
          <a:p>
            <a:r>
              <a:rPr lang="en-US" dirty="0"/>
              <a:t>What are the key factors that influence employee performance?</a:t>
            </a:r>
          </a:p>
          <a:p>
            <a:r>
              <a:rPr lang="en-US" dirty="0"/>
              <a:t>How does training relate to KPI achievement?</a:t>
            </a:r>
          </a:p>
          <a:p>
            <a:r>
              <a:rPr lang="en-US" dirty="0"/>
              <a:t>Do demographics such as age, education, and tenure impact performance?</a:t>
            </a:r>
          </a:p>
          <a:p>
            <a:r>
              <a:rPr lang="en-US" dirty="0"/>
              <a:t>Which departments show higher performance levels?</a:t>
            </a:r>
          </a:p>
          <a:p>
            <a:r>
              <a:rPr lang="en-US" dirty="0"/>
              <a:t>How do recruitment channels relate to performance?</a:t>
            </a:r>
          </a:p>
          <a:p>
            <a:r>
              <a:rPr lang="en-US" dirty="0"/>
              <a:t>What does the overall KPI achievement distribution look like? </a:t>
            </a:r>
          </a:p>
        </p:txBody>
      </p:sp>
      <p:sp>
        <p:nvSpPr>
          <p:cNvPr id="11" name="Oval 1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130985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Rectangle 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CEF5C06-A957-5E3B-B59C-2BF480E8D8AA}"/>
              </a:ext>
            </a:extLst>
          </p:cNvPr>
          <p:cNvSpPr>
            <a:spLocks noGrp="1"/>
          </p:cNvSpPr>
          <p:nvPr>
            <p:ph type="title"/>
          </p:nvPr>
        </p:nvSpPr>
        <p:spPr>
          <a:xfrm>
            <a:off x="1069848" y="484632"/>
            <a:ext cx="10058400" cy="1609344"/>
          </a:xfrm>
        </p:spPr>
        <p:txBody>
          <a:bodyPr>
            <a:normAutofit/>
          </a:bodyPr>
          <a:lstStyle/>
          <a:p>
            <a:r>
              <a:rPr lang="en-US" dirty="0"/>
              <a:t>Audience</a:t>
            </a:r>
          </a:p>
        </p:txBody>
      </p:sp>
      <p:sp>
        <p:nvSpPr>
          <p:cNvPr id="3" name="Content Placeholder 2">
            <a:extLst>
              <a:ext uri="{FF2B5EF4-FFF2-40B4-BE49-F238E27FC236}">
                <a16:creationId xmlns:a16="http://schemas.microsoft.com/office/drawing/2014/main" id="{C106C524-A114-6F7C-E349-87360057C81B}"/>
              </a:ext>
            </a:extLst>
          </p:cNvPr>
          <p:cNvSpPr>
            <a:spLocks noGrp="1"/>
          </p:cNvSpPr>
          <p:nvPr>
            <p:ph idx="1"/>
          </p:nvPr>
        </p:nvSpPr>
        <p:spPr>
          <a:xfrm>
            <a:off x="1069848" y="2320412"/>
            <a:ext cx="10058400" cy="3851787"/>
          </a:xfrm>
        </p:spPr>
        <p:txBody>
          <a:bodyPr>
            <a:normAutofit/>
          </a:bodyPr>
          <a:lstStyle/>
          <a:p>
            <a:r>
              <a:rPr lang="en-US" dirty="0"/>
              <a:t> </a:t>
            </a:r>
            <a:r>
              <a:rPr lang="en-US">
                <a:latin typeface="Adobe Caslon Pro Bold" panose="0205070206050A020403" pitchFamily="18" charset="0"/>
              </a:rPr>
              <a:t>HR leaders </a:t>
            </a:r>
          </a:p>
          <a:p>
            <a:r>
              <a:rPr lang="en-US">
                <a:latin typeface="Adobe Caslon Pro Bold" panose="0205070206050A020403" pitchFamily="18" charset="0"/>
              </a:rPr>
              <a:t> Managers </a:t>
            </a:r>
          </a:p>
          <a:p>
            <a:r>
              <a:rPr lang="en-US">
                <a:latin typeface="Adobe Caslon Pro Bold" panose="0205070206050A020403" pitchFamily="18" charset="0"/>
              </a:rPr>
              <a:t> Executives</a:t>
            </a:r>
          </a:p>
          <a:p>
            <a:r>
              <a:rPr lang="en-US">
                <a:latin typeface="Adobe Caslon Pro Bold" panose="0205070206050A020403" pitchFamily="18" charset="0"/>
              </a:rPr>
              <a:t>Business leaders</a:t>
            </a:r>
          </a:p>
          <a:p>
            <a:r>
              <a:rPr lang="en-US">
                <a:latin typeface="Adobe Caslon Pro Bold" panose="0205070206050A020403" pitchFamily="18" charset="0"/>
              </a:rPr>
              <a:t>Organizational decision-makers</a:t>
            </a:r>
          </a:p>
        </p:txBody>
      </p:sp>
      <p:sp>
        <p:nvSpPr>
          <p:cNvPr id="11" name="Oval 1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02892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Rectangle 4">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Rectangle 5">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8" name="Group 7">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0" name="Oval 9">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12" name="Oval 11">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useBgFill="1">
        <p:nvSpPr>
          <p:cNvPr id="16" name="Rectangle 15">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3B1B1E2-AC44-D902-8782-0F74169CF768}"/>
              </a:ext>
            </a:extLst>
          </p:cNvPr>
          <p:cNvSpPr>
            <a:spLocks noGrp="1"/>
          </p:cNvSpPr>
          <p:nvPr>
            <p:ph type="title"/>
          </p:nvPr>
        </p:nvSpPr>
        <p:spPr>
          <a:xfrm>
            <a:off x="1051560" y="643468"/>
            <a:ext cx="9966960" cy="3592432"/>
          </a:xfrm>
        </p:spPr>
        <p:txBody>
          <a:bodyPr vert="horz" lIns="91440" tIns="45720" rIns="91440" bIns="45720" rtlCol="0" anchor="ctr">
            <a:normAutofit/>
          </a:bodyPr>
          <a:lstStyle/>
          <a:p>
            <a:pPr>
              <a:lnSpc>
                <a:spcPct val="80000"/>
              </a:lnSpc>
            </a:pPr>
            <a:r>
              <a:rPr lang="en-US" sz="9600">
                <a:blipFill dpi="0" rotWithShape="1">
                  <a:blip r:embed="rId4"/>
                  <a:srcRect/>
                  <a:tile tx="6350" ty="-127000" sx="65000" sy="64000" flip="none" algn="tl"/>
                </a:blipFill>
              </a:rPr>
              <a:t>THANK YOU</a:t>
            </a:r>
            <a:endParaRPr lang="en-US" sz="9600" dirty="0">
              <a:blipFill dpi="0" rotWithShape="1">
                <a:blip r:embed="rId4"/>
                <a:srcRect/>
                <a:tile tx="6350" ty="-127000" sx="65000" sy="64000" flip="none" algn="tl"/>
              </a:blipFill>
            </a:endParaRPr>
          </a:p>
        </p:txBody>
      </p:sp>
      <p:sp>
        <p:nvSpPr>
          <p:cNvPr id="18" name="Rectangle 17">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4" name="Oval 23">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322112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Rectangle 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245C16F-1DA7-C48B-CFED-B706BDF8951F}"/>
              </a:ext>
            </a:extLst>
          </p:cNvPr>
          <p:cNvSpPr>
            <a:spLocks noGrp="1"/>
          </p:cNvSpPr>
          <p:nvPr>
            <p:ph type="title"/>
          </p:nvPr>
        </p:nvSpPr>
        <p:spPr>
          <a:xfrm>
            <a:off x="1069848" y="484632"/>
            <a:ext cx="10058400" cy="1609344"/>
          </a:xfrm>
        </p:spPr>
        <p:txBody>
          <a:bodyPr>
            <a:normAutofit/>
          </a:bodyPr>
          <a:lstStyle/>
          <a:p>
            <a:r>
              <a:rPr lang="en-US" dirty="0"/>
              <a:t> Introduction</a:t>
            </a:r>
          </a:p>
        </p:txBody>
      </p:sp>
      <p:sp>
        <p:nvSpPr>
          <p:cNvPr id="3" name="Content Placeholder 2">
            <a:extLst>
              <a:ext uri="{FF2B5EF4-FFF2-40B4-BE49-F238E27FC236}">
                <a16:creationId xmlns:a16="http://schemas.microsoft.com/office/drawing/2014/main" id="{ACFF090A-22DB-2A20-7B37-DEBA3E3D7AEF}"/>
              </a:ext>
            </a:extLst>
          </p:cNvPr>
          <p:cNvSpPr>
            <a:spLocks noGrp="1"/>
          </p:cNvSpPr>
          <p:nvPr>
            <p:ph idx="1"/>
          </p:nvPr>
        </p:nvSpPr>
        <p:spPr>
          <a:xfrm>
            <a:off x="1069848" y="2320412"/>
            <a:ext cx="10058400" cy="3851787"/>
          </a:xfrm>
        </p:spPr>
        <p:txBody>
          <a:bodyPr>
            <a:normAutofit/>
          </a:bodyPr>
          <a:lstStyle/>
          <a:p>
            <a:r>
              <a:rPr lang="en-US" dirty="0"/>
              <a:t> Employee performance is key to a company’s success. However, many companies struggle to understand what helps employees perform well. Using HR analytics, businesses can make better decisions based on data instead of guesses.</a:t>
            </a:r>
          </a:p>
        </p:txBody>
      </p:sp>
      <p:sp>
        <p:nvSpPr>
          <p:cNvPr id="11" name="Oval 1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129362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Rectangle 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298F1FE-3D75-AA82-419E-D5AD35CB2645}"/>
              </a:ext>
            </a:extLst>
          </p:cNvPr>
          <p:cNvSpPr>
            <a:spLocks noGrp="1"/>
          </p:cNvSpPr>
          <p:nvPr>
            <p:ph type="title"/>
          </p:nvPr>
        </p:nvSpPr>
        <p:spPr>
          <a:xfrm>
            <a:off x="1069848" y="484632"/>
            <a:ext cx="10058400" cy="1609344"/>
          </a:xfrm>
        </p:spPr>
        <p:txBody>
          <a:bodyPr>
            <a:normAutofit/>
          </a:bodyPr>
          <a:lstStyle/>
          <a:p>
            <a:r>
              <a:rPr lang="en-US" dirty="0"/>
              <a:t> Problem Statement</a:t>
            </a:r>
          </a:p>
        </p:txBody>
      </p:sp>
      <p:sp>
        <p:nvSpPr>
          <p:cNvPr id="3" name="Content Placeholder 2">
            <a:extLst>
              <a:ext uri="{FF2B5EF4-FFF2-40B4-BE49-F238E27FC236}">
                <a16:creationId xmlns:a16="http://schemas.microsoft.com/office/drawing/2014/main" id="{645208A4-9B34-ED49-ED11-430EF3FDB1B6}"/>
              </a:ext>
            </a:extLst>
          </p:cNvPr>
          <p:cNvSpPr>
            <a:spLocks noGrp="1"/>
          </p:cNvSpPr>
          <p:nvPr>
            <p:ph idx="1"/>
          </p:nvPr>
        </p:nvSpPr>
        <p:spPr>
          <a:xfrm>
            <a:off x="1069848" y="2320412"/>
            <a:ext cx="10058400" cy="3851787"/>
          </a:xfrm>
        </p:spPr>
        <p:txBody>
          <a:bodyPr>
            <a:normAutofit/>
          </a:bodyPr>
          <a:lstStyle/>
          <a:p>
            <a:r>
              <a:rPr lang="en-US" dirty="0"/>
              <a:t> Employee performance is one of the most important factors in an organization’s success. However, many companies struggle to identify which factors truly drive high performance, engagement, and retention. By applying HR analytics, organizations can move away from intuition-based decisions and toward evidence-based workforce strategies.</a:t>
            </a:r>
          </a:p>
          <a:p>
            <a:pPr marL="0" indent="0">
              <a:buNone/>
            </a:pPr>
            <a:endParaRPr lang="en-US" dirty="0"/>
          </a:p>
        </p:txBody>
      </p:sp>
      <p:sp>
        <p:nvSpPr>
          <p:cNvPr id="11" name="Oval 1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59606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AB78D67-B45D-6DEB-0975-5FEDD0183B5C}"/>
              </a:ext>
            </a:extLst>
          </p:cNvPr>
          <p:cNvSpPr>
            <a:spLocks noGrp="1"/>
          </p:cNvSpPr>
          <p:nvPr>
            <p:ph type="title"/>
          </p:nvPr>
        </p:nvSpPr>
        <p:spPr>
          <a:xfrm>
            <a:off x="1069848" y="484632"/>
            <a:ext cx="10058400" cy="1609344"/>
          </a:xfrm>
        </p:spPr>
        <p:txBody>
          <a:bodyPr>
            <a:normAutofit/>
          </a:bodyPr>
          <a:lstStyle/>
          <a:p>
            <a:r>
              <a:rPr lang="en-US" dirty="0"/>
              <a:t>My Role</a:t>
            </a:r>
          </a:p>
        </p:txBody>
      </p:sp>
      <p:sp>
        <p:nvSpPr>
          <p:cNvPr id="5" name="Rectangle 2">
            <a:extLst>
              <a:ext uri="{FF2B5EF4-FFF2-40B4-BE49-F238E27FC236}">
                <a16:creationId xmlns:a16="http://schemas.microsoft.com/office/drawing/2014/main" id="{3C024FA4-C45C-4C8D-27C7-6AFD381679DD}"/>
              </a:ext>
            </a:extLst>
          </p:cNvPr>
          <p:cNvSpPr>
            <a:spLocks noGrp="1" noChangeArrowheads="1"/>
          </p:cNvSpPr>
          <p:nvPr>
            <p:ph idx="1"/>
          </p:nvPr>
        </p:nvSpPr>
        <p:spPr bwMode="auto">
          <a:xfrm>
            <a:off x="1069848" y="2320412"/>
            <a:ext cx="10058400" cy="38517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latin typeface="Arial" panose="020B0604020202020204" pitchFamily="34" charset="0"/>
              </a:rPr>
              <a:t> Clean and prepare employee performance data.</a:t>
            </a:r>
          </a:p>
          <a:p>
            <a:pPr marL="0" marR="0" lvl="0" indent="0" defTabSz="914400" rtl="0" eaLnBrk="0" fontAlgn="base" latinLnBrk="0" hangingPunct="0">
              <a:spcBef>
                <a:spcPct val="0"/>
              </a:spcBef>
              <a:spcAft>
                <a:spcPts val="600"/>
              </a:spcAft>
              <a:buClrTx/>
              <a:buSzTx/>
              <a:buNone/>
              <a:tabLst/>
            </a:pPr>
            <a:endParaRPr kumimoji="0" lang="en-US" altLang="en-US"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latin typeface="Arial" panose="020B0604020202020204" pitchFamily="34" charset="0"/>
              </a:rPr>
              <a:t> Perform exploratory data analysis (EDA).</a:t>
            </a:r>
          </a:p>
          <a:p>
            <a:pPr marL="0" marR="0" lvl="0" indent="0" defTabSz="914400" rtl="0" eaLnBrk="0" fontAlgn="base" latinLnBrk="0" hangingPunct="0">
              <a:spcBef>
                <a:spcPct val="0"/>
              </a:spcBef>
              <a:spcAft>
                <a:spcPts val="600"/>
              </a:spcAft>
              <a:buClrTx/>
              <a:buSzTx/>
              <a:buNone/>
              <a:tabLst/>
            </a:pPr>
            <a:endParaRPr kumimoji="0" lang="en-US" altLang="en-US"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latin typeface="Arial" panose="020B0604020202020204" pitchFamily="34" charset="0"/>
              </a:rPr>
              <a:t> Identify patterns, trends, and correlations.</a:t>
            </a:r>
          </a:p>
          <a:p>
            <a:pPr marL="0" marR="0" lvl="0" indent="0" defTabSz="914400" rtl="0" eaLnBrk="0" fontAlgn="base" latinLnBrk="0" hangingPunct="0">
              <a:spcBef>
                <a:spcPct val="0"/>
              </a:spcBef>
              <a:spcAft>
                <a:spcPts val="600"/>
              </a:spcAft>
              <a:buClrTx/>
              <a:buSzTx/>
              <a:buNone/>
              <a:tabLst/>
            </a:pPr>
            <a:endParaRPr kumimoji="0" lang="en-US" altLang="en-US"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latin typeface="Arial" panose="020B0604020202020204" pitchFamily="34" charset="0"/>
              </a:rPr>
              <a:t> Build performance segmentation and predictive insights.</a:t>
            </a:r>
          </a:p>
          <a:p>
            <a:pPr marL="0" marR="0" lvl="0" indent="0" defTabSz="914400" rtl="0" eaLnBrk="0" fontAlgn="base" latinLnBrk="0" hangingPunct="0">
              <a:spcBef>
                <a:spcPct val="0"/>
              </a:spcBef>
              <a:spcAft>
                <a:spcPts val="600"/>
              </a:spcAft>
              <a:buClrTx/>
              <a:buSzTx/>
              <a:buNone/>
              <a:tabLst/>
            </a:pPr>
            <a:endParaRPr kumimoji="0" lang="en-US" altLang="en-US"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latin typeface="Arial" panose="020B0604020202020204" pitchFamily="34" charset="0"/>
              </a:rPr>
              <a:t> Translate findings into recommendations.</a:t>
            </a:r>
          </a:p>
        </p:txBody>
      </p:sp>
      <p:sp>
        <p:nvSpPr>
          <p:cNvPr id="13" name="Oval 1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03430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Rectangle 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615FA2C-F67F-42E4-3A56-16386E4BFB2B}"/>
              </a:ext>
            </a:extLst>
          </p:cNvPr>
          <p:cNvSpPr>
            <a:spLocks noGrp="1"/>
          </p:cNvSpPr>
          <p:nvPr>
            <p:ph type="title"/>
          </p:nvPr>
        </p:nvSpPr>
        <p:spPr>
          <a:xfrm>
            <a:off x="1069848" y="484632"/>
            <a:ext cx="10058400" cy="1609344"/>
          </a:xfrm>
        </p:spPr>
        <p:txBody>
          <a:bodyPr>
            <a:normAutofit/>
          </a:bodyPr>
          <a:lstStyle/>
          <a:p>
            <a:r>
              <a:rPr lang="en-US" dirty="0"/>
              <a:t>Dataset Overview</a:t>
            </a:r>
          </a:p>
        </p:txBody>
      </p:sp>
      <p:sp>
        <p:nvSpPr>
          <p:cNvPr id="3" name="Content Placeholder 2">
            <a:extLst>
              <a:ext uri="{FF2B5EF4-FFF2-40B4-BE49-F238E27FC236}">
                <a16:creationId xmlns:a16="http://schemas.microsoft.com/office/drawing/2014/main" id="{D64A2B4B-F8F6-0687-74B4-FD5960880B3F}"/>
              </a:ext>
            </a:extLst>
          </p:cNvPr>
          <p:cNvSpPr>
            <a:spLocks noGrp="1"/>
          </p:cNvSpPr>
          <p:nvPr>
            <p:ph idx="1"/>
          </p:nvPr>
        </p:nvSpPr>
        <p:spPr>
          <a:xfrm>
            <a:off x="1069848" y="2320412"/>
            <a:ext cx="10058400" cy="3851787"/>
          </a:xfrm>
        </p:spPr>
        <p:txBody>
          <a:bodyPr>
            <a:normAutofit/>
          </a:bodyPr>
          <a:lstStyle/>
          <a:p>
            <a:r>
              <a:rPr lang="en-US" b="1" dirty="0">
                <a:latin typeface="Arial" panose="020B0604020202020204" pitchFamily="34" charset="0"/>
                <a:cs typeface="Arial" panose="020B0604020202020204" pitchFamily="34" charset="0"/>
              </a:rPr>
              <a:t>Features:</a:t>
            </a:r>
          </a:p>
          <a:p>
            <a:r>
              <a:rPr lang="en-US" dirty="0"/>
              <a:t>Content 17,417 employees.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Demographics: Age, gender, education, department, region.</a:t>
            </a:r>
          </a:p>
          <a:p>
            <a:r>
              <a:rPr lang="en-US" dirty="0">
                <a:latin typeface="Arial" panose="020B0604020202020204" pitchFamily="34" charset="0"/>
                <a:cs typeface="Arial" panose="020B0604020202020204" pitchFamily="34" charset="0"/>
              </a:rPr>
              <a:t>Work attributes: Recruitment channel, length of service, number of trainings.</a:t>
            </a:r>
          </a:p>
          <a:p>
            <a:r>
              <a:rPr lang="en-US" dirty="0">
                <a:latin typeface="Arial" panose="020B0604020202020204" pitchFamily="34" charset="0"/>
                <a:cs typeface="Arial" panose="020B0604020202020204" pitchFamily="34" charset="0"/>
              </a:rPr>
              <a:t>Performance indicators: KPI , average training score, previous year rating, awards won.</a:t>
            </a:r>
          </a:p>
          <a:p>
            <a:pPr marL="0" indent="0">
              <a:buNone/>
            </a:pPr>
            <a:endParaRPr lang="en-US" dirty="0"/>
          </a:p>
        </p:txBody>
      </p:sp>
      <p:sp>
        <p:nvSpPr>
          <p:cNvPr id="11" name="Oval 1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81785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Rectangle 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AF508CE-0D2E-7A93-BFB4-55FE09A2AA5F}"/>
              </a:ext>
            </a:extLst>
          </p:cNvPr>
          <p:cNvSpPr>
            <a:spLocks noGrp="1"/>
          </p:cNvSpPr>
          <p:nvPr>
            <p:ph type="title"/>
          </p:nvPr>
        </p:nvSpPr>
        <p:spPr>
          <a:xfrm>
            <a:off x="1069848" y="484632"/>
            <a:ext cx="10058400" cy="1609344"/>
          </a:xfrm>
        </p:spPr>
        <p:txBody>
          <a:bodyPr>
            <a:normAutofit/>
          </a:bodyPr>
          <a:lstStyle/>
          <a:p>
            <a:r>
              <a:rPr lang="en-US" dirty="0"/>
              <a:t>EDA INSIGHTS</a:t>
            </a:r>
          </a:p>
        </p:txBody>
      </p:sp>
      <p:sp>
        <p:nvSpPr>
          <p:cNvPr id="4" name="Rectangle 1">
            <a:extLst>
              <a:ext uri="{FF2B5EF4-FFF2-40B4-BE49-F238E27FC236}">
                <a16:creationId xmlns:a16="http://schemas.microsoft.com/office/drawing/2014/main" id="{0024F065-A7AC-596F-C29A-1A0F64C2C84E}"/>
              </a:ext>
            </a:extLst>
          </p:cNvPr>
          <p:cNvSpPr>
            <a:spLocks noGrp="1" noChangeArrowheads="1"/>
          </p:cNvSpPr>
          <p:nvPr>
            <p:ph idx="1"/>
          </p:nvPr>
        </p:nvSpPr>
        <p:spPr bwMode="auto">
          <a:xfrm>
            <a:off x="1069848" y="2320412"/>
            <a:ext cx="10058400" cy="38517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r>
              <a:rPr lang="en-US" sz="1700" b="1" dirty="0"/>
              <a:t>Age Distribution:</a:t>
            </a:r>
            <a:r>
              <a:rPr lang="en-US" sz="1700" dirty="0"/>
              <a:t> Most employees are between </a:t>
            </a:r>
            <a:r>
              <a:rPr lang="en-US" sz="1700" b="1" dirty="0"/>
              <a:t>28–35 years</a:t>
            </a:r>
            <a:r>
              <a:rPr lang="en-US" sz="1700" dirty="0"/>
              <a:t>, indicating a young workforce.</a:t>
            </a:r>
          </a:p>
          <a:p>
            <a:r>
              <a:rPr lang="en-US" sz="1700" b="1" dirty="0"/>
              <a:t>Length of Service:</a:t>
            </a:r>
            <a:r>
              <a:rPr lang="en-US" sz="1700" dirty="0"/>
              <a:t> Majority have </a:t>
            </a:r>
            <a:r>
              <a:rPr lang="en-US" sz="1700" b="1" dirty="0"/>
              <a:t>3–7 years of tenure</a:t>
            </a:r>
            <a:r>
              <a:rPr lang="en-US" sz="1700" dirty="0"/>
              <a:t>, suggesting early/mid-career employees dominate.</a:t>
            </a:r>
          </a:p>
          <a:p>
            <a:r>
              <a:rPr lang="en-US" sz="1700" b="1" dirty="0"/>
              <a:t>Previous Year Rating:</a:t>
            </a:r>
            <a:r>
              <a:rPr lang="en-US" sz="1700" dirty="0"/>
              <a:t> About </a:t>
            </a:r>
            <a:r>
              <a:rPr lang="en-US" sz="1700" b="1" dirty="0"/>
              <a:t>40% have missing ratings</a:t>
            </a:r>
            <a:r>
              <a:rPr lang="en-US" sz="1700" dirty="0"/>
              <a:t>, possibly due to being new hires.</a:t>
            </a:r>
          </a:p>
          <a:p>
            <a:r>
              <a:rPr lang="en-US" sz="1700" b="1" dirty="0"/>
              <a:t>Training Scores:</a:t>
            </a:r>
            <a:r>
              <a:rPr lang="en-US" sz="1700" dirty="0"/>
              <a:t> Employees with an </a:t>
            </a:r>
            <a:r>
              <a:rPr lang="en-US" sz="1700" b="1" dirty="0"/>
              <a:t>average training score above 75</a:t>
            </a:r>
            <a:r>
              <a:rPr lang="en-US" sz="1700" dirty="0"/>
              <a:t> are more likely to meet KPIs.</a:t>
            </a:r>
          </a:p>
          <a:p>
            <a:r>
              <a:rPr lang="en-US" sz="1700" b="1" dirty="0"/>
              <a:t>Awards:</a:t>
            </a:r>
            <a:r>
              <a:rPr lang="en-US" sz="1700" dirty="0"/>
              <a:t> Very few employees (~2%) received awards, but those who did had a strong correlation with KPI success.</a:t>
            </a:r>
          </a:p>
          <a:p>
            <a:r>
              <a:rPr lang="en-US" sz="1700" b="1" dirty="0"/>
              <a:t>Recruitment Channel:</a:t>
            </a:r>
            <a:r>
              <a:rPr lang="en-US" sz="1700" dirty="0"/>
              <a:t> The </a:t>
            </a:r>
            <a:r>
              <a:rPr lang="en-US" sz="1700" b="1" dirty="0"/>
              <a:t>“other” channel</a:t>
            </a:r>
            <a:r>
              <a:rPr lang="en-US" sz="1700" dirty="0"/>
              <a:t> accounts for most hires, while referrals are the least used.</a:t>
            </a:r>
          </a:p>
          <a:p>
            <a:pPr marL="0" marR="0" lvl="0" indent="0" defTabSz="914400" rtl="0" eaLnBrk="0" fontAlgn="base" latinLnBrk="0" hangingPunct="0">
              <a:spcBef>
                <a:spcPct val="0"/>
              </a:spcBef>
              <a:spcAft>
                <a:spcPts val="600"/>
              </a:spcAft>
              <a:buClrTx/>
              <a:buSzTx/>
              <a:buFontTx/>
              <a:buChar char="•"/>
              <a:tabLst/>
            </a:pPr>
            <a:endParaRPr kumimoji="0" lang="en-US" altLang="en-US" sz="1700" b="0" i="0" u="none" strike="noStrike" cap="none" normalizeH="0" baseline="0" dirty="0">
              <a:ln>
                <a:noFill/>
              </a:ln>
              <a:effectLst/>
              <a:latin typeface="Arial" panose="020B0604020202020204" pitchFamily="34" charset="0"/>
            </a:endParaRPr>
          </a:p>
        </p:txBody>
      </p:sp>
      <p:sp>
        <p:nvSpPr>
          <p:cNvPr id="12" name="Oval 1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768529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27">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0" name="Rectangle 29">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3BB69CAB-700A-2023-043D-23B7DB09D36A}"/>
              </a:ext>
            </a:extLst>
          </p:cNvPr>
          <p:cNvPicPr>
            <a:picLocks noGrp="1" noChangeAspect="1"/>
          </p:cNvPicPr>
          <p:nvPr>
            <p:ph idx="1"/>
          </p:nvPr>
        </p:nvPicPr>
        <p:blipFill>
          <a:blip r:embed="rId6"/>
          <a:stretch>
            <a:fillRect/>
          </a:stretch>
        </p:blipFill>
        <p:spPr>
          <a:xfrm>
            <a:off x="633999" y="1085556"/>
            <a:ext cx="6882269" cy="4697148"/>
          </a:xfrm>
          <a:prstGeom prst="rect">
            <a:avLst/>
          </a:prstGeom>
        </p:spPr>
      </p:pic>
      <p:sp>
        <p:nvSpPr>
          <p:cNvPr id="4" name="Text Placeholder 3">
            <a:extLst>
              <a:ext uri="{FF2B5EF4-FFF2-40B4-BE49-F238E27FC236}">
                <a16:creationId xmlns:a16="http://schemas.microsoft.com/office/drawing/2014/main" id="{94756AD7-86E3-B7D6-7BFE-51A18B34F88C}"/>
              </a:ext>
            </a:extLst>
          </p:cNvPr>
          <p:cNvSpPr>
            <a:spLocks noGrp="1"/>
          </p:cNvSpPr>
          <p:nvPr>
            <p:ph type="body" sz="half" idx="2"/>
          </p:nvPr>
        </p:nvSpPr>
        <p:spPr>
          <a:xfrm>
            <a:off x="8156351" y="2121408"/>
            <a:ext cx="3544034" cy="4050792"/>
          </a:xfrm>
        </p:spPr>
        <p:txBody>
          <a:bodyPr vert="horz" lIns="91440" tIns="45720" rIns="91440" bIns="45720" rtlCol="0">
            <a:normAutofit/>
          </a:bodyPr>
          <a:lstStyle/>
          <a:p>
            <a:pPr indent="-182880">
              <a:lnSpc>
                <a:spcPct val="90000"/>
              </a:lnSpc>
              <a:buFont typeface="Wingdings" pitchFamily="2" charset="2"/>
              <a:buChar char="§"/>
            </a:pPr>
            <a:r>
              <a:rPr lang="en-US" sz="1600" dirty="0">
                <a:solidFill>
                  <a:schemeClr val="tx1"/>
                </a:solidFill>
              </a:rPr>
              <a:t> </a:t>
            </a:r>
            <a:r>
              <a:rPr lang="en-US" sz="2000" dirty="0"/>
              <a:t>Most employees are between </a:t>
            </a:r>
            <a:r>
              <a:rPr lang="en-US" sz="2000" b="1" dirty="0"/>
              <a:t>28–35 years</a:t>
            </a:r>
            <a:r>
              <a:rPr lang="en-US" sz="2000" dirty="0"/>
              <a:t>, indicating a young workforce.</a:t>
            </a:r>
          </a:p>
          <a:p>
            <a:pPr indent="-182880">
              <a:lnSpc>
                <a:spcPct val="90000"/>
              </a:lnSpc>
              <a:buFont typeface="Wingdings" pitchFamily="2" charset="2"/>
              <a:buChar char="§"/>
            </a:pPr>
            <a:r>
              <a:rPr lang="en-US" sz="2400" dirty="0">
                <a:solidFill>
                  <a:schemeClr val="tx1"/>
                </a:solidFill>
              </a:rPr>
              <a:t> </a:t>
            </a:r>
            <a:r>
              <a:rPr lang="en-US" sz="2400" dirty="0"/>
              <a:t>Age 28–35 %  47.89</a:t>
            </a:r>
          </a:p>
          <a:p>
            <a:pPr indent="-182880">
              <a:lnSpc>
                <a:spcPct val="90000"/>
              </a:lnSpc>
              <a:buFont typeface="Wingdings" pitchFamily="2" charset="2"/>
              <a:buChar char="§"/>
            </a:pPr>
            <a:endParaRPr lang="en-US" sz="2000" dirty="0">
              <a:solidFill>
                <a:schemeClr val="tx1"/>
              </a:solidFill>
            </a:endParaRPr>
          </a:p>
        </p:txBody>
      </p:sp>
      <p:grpSp>
        <p:nvGrpSpPr>
          <p:cNvPr id="31" name="Group 30">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17">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969635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9DEB59F-500D-1FA5-E7F1-ECA10AD1E20A}"/>
              </a:ext>
            </a:extLst>
          </p:cNvPr>
          <p:cNvPicPr>
            <a:picLocks noGrp="1" noChangeAspect="1"/>
          </p:cNvPicPr>
          <p:nvPr>
            <p:ph idx="1"/>
          </p:nvPr>
        </p:nvPicPr>
        <p:blipFill>
          <a:blip r:embed="rId2"/>
          <a:stretch>
            <a:fillRect/>
          </a:stretch>
        </p:blipFill>
        <p:spPr>
          <a:xfrm>
            <a:off x="740777" y="685801"/>
            <a:ext cx="6637485" cy="4895192"/>
          </a:xfrm>
          <a:prstGeom prst="rect">
            <a:avLst/>
          </a:prstGeom>
        </p:spPr>
      </p:pic>
      <p:sp>
        <p:nvSpPr>
          <p:cNvPr id="4" name="Text Placeholder 3">
            <a:extLst>
              <a:ext uri="{FF2B5EF4-FFF2-40B4-BE49-F238E27FC236}">
                <a16:creationId xmlns:a16="http://schemas.microsoft.com/office/drawing/2014/main" id="{1CAC9CE4-9912-0467-8AC2-653B275195E4}"/>
              </a:ext>
            </a:extLst>
          </p:cNvPr>
          <p:cNvSpPr>
            <a:spLocks noGrp="1"/>
          </p:cNvSpPr>
          <p:nvPr>
            <p:ph type="body" sz="half" idx="2"/>
          </p:nvPr>
        </p:nvSpPr>
        <p:spPr/>
        <p:txBody>
          <a:bodyPr/>
          <a:lstStyle/>
          <a:p>
            <a:r>
              <a:rPr lang="en-US" dirty="0"/>
              <a:t> </a:t>
            </a:r>
            <a:r>
              <a:rPr lang="en-US" sz="2000" dirty="0"/>
              <a:t>Majority have </a:t>
            </a:r>
            <a:r>
              <a:rPr lang="en-US" sz="2000" b="1" dirty="0"/>
              <a:t>3–7 years of tenure</a:t>
            </a:r>
            <a:r>
              <a:rPr lang="en-US" sz="2000" dirty="0"/>
              <a:t>, early/mid-career employees dominate</a:t>
            </a:r>
            <a:r>
              <a:rPr lang="en-US" dirty="0"/>
              <a:t>.</a:t>
            </a:r>
          </a:p>
          <a:p>
            <a:r>
              <a:rPr lang="en-US" sz="2400" dirty="0"/>
              <a:t>Tenure 3–7 years %  55.09</a:t>
            </a:r>
          </a:p>
          <a:p>
            <a:endParaRPr lang="en-US" dirty="0"/>
          </a:p>
          <a:p>
            <a:endParaRPr lang="en-US" dirty="0"/>
          </a:p>
        </p:txBody>
      </p:sp>
    </p:spTree>
    <p:extLst>
      <p:ext uri="{BB962C8B-B14F-4D97-AF65-F5344CB8AC3E}">
        <p14:creationId xmlns:p14="http://schemas.microsoft.com/office/powerpoint/2010/main" val="832766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D597D4F-81B7-2970-D9B7-3ABB7163A5B4}"/>
              </a:ext>
            </a:extLst>
          </p:cNvPr>
          <p:cNvPicPr>
            <a:picLocks noGrp="1" noChangeAspect="1"/>
          </p:cNvPicPr>
          <p:nvPr>
            <p:ph idx="1"/>
          </p:nvPr>
        </p:nvPicPr>
        <p:blipFill>
          <a:blip r:embed="rId2"/>
          <a:stretch>
            <a:fillRect/>
          </a:stretch>
        </p:blipFill>
        <p:spPr>
          <a:xfrm>
            <a:off x="1274355" y="685800"/>
            <a:ext cx="5839640" cy="4653261"/>
          </a:xfrm>
          <a:prstGeom prst="rect">
            <a:avLst/>
          </a:prstGeom>
        </p:spPr>
      </p:pic>
      <p:sp>
        <p:nvSpPr>
          <p:cNvPr id="4" name="Text Placeholder 3">
            <a:extLst>
              <a:ext uri="{FF2B5EF4-FFF2-40B4-BE49-F238E27FC236}">
                <a16:creationId xmlns:a16="http://schemas.microsoft.com/office/drawing/2014/main" id="{2919E42E-C2CE-F529-4C5D-7A62B05135C4}"/>
              </a:ext>
            </a:extLst>
          </p:cNvPr>
          <p:cNvSpPr>
            <a:spLocks noGrp="1"/>
          </p:cNvSpPr>
          <p:nvPr>
            <p:ph type="body" sz="half" idx="2"/>
          </p:nvPr>
        </p:nvSpPr>
        <p:spPr/>
        <p:txBody>
          <a:bodyPr>
            <a:normAutofit/>
          </a:bodyPr>
          <a:lstStyle/>
          <a:p>
            <a:r>
              <a:rPr lang="en-US" sz="2000" dirty="0"/>
              <a:t>Employees with an </a:t>
            </a:r>
            <a:r>
              <a:rPr lang="en-US" sz="2000" b="1" dirty="0"/>
              <a:t>average training score above 75</a:t>
            </a:r>
            <a:r>
              <a:rPr lang="en-US" sz="2000" dirty="0"/>
              <a:t> are more likely to meet KPIs.</a:t>
            </a:r>
          </a:p>
          <a:p>
            <a:r>
              <a:rPr lang="en-US" sz="2000" dirty="0"/>
              <a:t>compares training scores for employees who did or did not meet their KPIs. Those who met KPIs generally have higher training scores.</a:t>
            </a:r>
          </a:p>
        </p:txBody>
      </p:sp>
    </p:spTree>
    <p:extLst>
      <p:ext uri="{BB962C8B-B14F-4D97-AF65-F5344CB8AC3E}">
        <p14:creationId xmlns:p14="http://schemas.microsoft.com/office/powerpoint/2010/main" val="3627728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7188</TotalTime>
  <Words>672</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Adobe Caslon Pro Bold</vt:lpstr>
      <vt:lpstr>Arial</vt:lpstr>
      <vt:lpstr>Calibri</vt:lpstr>
      <vt:lpstr>Rockwell</vt:lpstr>
      <vt:lpstr>Rockwell Condensed</vt:lpstr>
      <vt:lpstr>Rockwell Extra Bold</vt:lpstr>
      <vt:lpstr>Wingdings</vt:lpstr>
      <vt:lpstr>Wood Type</vt:lpstr>
      <vt:lpstr>Employee’s Performance for HR Analytics </vt:lpstr>
      <vt:lpstr> Introduction</vt:lpstr>
      <vt:lpstr> Problem Statement</vt:lpstr>
      <vt:lpstr>My Role</vt:lpstr>
      <vt:lpstr>Dataset Overview</vt:lpstr>
      <vt:lpstr>EDA INSIGHTS</vt:lpstr>
      <vt:lpstr>PowerPoint Presentation</vt:lpstr>
      <vt:lpstr>PowerPoint Presentation</vt:lpstr>
      <vt:lpstr>PowerPoint Presentation</vt:lpstr>
      <vt:lpstr>PowerPoint Presentation</vt:lpstr>
      <vt:lpstr>PowerPoint Presentation</vt:lpstr>
      <vt:lpstr>Goals</vt:lpstr>
      <vt:lpstr>objective</vt:lpstr>
      <vt:lpstr>Questions</vt:lpstr>
      <vt:lpstr>Audience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isa b</dc:creator>
  <cp:lastModifiedBy>isa b</cp:lastModifiedBy>
  <cp:revision>10</cp:revision>
  <dcterms:created xsi:type="dcterms:W3CDTF">2025-08-31T12:47:05Z</dcterms:created>
  <dcterms:modified xsi:type="dcterms:W3CDTF">2025-09-29T12:38:18Z</dcterms:modified>
</cp:coreProperties>
</file>